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7" r:id="rId1"/>
  </p:sldMasterIdLst>
  <p:notesMasterIdLst>
    <p:notesMasterId r:id="rId19"/>
  </p:notesMasterIdLst>
  <p:handoutMasterIdLst>
    <p:handoutMasterId r:id="rId20"/>
  </p:handoutMasterIdLst>
  <p:sldIdLst>
    <p:sldId id="358" r:id="rId2"/>
    <p:sldId id="360" r:id="rId3"/>
    <p:sldId id="414" r:id="rId4"/>
    <p:sldId id="416" r:id="rId5"/>
    <p:sldId id="421" r:id="rId6"/>
    <p:sldId id="415" r:id="rId7"/>
    <p:sldId id="422" r:id="rId8"/>
    <p:sldId id="417" r:id="rId9"/>
    <p:sldId id="424" r:id="rId10"/>
    <p:sldId id="423" r:id="rId11"/>
    <p:sldId id="418" r:id="rId12"/>
    <p:sldId id="425" r:id="rId13"/>
    <p:sldId id="428" r:id="rId14"/>
    <p:sldId id="426" r:id="rId15"/>
    <p:sldId id="419" r:id="rId16"/>
    <p:sldId id="420" r:id="rId17"/>
    <p:sldId id="427" r:id="rId18"/>
  </p:sldIdLst>
  <p:sldSz cx="9144000" cy="6858000" type="screen4x3"/>
  <p:notesSz cx="7315200" cy="9601200"/>
  <p:defaultTextStyle>
    <a:defPPr>
      <a:defRPr lang="en-US"/>
    </a:defPPr>
    <a:lvl1pPr algn="l" rtl="0" eaLnBrk="0" fontAlgn="base" hangingPunct="0">
      <a:spcBef>
        <a:spcPct val="0"/>
      </a:spcBef>
      <a:spcAft>
        <a:spcPct val="0"/>
      </a:spcAft>
      <a:defRPr sz="2800" kern="1200">
        <a:solidFill>
          <a:schemeClr val="tx1"/>
        </a:solidFill>
        <a:latin typeface="Comic Sans MS" pitchFamily="66" charset="0"/>
        <a:ea typeface="+mn-ea"/>
        <a:cs typeface="+mn-cs"/>
      </a:defRPr>
    </a:lvl1pPr>
    <a:lvl2pPr marL="457200" algn="l" rtl="0" eaLnBrk="0" fontAlgn="base" hangingPunct="0">
      <a:spcBef>
        <a:spcPct val="0"/>
      </a:spcBef>
      <a:spcAft>
        <a:spcPct val="0"/>
      </a:spcAft>
      <a:defRPr sz="2800" kern="1200">
        <a:solidFill>
          <a:schemeClr val="tx1"/>
        </a:solidFill>
        <a:latin typeface="Comic Sans MS" pitchFamily="66" charset="0"/>
        <a:ea typeface="+mn-ea"/>
        <a:cs typeface="+mn-cs"/>
      </a:defRPr>
    </a:lvl2pPr>
    <a:lvl3pPr marL="914400" algn="l" rtl="0" eaLnBrk="0" fontAlgn="base" hangingPunct="0">
      <a:spcBef>
        <a:spcPct val="0"/>
      </a:spcBef>
      <a:spcAft>
        <a:spcPct val="0"/>
      </a:spcAft>
      <a:defRPr sz="2800" kern="1200">
        <a:solidFill>
          <a:schemeClr val="tx1"/>
        </a:solidFill>
        <a:latin typeface="Comic Sans MS" pitchFamily="66" charset="0"/>
        <a:ea typeface="+mn-ea"/>
        <a:cs typeface="+mn-cs"/>
      </a:defRPr>
    </a:lvl3pPr>
    <a:lvl4pPr marL="1371600" algn="l" rtl="0" eaLnBrk="0" fontAlgn="base" hangingPunct="0">
      <a:spcBef>
        <a:spcPct val="0"/>
      </a:spcBef>
      <a:spcAft>
        <a:spcPct val="0"/>
      </a:spcAft>
      <a:defRPr sz="2800" kern="1200">
        <a:solidFill>
          <a:schemeClr val="tx1"/>
        </a:solidFill>
        <a:latin typeface="Comic Sans MS" pitchFamily="66" charset="0"/>
        <a:ea typeface="+mn-ea"/>
        <a:cs typeface="+mn-cs"/>
      </a:defRPr>
    </a:lvl4pPr>
    <a:lvl5pPr marL="1828800" algn="l" rtl="0" eaLnBrk="0" fontAlgn="base" hangingPunct="0">
      <a:spcBef>
        <a:spcPct val="0"/>
      </a:spcBef>
      <a:spcAft>
        <a:spcPct val="0"/>
      </a:spcAft>
      <a:defRPr sz="2800" kern="1200">
        <a:solidFill>
          <a:schemeClr val="tx1"/>
        </a:solidFill>
        <a:latin typeface="Comic Sans MS" pitchFamily="66" charset="0"/>
        <a:ea typeface="+mn-ea"/>
        <a:cs typeface="+mn-cs"/>
      </a:defRPr>
    </a:lvl5pPr>
    <a:lvl6pPr marL="2286000" algn="l" defTabSz="914400" rtl="0" eaLnBrk="1" latinLnBrk="0" hangingPunct="1">
      <a:defRPr sz="2800" kern="1200">
        <a:solidFill>
          <a:schemeClr val="tx1"/>
        </a:solidFill>
        <a:latin typeface="Comic Sans MS" pitchFamily="66" charset="0"/>
        <a:ea typeface="+mn-ea"/>
        <a:cs typeface="+mn-cs"/>
      </a:defRPr>
    </a:lvl6pPr>
    <a:lvl7pPr marL="2743200" algn="l" defTabSz="914400" rtl="0" eaLnBrk="1" latinLnBrk="0" hangingPunct="1">
      <a:defRPr sz="2800" kern="1200">
        <a:solidFill>
          <a:schemeClr val="tx1"/>
        </a:solidFill>
        <a:latin typeface="Comic Sans MS" pitchFamily="66" charset="0"/>
        <a:ea typeface="+mn-ea"/>
        <a:cs typeface="+mn-cs"/>
      </a:defRPr>
    </a:lvl7pPr>
    <a:lvl8pPr marL="3200400" algn="l" defTabSz="914400" rtl="0" eaLnBrk="1" latinLnBrk="0" hangingPunct="1">
      <a:defRPr sz="2800" kern="1200">
        <a:solidFill>
          <a:schemeClr val="tx1"/>
        </a:solidFill>
        <a:latin typeface="Comic Sans MS" pitchFamily="66" charset="0"/>
        <a:ea typeface="+mn-ea"/>
        <a:cs typeface="+mn-cs"/>
      </a:defRPr>
    </a:lvl8pPr>
    <a:lvl9pPr marL="3657600" algn="l" defTabSz="914400" rtl="0" eaLnBrk="1" latinLnBrk="0" hangingPunct="1">
      <a:defRPr sz="2800"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000000"/>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289" autoAdjust="0"/>
  </p:normalViewPr>
  <p:slideViewPr>
    <p:cSldViewPr>
      <p:cViewPr varScale="1">
        <p:scale>
          <a:sx n="54" d="100"/>
          <a:sy n="54" d="100"/>
        </p:scale>
        <p:origin x="-1616" y="-5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4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1" hangingPunct="1">
              <a:defRPr sz="1300">
                <a:latin typeface="Arial" charset="0"/>
              </a:defRPr>
            </a:lvl1pPr>
          </a:lstStyle>
          <a:p>
            <a:pPr>
              <a:defRPr/>
            </a:pPr>
            <a:endParaRPr lang="en-US" dirty="0"/>
          </a:p>
        </p:txBody>
      </p:sp>
      <p:sp>
        <p:nvSpPr>
          <p:cNvPr id="128003"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1" hangingPunct="1">
              <a:defRPr sz="1300">
                <a:latin typeface="Arial" charset="0"/>
              </a:defRPr>
            </a:lvl1pPr>
          </a:lstStyle>
          <a:p>
            <a:pPr>
              <a:defRPr/>
            </a:pPr>
            <a:endParaRPr lang="en-US" dirty="0"/>
          </a:p>
        </p:txBody>
      </p:sp>
      <p:sp>
        <p:nvSpPr>
          <p:cNvPr id="128004"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1" hangingPunct="1">
              <a:defRPr sz="1300">
                <a:latin typeface="Arial" charset="0"/>
              </a:defRPr>
            </a:lvl1pPr>
          </a:lstStyle>
          <a:p>
            <a:pPr>
              <a:defRPr/>
            </a:pPr>
            <a:endParaRPr lang="en-US" dirty="0"/>
          </a:p>
        </p:txBody>
      </p:sp>
      <p:sp>
        <p:nvSpPr>
          <p:cNvPr id="128005"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1" hangingPunct="1">
              <a:defRPr sz="1300">
                <a:latin typeface="Arial" charset="0"/>
              </a:defRPr>
            </a:lvl1pPr>
          </a:lstStyle>
          <a:p>
            <a:pPr>
              <a:defRPr/>
            </a:pPr>
            <a:fld id="{5BDDD607-8388-43E0-BDE3-86EE768F438D}" type="slidenum">
              <a:rPr lang="en-US"/>
              <a:pPr>
                <a:defRPr/>
              </a:pPr>
              <a:t>‹#›</a:t>
            </a:fld>
            <a:endParaRPr lang="en-US" dirty="0"/>
          </a:p>
        </p:txBody>
      </p:sp>
    </p:spTree>
    <p:extLst>
      <p:ext uri="{BB962C8B-B14F-4D97-AF65-F5344CB8AC3E}">
        <p14:creationId xmlns:p14="http://schemas.microsoft.com/office/powerpoint/2010/main" val="2189898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1" hangingPunct="1">
              <a:defRPr sz="1300">
                <a:latin typeface="Arial" charset="0"/>
              </a:defRPr>
            </a:lvl1pPr>
          </a:lstStyle>
          <a:p>
            <a:pPr>
              <a:defRPr/>
            </a:pPr>
            <a:endParaRPr lang="en-US" dirty="0"/>
          </a:p>
        </p:txBody>
      </p:sp>
      <p:sp>
        <p:nvSpPr>
          <p:cNvPr id="100355"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1" hangingPunct="1">
              <a:defRPr sz="1300">
                <a:latin typeface="Arial" charset="0"/>
              </a:defRPr>
            </a:lvl1pPr>
          </a:lstStyle>
          <a:p>
            <a:pPr>
              <a:defRPr/>
            </a:pPr>
            <a:endParaRPr lang="en-US" dirty="0"/>
          </a:p>
        </p:txBody>
      </p:sp>
      <p:sp>
        <p:nvSpPr>
          <p:cNvPr id="2867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100357"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0358"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1" hangingPunct="1">
              <a:defRPr sz="1300">
                <a:latin typeface="Arial" charset="0"/>
              </a:defRPr>
            </a:lvl1pPr>
          </a:lstStyle>
          <a:p>
            <a:pPr>
              <a:defRPr/>
            </a:pPr>
            <a:endParaRPr lang="en-US" dirty="0"/>
          </a:p>
        </p:txBody>
      </p:sp>
      <p:sp>
        <p:nvSpPr>
          <p:cNvPr id="100359"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1" hangingPunct="1">
              <a:defRPr sz="1300">
                <a:latin typeface="Arial" charset="0"/>
              </a:defRPr>
            </a:lvl1pPr>
          </a:lstStyle>
          <a:p>
            <a:pPr>
              <a:defRPr/>
            </a:pPr>
            <a:fld id="{4CB96CF0-9D65-40C4-92EC-01F5FA215F53}" type="slidenum">
              <a:rPr lang="en-US"/>
              <a:pPr>
                <a:defRPr/>
              </a:pPr>
              <a:t>‹#›</a:t>
            </a:fld>
            <a:endParaRPr lang="en-US" dirty="0"/>
          </a:p>
        </p:txBody>
      </p:sp>
    </p:spTree>
    <p:extLst>
      <p:ext uri="{BB962C8B-B14F-4D97-AF65-F5344CB8AC3E}">
        <p14:creationId xmlns:p14="http://schemas.microsoft.com/office/powerpoint/2010/main" val="23160232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AF1C96-65EE-4156-B21D-78DF503EA396}" type="slidenum">
              <a:rPr lang="en-US" altLang="en-US"/>
              <a:pPr/>
              <a:t>1</a:t>
            </a:fld>
            <a:endParaRPr lang="en-US" altLang="en-US" dirty="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r>
              <a:rPr lang="en-US" altLang="en-US" dirty="0" smtClean="0"/>
              <a:t>The </a:t>
            </a:r>
            <a:r>
              <a:rPr lang="en-US" altLang="en-US" b="1" dirty="0" smtClean="0"/>
              <a:t>Herpetological</a:t>
            </a:r>
            <a:r>
              <a:rPr lang="en-US" altLang="en-US" b="1" baseline="0" dirty="0" smtClean="0"/>
              <a:t> Research Collection</a:t>
            </a:r>
            <a:r>
              <a:rPr lang="en-US" altLang="en-US" baseline="0" dirty="0" smtClean="0"/>
              <a:t> (HRC) is separate and distinct from the smaller </a:t>
            </a:r>
            <a:r>
              <a:rPr lang="en-US" altLang="en-US" b="1" baseline="0" dirty="0" smtClean="0"/>
              <a:t>Herpetological Teaching Collection</a:t>
            </a:r>
            <a:r>
              <a:rPr lang="en-US" altLang="en-US" baseline="0" dirty="0" smtClean="0"/>
              <a:t>.  This </a:t>
            </a:r>
            <a:r>
              <a:rPr lang="en-US" altLang="en-US" baseline="0" dirty="0" err="1" smtClean="0"/>
              <a:t>ppt</a:t>
            </a:r>
            <a:r>
              <a:rPr lang="en-US" altLang="en-US" baseline="0" dirty="0" smtClean="0"/>
              <a:t> is intended as help in planning the future of the HRC.  Most of this presentation is devoted to describing the HRC and making the argument for hiring a curator.  The last few slides explore just a few of the options for a curatorial hire.  A video of this presentation is available at for the 18 October 2018 Faculty Meeting entry in the IB folder on the OSU Box =  https://oregonstate.app.box.com/file/334132841243</a:t>
            </a:r>
          </a:p>
          <a:p>
            <a:endParaRPr lang="en-US" altLang="en-US" baseline="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the</a:t>
            </a:r>
            <a:r>
              <a:rPr lang="en-US" baseline="0" dirty="0" smtClean="0"/>
              <a:t> sizes of collections that are members of </a:t>
            </a:r>
            <a:r>
              <a:rPr lang="en-US" baseline="0" dirty="0" err="1" smtClean="0"/>
              <a:t>VertNet</a:t>
            </a:r>
            <a:r>
              <a:rPr lang="en-US" baseline="0" dirty="0" smtClean="0"/>
              <a:t>.  Some institutions list the entire size of their vertebrate holdings without breaking down the total by taxon (e.g., the MCZ at Harvard University).  Those institutions are not included in this table.</a:t>
            </a:r>
            <a:endParaRPr lang="en-US" dirty="0"/>
          </a:p>
        </p:txBody>
      </p:sp>
      <p:sp>
        <p:nvSpPr>
          <p:cNvPr id="4" name="Slide Number Placeholder 3"/>
          <p:cNvSpPr>
            <a:spLocks noGrp="1"/>
          </p:cNvSpPr>
          <p:nvPr>
            <p:ph type="sldNum" sz="quarter" idx="10"/>
          </p:nvPr>
        </p:nvSpPr>
        <p:spPr/>
        <p:txBody>
          <a:bodyPr/>
          <a:lstStyle/>
          <a:p>
            <a:pPr>
              <a:defRPr/>
            </a:pPr>
            <a:fld id="{4CB96CF0-9D65-40C4-92EC-01F5FA215F53}" type="slidenum">
              <a:rPr lang="en-US" smtClean="0"/>
              <a:pPr>
                <a:defRPr/>
              </a:pPr>
              <a:t>10</a:t>
            </a:fld>
            <a:endParaRPr lang="en-US" dirty="0"/>
          </a:p>
        </p:txBody>
      </p:sp>
    </p:spTree>
    <p:extLst>
      <p:ext uri="{BB962C8B-B14F-4D97-AF65-F5344CB8AC3E}">
        <p14:creationId xmlns:p14="http://schemas.microsoft.com/office/powerpoint/2010/main" val="633958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might think that ownership</a:t>
            </a:r>
            <a:r>
              <a:rPr lang="en-US" baseline="0" dirty="0" smtClean="0"/>
              <a:t> and control falls into three categories, but that is NOT the case.</a:t>
            </a:r>
            <a:endParaRPr lang="en-US" dirty="0"/>
          </a:p>
        </p:txBody>
      </p:sp>
      <p:sp>
        <p:nvSpPr>
          <p:cNvPr id="4" name="Slide Number Placeholder 3"/>
          <p:cNvSpPr>
            <a:spLocks noGrp="1"/>
          </p:cNvSpPr>
          <p:nvPr>
            <p:ph type="sldNum" sz="quarter" idx="10"/>
          </p:nvPr>
        </p:nvSpPr>
        <p:spPr/>
        <p:txBody>
          <a:bodyPr/>
          <a:lstStyle/>
          <a:p>
            <a:pPr>
              <a:defRPr/>
            </a:pPr>
            <a:fld id="{4CB96CF0-9D65-40C4-92EC-01F5FA215F53}" type="slidenum">
              <a:rPr lang="en-US" smtClean="0"/>
              <a:pPr>
                <a:defRPr/>
              </a:pPr>
              <a:t>11</a:t>
            </a:fld>
            <a:endParaRPr lang="en-US" dirty="0"/>
          </a:p>
        </p:txBody>
      </p:sp>
    </p:spTree>
    <p:extLst>
      <p:ext uri="{BB962C8B-B14F-4D97-AF65-F5344CB8AC3E}">
        <p14:creationId xmlns:p14="http://schemas.microsoft.com/office/powerpoint/2010/main" val="1522219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statement by the Deans of </a:t>
            </a:r>
            <a:r>
              <a:rPr lang="en-US" dirty="0" err="1" smtClean="0"/>
              <a:t>CoS</a:t>
            </a:r>
            <a:r>
              <a:rPr lang="en-US" dirty="0" smtClean="0"/>
              <a:t> and </a:t>
            </a:r>
            <a:r>
              <a:rPr lang="en-US" dirty="0" err="1" smtClean="0"/>
              <a:t>CoAS</a:t>
            </a:r>
            <a:r>
              <a:rPr lang="en-US" dirty="0" smtClean="0"/>
              <a:t> that they</a:t>
            </a:r>
            <a:r>
              <a:rPr lang="en-US" baseline="0" dirty="0" smtClean="0"/>
              <a:t>, not departments or individual researchers, control research collections in their departments was made in the aftermath of dissolving the Department of Entomology (sometime before 20060.  In the DoE some researchers had claimed that they owned the insect collections that they had built while on the faculty of OSU.  The Deans refuted that view.  Because OSAC was jointly administered by </a:t>
            </a:r>
            <a:r>
              <a:rPr lang="en-US" baseline="0" dirty="0" err="1" smtClean="0"/>
              <a:t>CoS</a:t>
            </a:r>
            <a:r>
              <a:rPr lang="en-US" baseline="0" dirty="0" smtClean="0"/>
              <a:t> and </a:t>
            </a:r>
            <a:r>
              <a:rPr lang="en-US" baseline="0" dirty="0" err="1" smtClean="0"/>
              <a:t>CoAS</a:t>
            </a:r>
            <a:r>
              <a:rPr lang="en-US" baseline="0" dirty="0" smtClean="0"/>
              <a:t>, the Deans also asserted a controlling role over the OSAC collections, and by extrapolation that assertion applies to other research collections.  </a:t>
            </a:r>
            <a:endParaRPr lang="en-US" dirty="0"/>
          </a:p>
        </p:txBody>
      </p:sp>
      <p:sp>
        <p:nvSpPr>
          <p:cNvPr id="4" name="Slide Number Placeholder 3"/>
          <p:cNvSpPr>
            <a:spLocks noGrp="1"/>
          </p:cNvSpPr>
          <p:nvPr>
            <p:ph type="sldNum" sz="quarter" idx="10"/>
          </p:nvPr>
        </p:nvSpPr>
        <p:spPr/>
        <p:txBody>
          <a:bodyPr/>
          <a:lstStyle/>
          <a:p>
            <a:pPr>
              <a:defRPr/>
            </a:pPr>
            <a:fld id="{4CB96CF0-9D65-40C4-92EC-01F5FA215F53}" type="slidenum">
              <a:rPr lang="en-US" smtClean="0"/>
              <a:pPr>
                <a:defRPr/>
              </a:pPr>
              <a:t>12</a:t>
            </a:fld>
            <a:endParaRPr lang="en-US" dirty="0"/>
          </a:p>
        </p:txBody>
      </p:sp>
    </p:spTree>
    <p:extLst>
      <p:ext uri="{BB962C8B-B14F-4D97-AF65-F5344CB8AC3E}">
        <p14:creationId xmlns:p14="http://schemas.microsoft.com/office/powerpoint/2010/main" val="15222198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B96CF0-9D65-40C4-92EC-01F5FA215F53}" type="slidenum">
              <a:rPr lang="en-US" smtClean="0"/>
              <a:pPr>
                <a:defRPr/>
              </a:pPr>
              <a:t>13</a:t>
            </a:fld>
            <a:endParaRPr lang="en-US" dirty="0"/>
          </a:p>
        </p:txBody>
      </p:sp>
    </p:spTree>
    <p:extLst>
      <p:ext uri="{BB962C8B-B14F-4D97-AF65-F5344CB8AC3E}">
        <p14:creationId xmlns:p14="http://schemas.microsoft.com/office/powerpoint/2010/main" val="15222198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operating expenses</a:t>
            </a:r>
            <a:r>
              <a:rPr lang="en-US" baseline="0" dirty="0" smtClean="0"/>
              <a:t> for the Collection are about $5-10K per year (excluding salary for a curator).  </a:t>
            </a:r>
            <a:r>
              <a:rPr lang="en-US" dirty="0" smtClean="0"/>
              <a:t>The Herpetological Research Collection does not</a:t>
            </a:r>
            <a:r>
              <a:rPr lang="en-US" baseline="0" dirty="0" smtClean="0"/>
              <a:t> have </a:t>
            </a:r>
            <a:r>
              <a:rPr lang="en-US" dirty="0" smtClean="0"/>
              <a:t> a sustainable budget model.  In other words, the HRC budget is not a line</a:t>
            </a:r>
            <a:r>
              <a:rPr lang="en-US" baseline="0" dirty="0" smtClean="0"/>
              <a:t> item in the IB or </a:t>
            </a:r>
            <a:r>
              <a:rPr lang="en-US" baseline="0" dirty="0" err="1" smtClean="0"/>
              <a:t>CoS</a:t>
            </a:r>
            <a:r>
              <a:rPr lang="en-US" baseline="0" dirty="0" smtClean="0"/>
              <a:t> budget.  Instead, the budget is an </a:t>
            </a:r>
            <a:r>
              <a:rPr lang="en-US" i="1" baseline="0" dirty="0" smtClean="0"/>
              <a:t>ad hoc </a:t>
            </a:r>
            <a:r>
              <a:rPr lang="en-US" baseline="0" dirty="0" smtClean="0"/>
              <a:t>patchwork of funds from several sources.</a:t>
            </a:r>
            <a:endParaRPr lang="en-US" dirty="0"/>
          </a:p>
        </p:txBody>
      </p:sp>
      <p:sp>
        <p:nvSpPr>
          <p:cNvPr id="4" name="Slide Number Placeholder 3"/>
          <p:cNvSpPr>
            <a:spLocks noGrp="1"/>
          </p:cNvSpPr>
          <p:nvPr>
            <p:ph type="sldNum" sz="quarter" idx="10"/>
          </p:nvPr>
        </p:nvSpPr>
        <p:spPr/>
        <p:txBody>
          <a:bodyPr/>
          <a:lstStyle/>
          <a:p>
            <a:pPr>
              <a:defRPr/>
            </a:pPr>
            <a:fld id="{4CB96CF0-9D65-40C4-92EC-01F5FA215F53}" type="slidenum">
              <a:rPr lang="en-US" smtClean="0"/>
              <a:pPr>
                <a:defRPr/>
              </a:pPr>
              <a:t>14</a:t>
            </a:fld>
            <a:endParaRPr lang="en-US" dirty="0"/>
          </a:p>
        </p:txBody>
      </p:sp>
    </p:spTree>
    <p:extLst>
      <p:ext uri="{BB962C8B-B14F-4D97-AF65-F5344CB8AC3E}">
        <p14:creationId xmlns:p14="http://schemas.microsoft.com/office/powerpoint/2010/main" val="15222198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B96CF0-9D65-40C4-92EC-01F5FA215F53}" type="slidenum">
              <a:rPr lang="en-US" smtClean="0"/>
              <a:pPr>
                <a:defRPr/>
              </a:pPr>
              <a:t>15</a:t>
            </a:fld>
            <a:endParaRPr lang="en-US" dirty="0"/>
          </a:p>
        </p:txBody>
      </p:sp>
    </p:spTree>
    <p:extLst>
      <p:ext uri="{BB962C8B-B14F-4D97-AF65-F5344CB8AC3E}">
        <p14:creationId xmlns:p14="http://schemas.microsoft.com/office/powerpoint/2010/main" val="1522219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Peter </a:t>
            </a:r>
            <a:r>
              <a:rPr lang="en-US" dirty="0" err="1" smtClean="0"/>
              <a:t>Konstantinidis</a:t>
            </a:r>
            <a:r>
              <a:rPr lang="en-US" baseline="0" dirty="0" smtClean="0"/>
              <a:t> has an appointment in OSU Fisheries and </a:t>
            </a:r>
            <a:r>
              <a:rPr lang="en-US" baseline="0" dirty="0" smtClean="0"/>
              <a:t>Wildlife and curates three collections in that department: fishes, mammals, and birds. </a:t>
            </a:r>
          </a:p>
          <a:p>
            <a:endParaRPr lang="en-US" baseline="0" dirty="0" smtClean="0"/>
          </a:p>
          <a:p>
            <a:r>
              <a:rPr lang="en-US" baseline="0" dirty="0" smtClean="0"/>
              <a:t>Training in systematics (the study of phylogenetic relationships) is an important requirement for a curatorial hire for a couple of reasons.  First, research collections worldwide are organized according to the Linnaean hierarchy (class, order, family, genus, species).  Consequently, a curator needs to be familiar to that hierarchy as it applies to amphibians and reptiles.  Second, a curator needs to be able to evaluate current systematic literature on amphibians and reptiles both to organize the collection and communicate with its largest clientele (</a:t>
            </a:r>
            <a:r>
              <a:rPr lang="en-US" baseline="0" dirty="0" err="1" smtClean="0"/>
              <a:t>systematists</a:t>
            </a:r>
            <a:r>
              <a:rPr lang="en-US" baseline="0" dirty="0" smtClean="0"/>
              <a:t>). </a:t>
            </a:r>
            <a:endParaRPr lang="en-US" baseline="0" dirty="0" smtClean="0"/>
          </a:p>
        </p:txBody>
      </p:sp>
      <p:sp>
        <p:nvSpPr>
          <p:cNvPr id="4" name="Slide Number Placeholder 3"/>
          <p:cNvSpPr>
            <a:spLocks noGrp="1"/>
          </p:cNvSpPr>
          <p:nvPr>
            <p:ph type="sldNum" sz="quarter" idx="10"/>
          </p:nvPr>
        </p:nvSpPr>
        <p:spPr/>
        <p:txBody>
          <a:bodyPr/>
          <a:lstStyle/>
          <a:p>
            <a:pPr>
              <a:defRPr/>
            </a:pPr>
            <a:fld id="{4CB96CF0-9D65-40C4-92EC-01F5FA215F53}" type="slidenum">
              <a:rPr lang="en-US" smtClean="0"/>
              <a:pPr>
                <a:defRPr/>
              </a:pPr>
              <a:t>16</a:t>
            </a:fld>
            <a:endParaRPr lang="en-US" dirty="0"/>
          </a:p>
        </p:txBody>
      </p:sp>
    </p:spTree>
    <p:extLst>
      <p:ext uri="{BB962C8B-B14F-4D97-AF65-F5344CB8AC3E}">
        <p14:creationId xmlns:p14="http://schemas.microsoft.com/office/powerpoint/2010/main" val="15222198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B96CF0-9D65-40C4-92EC-01F5FA215F53}" type="slidenum">
              <a:rPr lang="en-US" smtClean="0"/>
              <a:pPr>
                <a:defRPr/>
              </a:pPr>
              <a:t>17</a:t>
            </a:fld>
            <a:endParaRPr lang="en-US" dirty="0"/>
          </a:p>
        </p:txBody>
      </p:sp>
    </p:spTree>
    <p:extLst>
      <p:ext uri="{BB962C8B-B14F-4D97-AF65-F5344CB8AC3E}">
        <p14:creationId xmlns:p14="http://schemas.microsoft.com/office/powerpoint/2010/main" val="1522219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95E206-99CB-4E13-9587-0FF81FCA0F38}" type="slidenum">
              <a:rPr lang="en-US" altLang="en-US"/>
              <a:pPr/>
              <a:t>2</a:t>
            </a:fld>
            <a:endParaRPr lang="en-US" altLang="en-US" dirty="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OSU Herpetological Research Collection</a:t>
            </a:r>
            <a:r>
              <a:rPr lang="en-US" baseline="0" dirty="0" smtClean="0"/>
              <a:t> (the subjects of this </a:t>
            </a:r>
            <a:r>
              <a:rPr lang="en-US" baseline="0" dirty="0" err="1" smtClean="0"/>
              <a:t>ppt</a:t>
            </a:r>
            <a:r>
              <a:rPr lang="en-US" baseline="0" dirty="0" smtClean="0"/>
              <a:t>) is distinct from the Vertebrate Teaching Collection in IB, click the link on the slide.  </a:t>
            </a:r>
            <a:r>
              <a:rPr lang="en-US" b="1" dirty="0" smtClean="0"/>
              <a:t>Specimens</a:t>
            </a:r>
            <a:r>
              <a:rPr lang="en-US" dirty="0" smtClean="0"/>
              <a:t>.- In this collection,</a:t>
            </a:r>
            <a:r>
              <a:rPr lang="en-US" baseline="0" dirty="0" smtClean="0"/>
              <a:t> as in most herpetological research collections, i</a:t>
            </a:r>
            <a:r>
              <a:rPr lang="en-US" dirty="0" smtClean="0"/>
              <a:t>ndividual</a:t>
            </a:r>
            <a:r>
              <a:rPr lang="en-US" baseline="0" dirty="0" smtClean="0"/>
              <a:t> specimens are tagged with a unique number.</a:t>
            </a:r>
            <a:endParaRPr lang="en-US" dirty="0"/>
          </a:p>
        </p:txBody>
      </p:sp>
      <p:sp>
        <p:nvSpPr>
          <p:cNvPr id="4" name="Slide Number Placeholder 3"/>
          <p:cNvSpPr>
            <a:spLocks noGrp="1"/>
          </p:cNvSpPr>
          <p:nvPr>
            <p:ph type="sldNum" sz="quarter" idx="10"/>
          </p:nvPr>
        </p:nvSpPr>
        <p:spPr/>
        <p:txBody>
          <a:bodyPr/>
          <a:lstStyle/>
          <a:p>
            <a:pPr>
              <a:defRPr/>
            </a:pPr>
            <a:fld id="{4CB96CF0-9D65-40C4-92EC-01F5FA215F53}" type="slidenum">
              <a:rPr lang="en-US" smtClean="0"/>
              <a:pPr>
                <a:defRPr/>
              </a:pPr>
              <a:t>3</a:t>
            </a:fld>
            <a:endParaRPr lang="en-US" dirty="0"/>
          </a:p>
        </p:txBody>
      </p:sp>
    </p:spTree>
    <p:extLst>
      <p:ext uri="{BB962C8B-B14F-4D97-AF65-F5344CB8AC3E}">
        <p14:creationId xmlns:p14="http://schemas.microsoft.com/office/powerpoint/2010/main" val="1522219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Crucial</a:t>
            </a:r>
            <a:r>
              <a:rPr lang="en-US" baseline="0" dirty="0" smtClean="0"/>
              <a:t> files for the Herpetological Research Collection are located at T:/Zoology/Cord5021/Catalog. The online, searchable version of the specimen catalog, on </a:t>
            </a:r>
            <a:r>
              <a:rPr lang="en-US" baseline="0" dirty="0" err="1" smtClean="0"/>
              <a:t>VertNet</a:t>
            </a:r>
            <a:r>
              <a:rPr lang="en-US" baseline="0" dirty="0" smtClean="0"/>
              <a:t>, is located at http://portal.vertnet.org/p/oregon-state-university.  </a:t>
            </a:r>
            <a:endParaRPr lang="en-US" dirty="0"/>
          </a:p>
        </p:txBody>
      </p:sp>
      <p:sp>
        <p:nvSpPr>
          <p:cNvPr id="4" name="Slide Number Placeholder 3"/>
          <p:cNvSpPr>
            <a:spLocks noGrp="1"/>
          </p:cNvSpPr>
          <p:nvPr>
            <p:ph type="sldNum" sz="quarter" idx="10"/>
          </p:nvPr>
        </p:nvSpPr>
        <p:spPr/>
        <p:txBody>
          <a:bodyPr/>
          <a:lstStyle/>
          <a:p>
            <a:pPr>
              <a:defRPr/>
            </a:pPr>
            <a:fld id="{4CB96CF0-9D65-40C4-92EC-01F5FA215F53}" type="slidenum">
              <a:rPr lang="en-US" smtClean="0"/>
              <a:pPr>
                <a:defRPr/>
              </a:pPr>
              <a:t>4</a:t>
            </a:fld>
            <a:endParaRPr lang="en-US" dirty="0"/>
          </a:p>
        </p:txBody>
      </p:sp>
    </p:spTree>
    <p:extLst>
      <p:ext uri="{BB962C8B-B14F-4D97-AF65-F5344CB8AC3E}">
        <p14:creationId xmlns:p14="http://schemas.microsoft.com/office/powerpoint/2010/main" val="1522219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Specimens</a:t>
            </a:r>
            <a:r>
              <a:rPr lang="en-US" baseline="0" dirty="0" smtClean="0"/>
              <a:t> are stored in 70% ethanol, which is classified as a Category 2 Flammable Liquid and regulated as such by the OSU Health and Environmental Safety and the Corvallis Fire Marshall.</a:t>
            </a:r>
            <a:endParaRPr lang="en-US" dirty="0"/>
          </a:p>
        </p:txBody>
      </p:sp>
      <p:sp>
        <p:nvSpPr>
          <p:cNvPr id="4" name="Slide Number Placeholder 3"/>
          <p:cNvSpPr>
            <a:spLocks noGrp="1"/>
          </p:cNvSpPr>
          <p:nvPr>
            <p:ph type="sldNum" sz="quarter" idx="10"/>
          </p:nvPr>
        </p:nvSpPr>
        <p:spPr/>
        <p:txBody>
          <a:bodyPr/>
          <a:lstStyle/>
          <a:p>
            <a:pPr>
              <a:defRPr/>
            </a:pPr>
            <a:fld id="{4CB96CF0-9D65-40C4-92EC-01F5FA215F53}" type="slidenum">
              <a:rPr lang="en-US" smtClean="0"/>
              <a:pPr>
                <a:defRPr/>
              </a:pPr>
              <a:t>5</a:t>
            </a:fld>
            <a:endParaRPr lang="en-US" dirty="0"/>
          </a:p>
        </p:txBody>
      </p:sp>
    </p:spTree>
    <p:extLst>
      <p:ext uri="{BB962C8B-B14F-4D97-AF65-F5344CB8AC3E}">
        <p14:creationId xmlns:p14="http://schemas.microsoft.com/office/powerpoint/2010/main" val="1522219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B96CF0-9D65-40C4-92EC-01F5FA215F53}" type="slidenum">
              <a:rPr lang="en-US" smtClean="0"/>
              <a:pPr>
                <a:defRPr/>
              </a:pPr>
              <a:t>6</a:t>
            </a:fld>
            <a:endParaRPr lang="en-US" dirty="0"/>
          </a:p>
        </p:txBody>
      </p:sp>
    </p:spTree>
    <p:extLst>
      <p:ext uri="{BB962C8B-B14F-4D97-AF65-F5344CB8AC3E}">
        <p14:creationId xmlns:p14="http://schemas.microsoft.com/office/powerpoint/2010/main" val="1522219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the most active periods, the rate is about 1500 specimens/</a:t>
            </a:r>
            <a:r>
              <a:rPr lang="en-US" dirty="0" err="1" smtClean="0"/>
              <a:t>yr</a:t>
            </a:r>
            <a:endParaRPr lang="en-US" dirty="0"/>
          </a:p>
        </p:txBody>
      </p:sp>
      <p:sp>
        <p:nvSpPr>
          <p:cNvPr id="4" name="Slide Number Placeholder 3"/>
          <p:cNvSpPr>
            <a:spLocks noGrp="1"/>
          </p:cNvSpPr>
          <p:nvPr>
            <p:ph type="sldNum" sz="quarter" idx="10"/>
          </p:nvPr>
        </p:nvSpPr>
        <p:spPr/>
        <p:txBody>
          <a:bodyPr/>
          <a:lstStyle/>
          <a:p>
            <a:pPr>
              <a:defRPr/>
            </a:pPr>
            <a:fld id="{4CB96CF0-9D65-40C4-92EC-01F5FA215F53}" type="slidenum">
              <a:rPr lang="en-US" smtClean="0"/>
              <a:pPr>
                <a:defRPr/>
              </a:pPr>
              <a:t>7</a:t>
            </a:fld>
            <a:endParaRPr lang="en-US" dirty="0"/>
          </a:p>
        </p:txBody>
      </p:sp>
    </p:spTree>
    <p:extLst>
      <p:ext uri="{BB962C8B-B14F-4D97-AF65-F5344CB8AC3E}">
        <p14:creationId xmlns:p14="http://schemas.microsoft.com/office/powerpoint/2010/main" val="1522219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Preserved</a:t>
            </a:r>
            <a:r>
              <a:rPr lang="en-US" baseline="0" dirty="0" smtClean="0"/>
              <a:t> specimen and DNA vouchers are important for locality records because they verify the true taxonomic identity of those records. </a:t>
            </a:r>
            <a:endParaRPr lang="en-US" dirty="0"/>
          </a:p>
        </p:txBody>
      </p:sp>
      <p:sp>
        <p:nvSpPr>
          <p:cNvPr id="4" name="Slide Number Placeholder 3"/>
          <p:cNvSpPr>
            <a:spLocks noGrp="1"/>
          </p:cNvSpPr>
          <p:nvPr>
            <p:ph type="sldNum" sz="quarter" idx="10"/>
          </p:nvPr>
        </p:nvSpPr>
        <p:spPr/>
        <p:txBody>
          <a:bodyPr/>
          <a:lstStyle/>
          <a:p>
            <a:pPr>
              <a:defRPr/>
            </a:pPr>
            <a:fld id="{4CB96CF0-9D65-40C4-92EC-01F5FA215F53}" type="slidenum">
              <a:rPr lang="en-US" smtClean="0"/>
              <a:pPr>
                <a:defRPr/>
              </a:pPr>
              <a:t>8</a:t>
            </a:fld>
            <a:endParaRPr lang="en-US" dirty="0"/>
          </a:p>
        </p:txBody>
      </p:sp>
    </p:spTree>
    <p:extLst>
      <p:ext uri="{BB962C8B-B14F-4D97-AF65-F5344CB8AC3E}">
        <p14:creationId xmlns:p14="http://schemas.microsoft.com/office/powerpoint/2010/main" val="1522219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a:t>
            </a:r>
            <a:r>
              <a:rPr lang="en-US" baseline="0" dirty="0" smtClean="0"/>
              <a:t> and map from Stebbins 1951, </a:t>
            </a:r>
            <a:r>
              <a:rPr lang="en-US" i="1" baseline="0" dirty="0" smtClean="0"/>
              <a:t>Amphibians of Western North America</a:t>
            </a:r>
            <a:r>
              <a:rPr lang="en-US" baseline="0" dirty="0" smtClean="0"/>
              <a:t>.  Records labeled 1 are </a:t>
            </a:r>
            <a:r>
              <a:rPr lang="en-US" i="1" baseline="0" dirty="0" smtClean="0"/>
              <a:t>P. </a:t>
            </a:r>
            <a:r>
              <a:rPr lang="en-US" i="1" baseline="0" dirty="0" err="1" smtClean="0"/>
              <a:t>regilla</a:t>
            </a:r>
            <a:r>
              <a:rPr lang="en-US" baseline="0" dirty="0" smtClean="0"/>
              <a:t>, records labeled 2 are </a:t>
            </a:r>
            <a:r>
              <a:rPr lang="en-US" i="1" baseline="0" dirty="0" smtClean="0"/>
              <a:t>P. </a:t>
            </a:r>
            <a:r>
              <a:rPr lang="en-US" i="1" baseline="0" dirty="0" err="1" smtClean="0"/>
              <a:t>wrightorum</a:t>
            </a:r>
            <a:r>
              <a:rPr lang="en-US" i="1" baseline="0" dirty="0" smtClean="0"/>
              <a:t>.  </a:t>
            </a:r>
            <a:r>
              <a:rPr lang="en-US" i="0" baseline="0" dirty="0" smtClean="0"/>
              <a:t>Most of the records for Oregon are based on OSU specimens.</a:t>
            </a:r>
            <a:endParaRPr lang="en-US" i="0" dirty="0"/>
          </a:p>
        </p:txBody>
      </p:sp>
      <p:sp>
        <p:nvSpPr>
          <p:cNvPr id="4" name="Slide Number Placeholder 3"/>
          <p:cNvSpPr>
            <a:spLocks noGrp="1"/>
          </p:cNvSpPr>
          <p:nvPr>
            <p:ph type="sldNum" sz="quarter" idx="10"/>
          </p:nvPr>
        </p:nvSpPr>
        <p:spPr/>
        <p:txBody>
          <a:bodyPr/>
          <a:lstStyle/>
          <a:p>
            <a:pPr>
              <a:defRPr/>
            </a:pPr>
            <a:fld id="{4CB96CF0-9D65-40C4-92EC-01F5FA215F53}" type="slidenum">
              <a:rPr lang="en-US" smtClean="0"/>
              <a:pPr>
                <a:defRPr/>
              </a:pPr>
              <a:t>9</a:t>
            </a:fld>
            <a:endParaRPr lang="en-US" dirty="0"/>
          </a:p>
        </p:txBody>
      </p:sp>
    </p:spTree>
    <p:extLst>
      <p:ext uri="{BB962C8B-B14F-4D97-AF65-F5344CB8AC3E}">
        <p14:creationId xmlns:p14="http://schemas.microsoft.com/office/powerpoint/2010/main" val="1548621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6F52C79-6605-4C22-AAD5-7470426627BD}"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15C9838-6956-4ACE-ADD4-70CC3457F8B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E850233-E44E-43E4-90AD-834C8307AA84}"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756F480-258A-4EDB-ABBB-C7F0C6BE8F84}"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6E56C08-B088-4AD3-9845-8D2625A79E11}"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113EAED-92D7-4669-B741-C2EE2C9B16C1}"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07B0915E-BFB1-416F-90E8-976D1FF686D5}"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06201153-46A8-41D6-9718-A6D5C5D2255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7A23985A-149F-4547-A2E9-36B5383AF417}"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B61A293-FD78-48EA-B80B-3EB829C4446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BC81A27-6DFF-4F86-A024-C7EEDF2A7ED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2437"/>
            </a:gs>
            <a:gs pos="100000">
              <a:srgbClr val="006699"/>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35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defRPr>
            </a:lvl1pPr>
          </a:lstStyle>
          <a:p>
            <a:pPr>
              <a:defRPr/>
            </a:pPr>
            <a:endParaRPr lang="en-US" dirty="0"/>
          </a:p>
        </p:txBody>
      </p:sp>
      <p:sp>
        <p:nvSpPr>
          <p:cNvPr id="1935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defRPr>
            </a:lvl1pPr>
          </a:lstStyle>
          <a:p>
            <a:pPr>
              <a:defRPr/>
            </a:pPr>
            <a:endParaRPr lang="en-US" dirty="0"/>
          </a:p>
        </p:txBody>
      </p:sp>
      <p:sp>
        <p:nvSpPr>
          <p:cNvPr id="1935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mn-lt"/>
              </a:defRPr>
            </a:lvl1pPr>
          </a:lstStyle>
          <a:p>
            <a:pPr>
              <a:defRPr/>
            </a:pPr>
            <a:fld id="{1F28E88D-5602-47CF-A7A1-426D61C445C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s://oregonstate.app.box.com/file/334132841243"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catalog.oregonstate.edu/search/?search=Herpetology"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hyperlink" Target="https://ib.oregonstate.edu/files/ib/Doc%20Storm's%20Copeia%20Biography.pdf" TargetMode="External"/><Relationship Id="rId7"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hyperlink" Target="https://www.science.oregonstate.edu/node/436" TargetMode="External"/><Relationship Id="rId5" Type="http://schemas.openxmlformats.org/officeDocument/2006/relationships/hyperlink" Target="https://fw.oregonstate.edu/users/peter-konstantinidis" TargetMode="External"/><Relationship Id="rId4" Type="http://schemas.openxmlformats.org/officeDocument/2006/relationships/hyperlink" Target="http://people.oregonstate.edu/~arnoldst/" TargetMode="External"/><Relationship Id="rId9" Type="http://schemas.openxmlformats.org/officeDocument/2006/relationships/image" Target="../media/image16.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people.oregonstate.edu/~arnoldst/OREGON%20STATE%20UNIVERSITY%20HERPETOLOGICAL%20COLLECTION.pdf"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hyperlink" Target="http://vertnet.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ctrTitle" idx="4294967295"/>
          </p:nvPr>
        </p:nvSpPr>
        <p:spPr>
          <a:xfrm>
            <a:off x="762000" y="152400"/>
            <a:ext cx="7772400" cy="1470025"/>
          </a:xfrm>
        </p:spPr>
        <p:txBody>
          <a:bodyPr/>
          <a:lstStyle/>
          <a:p>
            <a:r>
              <a:rPr lang="en-US" altLang="en-US" sz="3600" dirty="0" smtClean="0">
                <a:solidFill>
                  <a:srgbClr val="00FF00"/>
                </a:solidFill>
                <a:latin typeface="Comic Sans MS" panose="030F0702030302020204" pitchFamily="66" charset="0"/>
              </a:rPr>
              <a:t>OSU Herpetological Research Collection: Past, Present, </a:t>
            </a:r>
            <a:r>
              <a:rPr lang="en-US" altLang="en-US" sz="3600" dirty="0" smtClean="0">
                <a:solidFill>
                  <a:srgbClr val="FFC000"/>
                </a:solidFill>
                <a:latin typeface="Comic Sans MS" panose="030F0702030302020204" pitchFamily="66" charset="0"/>
              </a:rPr>
              <a:t>Future</a:t>
            </a:r>
            <a:r>
              <a:rPr lang="en-US" altLang="en-US" sz="3600" dirty="0" smtClean="0">
                <a:solidFill>
                  <a:schemeClr val="bg1"/>
                </a:solidFill>
                <a:latin typeface="Comic Sans MS" panose="030F0702030302020204" pitchFamily="66" charset="0"/>
              </a:rPr>
              <a:t> </a:t>
            </a:r>
            <a:endParaRPr lang="en-US" altLang="en-US" sz="3600" dirty="0">
              <a:solidFill>
                <a:schemeClr val="bg1"/>
              </a:solidFill>
              <a:latin typeface="Comic Sans MS" panose="030F0702030302020204" pitchFamily="66" charset="0"/>
            </a:endParaRPr>
          </a:p>
        </p:txBody>
      </p:sp>
      <p:sp>
        <p:nvSpPr>
          <p:cNvPr id="3" name="Rectangle 2"/>
          <p:cNvSpPr/>
          <p:nvPr/>
        </p:nvSpPr>
        <p:spPr>
          <a:xfrm>
            <a:off x="609600" y="2438400"/>
            <a:ext cx="8077200" cy="1384995"/>
          </a:xfrm>
          <a:prstGeom prst="rect">
            <a:avLst/>
          </a:prstGeom>
        </p:spPr>
        <p:txBody>
          <a:bodyPr wrap="square">
            <a:spAutoFit/>
          </a:bodyPr>
          <a:lstStyle/>
          <a:p>
            <a:endParaRPr lang="en-US" dirty="0">
              <a:solidFill>
                <a:schemeClr val="bg1"/>
              </a:solidFill>
            </a:endParaRPr>
          </a:p>
          <a:p>
            <a:pPr>
              <a:buFont typeface="Wingdings" pitchFamily="2" charset="2"/>
              <a:buNone/>
            </a:pPr>
            <a:endParaRPr lang="en-US" i="1" dirty="0">
              <a:solidFill>
                <a:schemeClr val="bg1"/>
              </a:solidFill>
            </a:endParaRPr>
          </a:p>
          <a:p>
            <a:endParaRPr lang="en-US" dirty="0">
              <a:solidFill>
                <a:schemeClr val="bg1"/>
              </a:solidFill>
            </a:endParaRPr>
          </a:p>
        </p:txBody>
      </p:sp>
      <p:sp>
        <p:nvSpPr>
          <p:cNvPr id="4" name="TextBox 3"/>
          <p:cNvSpPr txBox="1"/>
          <p:nvPr/>
        </p:nvSpPr>
        <p:spPr>
          <a:xfrm>
            <a:off x="1642409" y="4648200"/>
            <a:ext cx="6011582" cy="1815882"/>
          </a:xfrm>
          <a:prstGeom prst="rect">
            <a:avLst/>
          </a:prstGeom>
          <a:noFill/>
        </p:spPr>
        <p:txBody>
          <a:bodyPr wrap="none" rtlCol="0">
            <a:spAutoFit/>
          </a:bodyPr>
          <a:lstStyle/>
          <a:p>
            <a:pPr algn="ctr"/>
            <a:r>
              <a:rPr lang="en-US" dirty="0" err="1" smtClean="0">
                <a:solidFill>
                  <a:srgbClr val="FFFF00"/>
                </a:solidFill>
              </a:rPr>
              <a:t>Stevan</a:t>
            </a:r>
            <a:r>
              <a:rPr lang="en-US" dirty="0" smtClean="0">
                <a:solidFill>
                  <a:srgbClr val="FFFF00"/>
                </a:solidFill>
              </a:rPr>
              <a:t> J. Arnold</a:t>
            </a:r>
          </a:p>
          <a:p>
            <a:pPr algn="ctr"/>
            <a:endParaRPr lang="en-US" dirty="0" smtClean="0">
              <a:solidFill>
                <a:srgbClr val="FFFF00"/>
              </a:solidFill>
            </a:endParaRPr>
          </a:p>
          <a:p>
            <a:pPr algn="ctr"/>
            <a:r>
              <a:rPr lang="en-US" dirty="0" smtClean="0">
                <a:solidFill>
                  <a:srgbClr val="FFFF00"/>
                </a:solidFill>
              </a:rPr>
              <a:t>Curator of Amphibians &amp; Reptiles</a:t>
            </a:r>
          </a:p>
          <a:p>
            <a:pPr algn="ctr"/>
            <a:r>
              <a:rPr lang="en-US" dirty="0" smtClean="0">
                <a:solidFill>
                  <a:srgbClr val="FFFF00"/>
                </a:solidFill>
              </a:rPr>
              <a:t>Department of Integrative Biology</a:t>
            </a:r>
            <a:endParaRPr lang="en-US" dirty="0">
              <a:solidFill>
                <a:srgbClr val="FFFF00"/>
              </a:solidFill>
            </a:endParaRPr>
          </a:p>
        </p:txBody>
      </p:sp>
      <p:pic>
        <p:nvPicPr>
          <p:cNvPr id="5" name="Picture 2" descr="C:\Users\arnolds\Desktop\CoC\Field &amp; collection research\DSC_011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1755725"/>
            <a:ext cx="1828800" cy="275034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705600" y="3657600"/>
            <a:ext cx="1058303" cy="523220"/>
          </a:xfrm>
          <a:prstGeom prst="rect">
            <a:avLst/>
          </a:prstGeom>
          <a:noFill/>
        </p:spPr>
        <p:txBody>
          <a:bodyPr wrap="none" rtlCol="0">
            <a:spAutoFit/>
          </a:bodyPr>
          <a:lstStyle/>
          <a:p>
            <a:r>
              <a:rPr lang="en-US" dirty="0" smtClean="0">
                <a:hlinkClick r:id="rId4"/>
              </a:rPr>
              <a:t>video</a:t>
            </a:r>
            <a:endParaRPr lang="en-US" dirty="0"/>
          </a:p>
        </p:txBody>
      </p:sp>
    </p:spTree>
    <p:extLst>
      <p:ext uri="{BB962C8B-B14F-4D97-AF65-F5344CB8AC3E}">
        <p14:creationId xmlns:p14="http://schemas.microsoft.com/office/powerpoint/2010/main" val="6749153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noChangeAspect="1"/>
          </p:cNvGraphicFramePr>
          <p:nvPr>
            <p:extLst>
              <p:ext uri="{D42A27DB-BD31-4B8C-83A1-F6EECF244321}">
                <p14:modId xmlns:p14="http://schemas.microsoft.com/office/powerpoint/2010/main" val="3577955088"/>
              </p:ext>
            </p:extLst>
          </p:nvPr>
        </p:nvGraphicFramePr>
        <p:xfrm>
          <a:off x="2178050" y="1929606"/>
          <a:ext cx="4787900" cy="4024630"/>
        </p:xfrm>
        <a:graphic>
          <a:graphicData uri="http://schemas.openxmlformats.org/drawingml/2006/table">
            <a:tbl>
              <a:tblPr>
                <a:tableStyleId>{5C22544A-7EE6-4342-B048-85BDC9FD1C3A}</a:tableStyleId>
              </a:tblPr>
              <a:tblGrid>
                <a:gridCol w="609600"/>
                <a:gridCol w="793750"/>
                <a:gridCol w="2514600"/>
                <a:gridCol w="869950"/>
              </a:tblGrid>
              <a:tr h="184150">
                <a:tc>
                  <a:txBody>
                    <a:bodyPr/>
                    <a:lstStyle/>
                    <a:p>
                      <a:pPr algn="ctr" fontAlgn="b"/>
                      <a:r>
                        <a:rPr lang="en-US" sz="1100" u="none" strike="noStrike" dirty="0">
                          <a:effectLst/>
                        </a:rPr>
                        <a:t>Rank</a:t>
                      </a:r>
                      <a:endParaRPr lang="en-US" sz="1100" b="0" i="0" u="none" strike="noStrike" dirty="0">
                        <a:solidFill>
                          <a:srgbClr val="000000"/>
                        </a:solidFill>
                        <a:effectLst/>
                        <a:latin typeface="Calibri"/>
                      </a:endParaRPr>
                    </a:p>
                  </a:txBody>
                  <a:tcPr marL="6350" marR="6350" marT="6350" marB="0" anchor="b"/>
                </a:tc>
                <a:tc>
                  <a:txBody>
                    <a:bodyPr/>
                    <a:lstStyle/>
                    <a:p>
                      <a:pPr algn="ctr" fontAlgn="b"/>
                      <a:r>
                        <a:rPr lang="en-US" sz="1100" u="none" strike="noStrike">
                          <a:effectLst/>
                        </a:rPr>
                        <a:t># specimens</a:t>
                      </a:r>
                      <a:endParaRPr lang="en-US" sz="1100" b="0" i="0" u="none" strike="noStrike">
                        <a:solidFill>
                          <a:srgbClr val="000000"/>
                        </a:solidFill>
                        <a:effectLst/>
                        <a:latin typeface="Calibri"/>
                      </a:endParaRPr>
                    </a:p>
                  </a:txBody>
                  <a:tcPr marL="6350" marR="6350" marT="6350" marB="0" anchor="b"/>
                </a:tc>
                <a:tc>
                  <a:txBody>
                    <a:bodyPr/>
                    <a:lstStyle/>
                    <a:p>
                      <a:pPr algn="l" fontAlgn="b"/>
                      <a:r>
                        <a:rPr lang="en-US" sz="1100" u="none" strike="noStrike">
                          <a:effectLst/>
                        </a:rPr>
                        <a:t>name</a:t>
                      </a:r>
                      <a:endParaRPr lang="en-US" sz="1100" b="0" i="0" u="none" strike="noStrike">
                        <a:solidFill>
                          <a:srgbClr val="000000"/>
                        </a:solidFill>
                        <a:effectLst/>
                        <a:latin typeface="Calibri"/>
                      </a:endParaRPr>
                    </a:p>
                  </a:txBody>
                  <a:tcPr marL="6350" marR="6350" marT="6350" marB="0" anchor="b"/>
                </a:tc>
                <a:tc>
                  <a:txBody>
                    <a:bodyPr/>
                    <a:lstStyle/>
                    <a:p>
                      <a:pPr algn="ctr" fontAlgn="b"/>
                      <a:r>
                        <a:rPr lang="en-US" sz="1100" u="none" strike="noStrike">
                          <a:effectLst/>
                        </a:rPr>
                        <a:t>State</a:t>
                      </a:r>
                      <a:endParaRPr lang="en-US" sz="1100" b="0" i="0" u="none" strike="noStrike">
                        <a:solidFill>
                          <a:srgbClr val="000000"/>
                        </a:solidFill>
                        <a:effectLst/>
                        <a:latin typeface="Calibri"/>
                      </a:endParaRPr>
                    </a:p>
                  </a:txBody>
                  <a:tcPr marL="6350" marR="6350" marT="6350" marB="0" anchor="b"/>
                </a:tc>
              </a:tr>
              <a:tr h="184150">
                <a:tc>
                  <a:txBody>
                    <a:bodyPr/>
                    <a:lstStyle/>
                    <a:p>
                      <a:pPr algn="ctr" fontAlgn="b"/>
                      <a:r>
                        <a:rPr lang="en-US" sz="1100" u="none" strike="noStrike">
                          <a:effectLst/>
                        </a:rPr>
                        <a:t>1</a:t>
                      </a:r>
                      <a:endParaRPr lang="en-US" sz="1100" b="0" i="0" u="none" strike="noStrike">
                        <a:solidFill>
                          <a:srgbClr val="000000"/>
                        </a:solidFill>
                        <a:effectLst/>
                        <a:latin typeface="Calibri"/>
                      </a:endParaRPr>
                    </a:p>
                  </a:txBody>
                  <a:tcPr marL="6350" marR="6350" marT="6350" marB="0" anchor="b"/>
                </a:tc>
                <a:tc>
                  <a:txBody>
                    <a:bodyPr/>
                    <a:lstStyle/>
                    <a:p>
                      <a:pPr algn="ctr" fontAlgn="b"/>
                      <a:r>
                        <a:rPr lang="en-US" sz="1100" u="none" strike="noStrike">
                          <a:effectLst/>
                        </a:rPr>
                        <a:t>572</a:t>
                      </a:r>
                      <a:endParaRPr lang="en-US" sz="1100" b="0" i="0" u="none" strike="noStrike">
                        <a:solidFill>
                          <a:srgbClr val="000000"/>
                        </a:solidFill>
                        <a:effectLst/>
                        <a:latin typeface="Calibri"/>
                      </a:endParaRPr>
                    </a:p>
                  </a:txBody>
                  <a:tcPr marL="6350" marR="6350" marT="6350" marB="0" anchor="b"/>
                </a:tc>
                <a:tc>
                  <a:txBody>
                    <a:bodyPr/>
                    <a:lstStyle/>
                    <a:p>
                      <a:pPr algn="l" fontAlgn="b"/>
                      <a:r>
                        <a:rPr lang="en-US" sz="1100" u="none" strike="noStrike">
                          <a:effectLst/>
                        </a:rPr>
                        <a:t>National Mus Nat Hist</a:t>
                      </a:r>
                      <a:endParaRPr lang="en-US" sz="1100" b="0" i="0" u="none" strike="noStrike">
                        <a:solidFill>
                          <a:srgbClr val="000000"/>
                        </a:solidFill>
                        <a:effectLst/>
                        <a:latin typeface="Calibri"/>
                      </a:endParaRPr>
                    </a:p>
                  </a:txBody>
                  <a:tcPr marL="6350" marR="6350" marT="6350" marB="0" anchor="b"/>
                </a:tc>
                <a:tc>
                  <a:txBody>
                    <a:bodyPr/>
                    <a:lstStyle/>
                    <a:p>
                      <a:pPr algn="ctr" fontAlgn="b"/>
                      <a:r>
                        <a:rPr lang="en-US" sz="1100" u="none" strike="noStrike">
                          <a:effectLst/>
                        </a:rPr>
                        <a:t>DC</a:t>
                      </a:r>
                      <a:endParaRPr lang="en-US" sz="1100" b="0" i="0" u="none" strike="noStrike">
                        <a:solidFill>
                          <a:srgbClr val="000000"/>
                        </a:solidFill>
                        <a:effectLst/>
                        <a:latin typeface="Calibri"/>
                      </a:endParaRPr>
                    </a:p>
                  </a:txBody>
                  <a:tcPr marL="6350" marR="6350" marT="6350" marB="0" anchor="b"/>
                </a:tc>
              </a:tr>
              <a:tr h="184150">
                <a:tc>
                  <a:txBody>
                    <a:bodyPr/>
                    <a:lstStyle/>
                    <a:p>
                      <a:pPr algn="ctr" fontAlgn="b"/>
                      <a:r>
                        <a:rPr lang="en-US" sz="1100" u="none" strike="noStrike">
                          <a:effectLst/>
                        </a:rPr>
                        <a:t>2</a:t>
                      </a:r>
                      <a:endParaRPr lang="en-US" sz="1100" b="0" i="0" u="none" strike="noStrike">
                        <a:solidFill>
                          <a:srgbClr val="000000"/>
                        </a:solidFill>
                        <a:effectLst/>
                        <a:latin typeface="Calibri"/>
                      </a:endParaRPr>
                    </a:p>
                  </a:txBody>
                  <a:tcPr marL="6350" marR="6350" marT="6350" marB="0" anchor="b"/>
                </a:tc>
                <a:tc>
                  <a:txBody>
                    <a:bodyPr/>
                    <a:lstStyle/>
                    <a:p>
                      <a:pPr algn="ctr" fontAlgn="b"/>
                      <a:r>
                        <a:rPr lang="en-US" sz="1100" u="none" strike="noStrike">
                          <a:effectLst/>
                        </a:rPr>
                        <a:t>349</a:t>
                      </a:r>
                      <a:endParaRPr lang="en-US" sz="1100" b="0" i="0" u="none" strike="noStrike">
                        <a:solidFill>
                          <a:srgbClr val="000000"/>
                        </a:solidFill>
                        <a:effectLst/>
                        <a:latin typeface="Calibri"/>
                      </a:endParaRPr>
                    </a:p>
                  </a:txBody>
                  <a:tcPr marL="6350" marR="6350" marT="6350" marB="0" anchor="b"/>
                </a:tc>
                <a:tc>
                  <a:txBody>
                    <a:bodyPr/>
                    <a:lstStyle/>
                    <a:p>
                      <a:pPr algn="l" fontAlgn="b"/>
                      <a:r>
                        <a:rPr lang="en-US" sz="1100" u="none" strike="noStrike">
                          <a:effectLst/>
                        </a:rPr>
                        <a:t>Amer Mus Nat Hist</a:t>
                      </a:r>
                      <a:endParaRPr lang="en-US" sz="1100" b="0" i="0" u="none" strike="noStrike">
                        <a:solidFill>
                          <a:srgbClr val="000000"/>
                        </a:solidFill>
                        <a:effectLst/>
                        <a:latin typeface="Calibri"/>
                      </a:endParaRPr>
                    </a:p>
                  </a:txBody>
                  <a:tcPr marL="6350" marR="6350" marT="6350" marB="0" anchor="b"/>
                </a:tc>
                <a:tc>
                  <a:txBody>
                    <a:bodyPr/>
                    <a:lstStyle/>
                    <a:p>
                      <a:pPr algn="ctr" fontAlgn="b"/>
                      <a:r>
                        <a:rPr lang="en-US" sz="1100" u="none" strike="noStrike">
                          <a:effectLst/>
                        </a:rPr>
                        <a:t>NY</a:t>
                      </a:r>
                      <a:endParaRPr lang="en-US" sz="1100" b="0" i="0" u="none" strike="noStrike">
                        <a:solidFill>
                          <a:srgbClr val="000000"/>
                        </a:solidFill>
                        <a:effectLst/>
                        <a:latin typeface="Calibri"/>
                      </a:endParaRPr>
                    </a:p>
                  </a:txBody>
                  <a:tcPr marL="6350" marR="6350" marT="6350" marB="0" anchor="b"/>
                </a:tc>
              </a:tr>
              <a:tr h="184150">
                <a:tc>
                  <a:txBody>
                    <a:bodyPr/>
                    <a:lstStyle/>
                    <a:p>
                      <a:pPr algn="ctr" fontAlgn="b"/>
                      <a:r>
                        <a:rPr lang="en-US" sz="1100" u="none" strike="noStrike">
                          <a:effectLst/>
                        </a:rPr>
                        <a:t>3</a:t>
                      </a:r>
                      <a:endParaRPr lang="en-US" sz="1100" b="0" i="0" u="none" strike="noStrike">
                        <a:solidFill>
                          <a:srgbClr val="000000"/>
                        </a:solidFill>
                        <a:effectLst/>
                        <a:latin typeface="Calibri"/>
                      </a:endParaRPr>
                    </a:p>
                  </a:txBody>
                  <a:tcPr marL="6350" marR="6350" marT="6350" marB="0" anchor="b"/>
                </a:tc>
                <a:tc>
                  <a:txBody>
                    <a:bodyPr/>
                    <a:lstStyle/>
                    <a:p>
                      <a:pPr algn="ctr" fontAlgn="b"/>
                      <a:r>
                        <a:rPr lang="en-US" sz="1100" u="none" strike="noStrike">
                          <a:effectLst/>
                        </a:rPr>
                        <a:t>347</a:t>
                      </a:r>
                      <a:endParaRPr lang="en-US" sz="1100" b="0" i="0" u="none" strike="noStrike">
                        <a:solidFill>
                          <a:srgbClr val="000000"/>
                        </a:solidFill>
                        <a:effectLst/>
                        <a:latin typeface="Calibri"/>
                      </a:endParaRPr>
                    </a:p>
                  </a:txBody>
                  <a:tcPr marL="6350" marR="6350" marT="6350" marB="0" anchor="b"/>
                </a:tc>
                <a:tc>
                  <a:txBody>
                    <a:bodyPr/>
                    <a:lstStyle/>
                    <a:p>
                      <a:pPr algn="l" fontAlgn="b"/>
                      <a:r>
                        <a:rPr lang="en-US" sz="1100" u="none" strike="noStrike">
                          <a:effectLst/>
                        </a:rPr>
                        <a:t>Univ Kansas Biodiv Instit</a:t>
                      </a:r>
                      <a:endParaRPr lang="en-US" sz="1100" b="0" i="0" u="none" strike="noStrike">
                        <a:solidFill>
                          <a:srgbClr val="000000"/>
                        </a:solidFill>
                        <a:effectLst/>
                        <a:latin typeface="Calibri"/>
                      </a:endParaRPr>
                    </a:p>
                  </a:txBody>
                  <a:tcPr marL="6350" marR="6350" marT="6350" marB="0" anchor="b"/>
                </a:tc>
                <a:tc>
                  <a:txBody>
                    <a:bodyPr/>
                    <a:lstStyle/>
                    <a:p>
                      <a:pPr algn="ctr" fontAlgn="b"/>
                      <a:r>
                        <a:rPr lang="en-US" sz="1100" u="none" strike="noStrike">
                          <a:effectLst/>
                        </a:rPr>
                        <a:t>KS</a:t>
                      </a:r>
                      <a:endParaRPr lang="en-US" sz="1100" b="0" i="0" u="none" strike="noStrike">
                        <a:solidFill>
                          <a:srgbClr val="000000"/>
                        </a:solidFill>
                        <a:effectLst/>
                        <a:latin typeface="Calibri"/>
                      </a:endParaRPr>
                    </a:p>
                  </a:txBody>
                  <a:tcPr marL="6350" marR="6350" marT="6350" marB="0" anchor="b"/>
                </a:tc>
              </a:tr>
              <a:tr h="184150">
                <a:tc>
                  <a:txBody>
                    <a:bodyPr/>
                    <a:lstStyle/>
                    <a:p>
                      <a:pPr algn="ctr" fontAlgn="b"/>
                      <a:r>
                        <a:rPr lang="en-US" sz="1100" u="none" strike="noStrike">
                          <a:effectLst/>
                        </a:rPr>
                        <a:t>4</a:t>
                      </a:r>
                      <a:endParaRPr lang="en-US" sz="1100" b="0" i="0" u="none" strike="noStrike">
                        <a:solidFill>
                          <a:srgbClr val="000000"/>
                        </a:solidFill>
                        <a:effectLst/>
                        <a:latin typeface="Calibri"/>
                      </a:endParaRPr>
                    </a:p>
                  </a:txBody>
                  <a:tcPr marL="6350" marR="6350" marT="6350" marB="0" anchor="b"/>
                </a:tc>
                <a:tc>
                  <a:txBody>
                    <a:bodyPr/>
                    <a:lstStyle/>
                    <a:p>
                      <a:pPr algn="ctr" fontAlgn="b"/>
                      <a:r>
                        <a:rPr lang="en-US" sz="1100" u="none" strike="noStrike">
                          <a:effectLst/>
                        </a:rPr>
                        <a:t>316</a:t>
                      </a:r>
                      <a:endParaRPr lang="en-US" sz="1100" b="0" i="0" u="none" strike="noStrike">
                        <a:solidFill>
                          <a:srgbClr val="000000"/>
                        </a:solidFill>
                        <a:effectLst/>
                        <a:latin typeface="Calibri"/>
                      </a:endParaRPr>
                    </a:p>
                  </a:txBody>
                  <a:tcPr marL="6350" marR="6350" marT="6350" marB="0" anchor="b"/>
                </a:tc>
                <a:tc>
                  <a:txBody>
                    <a:bodyPr/>
                    <a:lstStyle/>
                    <a:p>
                      <a:pPr algn="l" fontAlgn="b"/>
                      <a:r>
                        <a:rPr lang="en-US" sz="1100" u="none" strike="noStrike">
                          <a:effectLst/>
                        </a:rPr>
                        <a:t>Cal Acad Sci</a:t>
                      </a:r>
                      <a:endParaRPr lang="en-US" sz="1100" b="0" i="0" u="none" strike="noStrike">
                        <a:solidFill>
                          <a:srgbClr val="000000"/>
                        </a:solidFill>
                        <a:effectLst/>
                        <a:latin typeface="Calibri"/>
                      </a:endParaRPr>
                    </a:p>
                  </a:txBody>
                  <a:tcPr marL="6350" marR="6350" marT="6350" marB="0" anchor="b"/>
                </a:tc>
                <a:tc>
                  <a:txBody>
                    <a:bodyPr/>
                    <a:lstStyle/>
                    <a:p>
                      <a:pPr algn="ctr" fontAlgn="b"/>
                      <a:r>
                        <a:rPr lang="en-US" sz="1100" u="none" strike="noStrike">
                          <a:effectLst/>
                        </a:rPr>
                        <a:t>CA</a:t>
                      </a:r>
                      <a:endParaRPr lang="en-US" sz="1100" b="0" i="0" u="none" strike="noStrike">
                        <a:solidFill>
                          <a:srgbClr val="000000"/>
                        </a:solidFill>
                        <a:effectLst/>
                        <a:latin typeface="Calibri"/>
                      </a:endParaRPr>
                    </a:p>
                  </a:txBody>
                  <a:tcPr marL="6350" marR="6350" marT="6350" marB="0" anchor="b"/>
                </a:tc>
              </a:tr>
              <a:tr h="184150">
                <a:tc>
                  <a:txBody>
                    <a:bodyPr/>
                    <a:lstStyle/>
                    <a:p>
                      <a:pPr algn="ctr" fontAlgn="b"/>
                      <a:r>
                        <a:rPr lang="en-US" sz="1100" u="none" strike="noStrike">
                          <a:effectLst/>
                        </a:rPr>
                        <a:t>5</a:t>
                      </a:r>
                      <a:endParaRPr lang="en-US" sz="1100" b="0" i="0" u="none" strike="noStrike">
                        <a:solidFill>
                          <a:srgbClr val="000000"/>
                        </a:solidFill>
                        <a:effectLst/>
                        <a:latin typeface="Calibri"/>
                      </a:endParaRPr>
                    </a:p>
                  </a:txBody>
                  <a:tcPr marL="6350" marR="6350" marT="6350" marB="0" anchor="b"/>
                </a:tc>
                <a:tc>
                  <a:txBody>
                    <a:bodyPr/>
                    <a:lstStyle/>
                    <a:p>
                      <a:pPr algn="ctr" fontAlgn="b"/>
                      <a:r>
                        <a:rPr lang="en-US" sz="1100" u="none" strike="noStrike">
                          <a:effectLst/>
                        </a:rPr>
                        <a:t>285</a:t>
                      </a:r>
                      <a:endParaRPr lang="en-US" sz="1100" b="0" i="0" u="none" strike="noStrike">
                        <a:solidFill>
                          <a:srgbClr val="000000"/>
                        </a:solidFill>
                        <a:effectLst/>
                        <a:latin typeface="Calibri"/>
                      </a:endParaRPr>
                    </a:p>
                  </a:txBody>
                  <a:tcPr marL="6350" marR="6350" marT="6350" marB="0" anchor="b"/>
                </a:tc>
                <a:tc>
                  <a:txBody>
                    <a:bodyPr/>
                    <a:lstStyle/>
                    <a:p>
                      <a:pPr algn="l" fontAlgn="b"/>
                      <a:r>
                        <a:rPr lang="en-US" sz="1100" u="none" strike="noStrike">
                          <a:effectLst/>
                        </a:rPr>
                        <a:t>Field Mus Nat Hist</a:t>
                      </a:r>
                      <a:endParaRPr lang="en-US" sz="1100" b="0" i="0" u="none" strike="noStrike">
                        <a:solidFill>
                          <a:srgbClr val="000000"/>
                        </a:solidFill>
                        <a:effectLst/>
                        <a:latin typeface="Calibri"/>
                      </a:endParaRPr>
                    </a:p>
                  </a:txBody>
                  <a:tcPr marL="6350" marR="6350" marT="6350" marB="0" anchor="b"/>
                </a:tc>
                <a:tc>
                  <a:txBody>
                    <a:bodyPr/>
                    <a:lstStyle/>
                    <a:p>
                      <a:pPr algn="ctr" fontAlgn="b"/>
                      <a:r>
                        <a:rPr lang="en-US" sz="1100" u="none" strike="noStrike">
                          <a:effectLst/>
                        </a:rPr>
                        <a:t>IL</a:t>
                      </a:r>
                      <a:endParaRPr lang="en-US" sz="1100" b="0" i="0" u="none" strike="noStrike">
                        <a:solidFill>
                          <a:srgbClr val="000000"/>
                        </a:solidFill>
                        <a:effectLst/>
                        <a:latin typeface="Calibri"/>
                      </a:endParaRPr>
                    </a:p>
                  </a:txBody>
                  <a:tcPr marL="6350" marR="6350" marT="6350" marB="0" anchor="b"/>
                </a:tc>
              </a:tr>
              <a:tr h="184150">
                <a:tc>
                  <a:txBody>
                    <a:bodyPr/>
                    <a:lstStyle/>
                    <a:p>
                      <a:pPr algn="ctr" fontAlgn="b"/>
                      <a:r>
                        <a:rPr lang="en-US" sz="1100" u="none" strike="noStrike">
                          <a:effectLst/>
                        </a:rPr>
                        <a:t>6</a:t>
                      </a:r>
                      <a:endParaRPr lang="en-US" sz="1100" b="0" i="0" u="none" strike="noStrike">
                        <a:solidFill>
                          <a:srgbClr val="000000"/>
                        </a:solidFill>
                        <a:effectLst/>
                        <a:latin typeface="Calibri"/>
                      </a:endParaRPr>
                    </a:p>
                  </a:txBody>
                  <a:tcPr marL="6350" marR="6350" marT="6350" marB="0" anchor="b"/>
                </a:tc>
                <a:tc>
                  <a:txBody>
                    <a:bodyPr/>
                    <a:lstStyle/>
                    <a:p>
                      <a:pPr algn="ctr" fontAlgn="b"/>
                      <a:r>
                        <a:rPr lang="en-US" sz="1100" u="none" strike="noStrike">
                          <a:effectLst/>
                        </a:rPr>
                        <a:t>272</a:t>
                      </a:r>
                      <a:endParaRPr lang="en-US" sz="1100" b="0" i="0" u="none" strike="noStrike">
                        <a:solidFill>
                          <a:srgbClr val="000000"/>
                        </a:solidFill>
                        <a:effectLst/>
                        <a:latin typeface="Calibri"/>
                      </a:endParaRPr>
                    </a:p>
                  </a:txBody>
                  <a:tcPr marL="6350" marR="6350" marT="6350" marB="0" anchor="b"/>
                </a:tc>
                <a:tc>
                  <a:txBody>
                    <a:bodyPr/>
                    <a:lstStyle/>
                    <a:p>
                      <a:pPr algn="l" fontAlgn="b"/>
                      <a:r>
                        <a:rPr lang="en-US" sz="1100" u="none" strike="noStrike">
                          <a:effectLst/>
                        </a:rPr>
                        <a:t>Museum of Vert Zool</a:t>
                      </a:r>
                      <a:endParaRPr lang="en-US" sz="1100" b="0" i="0" u="none" strike="noStrike">
                        <a:solidFill>
                          <a:srgbClr val="000000"/>
                        </a:solidFill>
                        <a:effectLst/>
                        <a:latin typeface="Calibri"/>
                      </a:endParaRPr>
                    </a:p>
                  </a:txBody>
                  <a:tcPr marL="6350" marR="6350" marT="6350" marB="0" anchor="b"/>
                </a:tc>
                <a:tc>
                  <a:txBody>
                    <a:bodyPr/>
                    <a:lstStyle/>
                    <a:p>
                      <a:pPr algn="ctr" fontAlgn="b"/>
                      <a:r>
                        <a:rPr lang="en-US" sz="1100" u="none" strike="noStrike">
                          <a:effectLst/>
                        </a:rPr>
                        <a:t>CA</a:t>
                      </a:r>
                      <a:endParaRPr lang="en-US" sz="1100" b="0" i="0" u="none" strike="noStrike">
                        <a:solidFill>
                          <a:srgbClr val="000000"/>
                        </a:solidFill>
                        <a:effectLst/>
                        <a:latin typeface="Calibri"/>
                      </a:endParaRPr>
                    </a:p>
                  </a:txBody>
                  <a:tcPr marL="6350" marR="6350" marT="6350" marB="0" anchor="b"/>
                </a:tc>
              </a:tr>
              <a:tr h="184150">
                <a:tc>
                  <a:txBody>
                    <a:bodyPr/>
                    <a:lstStyle/>
                    <a:p>
                      <a:pPr algn="ctr" fontAlgn="b"/>
                      <a:r>
                        <a:rPr lang="en-US" sz="1100" u="none" strike="noStrike">
                          <a:effectLst/>
                        </a:rPr>
                        <a:t>7</a:t>
                      </a:r>
                      <a:endParaRPr lang="en-US" sz="1100" b="0" i="0" u="none" strike="noStrike">
                        <a:solidFill>
                          <a:srgbClr val="000000"/>
                        </a:solidFill>
                        <a:effectLst/>
                        <a:latin typeface="Calibri"/>
                      </a:endParaRPr>
                    </a:p>
                  </a:txBody>
                  <a:tcPr marL="6350" marR="6350" marT="6350" marB="0" anchor="b"/>
                </a:tc>
                <a:tc>
                  <a:txBody>
                    <a:bodyPr/>
                    <a:lstStyle/>
                    <a:p>
                      <a:pPr algn="ctr" fontAlgn="b"/>
                      <a:r>
                        <a:rPr lang="en-US" sz="1100" u="none" strike="noStrike">
                          <a:effectLst/>
                        </a:rPr>
                        <a:t>197</a:t>
                      </a:r>
                      <a:endParaRPr lang="en-US" sz="1100" b="0" i="0" u="none" strike="noStrike">
                        <a:solidFill>
                          <a:srgbClr val="000000"/>
                        </a:solidFill>
                        <a:effectLst/>
                        <a:latin typeface="Calibri"/>
                      </a:endParaRPr>
                    </a:p>
                  </a:txBody>
                  <a:tcPr marL="6350" marR="6350" marT="6350" marB="0" anchor="b"/>
                </a:tc>
                <a:tc>
                  <a:txBody>
                    <a:bodyPr/>
                    <a:lstStyle/>
                    <a:p>
                      <a:pPr algn="l" fontAlgn="b"/>
                      <a:r>
                        <a:rPr lang="en-US" sz="1100" u="none" strike="noStrike">
                          <a:effectLst/>
                        </a:rPr>
                        <a:t>Univ Michigan Mus Zool</a:t>
                      </a:r>
                      <a:endParaRPr lang="en-US" sz="1100" b="0" i="0" u="none" strike="noStrike">
                        <a:solidFill>
                          <a:srgbClr val="000000"/>
                        </a:solidFill>
                        <a:effectLst/>
                        <a:latin typeface="Calibri"/>
                      </a:endParaRPr>
                    </a:p>
                  </a:txBody>
                  <a:tcPr marL="6350" marR="6350" marT="6350" marB="0" anchor="b"/>
                </a:tc>
                <a:tc>
                  <a:txBody>
                    <a:bodyPr/>
                    <a:lstStyle/>
                    <a:p>
                      <a:pPr algn="ctr" fontAlgn="b"/>
                      <a:r>
                        <a:rPr lang="en-US" sz="1100" u="none" strike="noStrike">
                          <a:effectLst/>
                        </a:rPr>
                        <a:t>MI</a:t>
                      </a:r>
                      <a:endParaRPr lang="en-US" sz="1100" b="0" i="0" u="none" strike="noStrike">
                        <a:solidFill>
                          <a:srgbClr val="000000"/>
                        </a:solidFill>
                        <a:effectLst/>
                        <a:latin typeface="Calibri"/>
                      </a:endParaRPr>
                    </a:p>
                  </a:txBody>
                  <a:tcPr marL="6350" marR="6350" marT="6350" marB="0" anchor="b"/>
                </a:tc>
              </a:tr>
              <a:tr h="184150">
                <a:tc>
                  <a:txBody>
                    <a:bodyPr/>
                    <a:lstStyle/>
                    <a:p>
                      <a:pPr algn="ctr" fontAlgn="b"/>
                      <a:r>
                        <a:rPr lang="en-US" sz="1100" u="none" strike="noStrike">
                          <a:effectLst/>
                        </a:rPr>
                        <a:t>8</a:t>
                      </a:r>
                      <a:endParaRPr lang="en-US" sz="1100" b="0" i="0" u="none" strike="noStrike">
                        <a:solidFill>
                          <a:srgbClr val="000000"/>
                        </a:solidFill>
                        <a:effectLst/>
                        <a:latin typeface="Calibri"/>
                      </a:endParaRPr>
                    </a:p>
                  </a:txBody>
                  <a:tcPr marL="6350" marR="6350" marT="6350" marB="0" anchor="b"/>
                </a:tc>
                <a:tc>
                  <a:txBody>
                    <a:bodyPr/>
                    <a:lstStyle/>
                    <a:p>
                      <a:pPr algn="ctr" fontAlgn="b"/>
                      <a:r>
                        <a:rPr lang="en-US" sz="1100" u="none" strike="noStrike">
                          <a:effectLst/>
                        </a:rPr>
                        <a:t>173</a:t>
                      </a:r>
                      <a:endParaRPr lang="en-US" sz="1100" b="0" i="0" u="none" strike="noStrike">
                        <a:solidFill>
                          <a:srgbClr val="000000"/>
                        </a:solidFill>
                        <a:effectLst/>
                        <a:latin typeface="Calibri"/>
                      </a:endParaRPr>
                    </a:p>
                  </a:txBody>
                  <a:tcPr marL="6350" marR="6350" marT="6350" marB="0" anchor="b"/>
                </a:tc>
                <a:tc>
                  <a:txBody>
                    <a:bodyPr/>
                    <a:lstStyle/>
                    <a:p>
                      <a:pPr algn="l" fontAlgn="b"/>
                      <a:r>
                        <a:rPr lang="en-US" sz="1100" u="none" strike="noStrike">
                          <a:effectLst/>
                        </a:rPr>
                        <a:t>Florida Mus Nat Hist</a:t>
                      </a:r>
                      <a:endParaRPr lang="en-US" sz="1100" b="0" i="0" u="none" strike="noStrike">
                        <a:solidFill>
                          <a:srgbClr val="000000"/>
                        </a:solidFill>
                        <a:effectLst/>
                        <a:latin typeface="Calibri"/>
                      </a:endParaRPr>
                    </a:p>
                  </a:txBody>
                  <a:tcPr marL="6350" marR="6350" marT="6350" marB="0" anchor="b"/>
                </a:tc>
                <a:tc>
                  <a:txBody>
                    <a:bodyPr/>
                    <a:lstStyle/>
                    <a:p>
                      <a:pPr algn="ctr" fontAlgn="b"/>
                      <a:r>
                        <a:rPr lang="en-US" sz="1100" u="none" strike="noStrike">
                          <a:effectLst/>
                        </a:rPr>
                        <a:t>FL</a:t>
                      </a:r>
                      <a:endParaRPr lang="en-US" sz="1100" b="0" i="0" u="none" strike="noStrike">
                        <a:solidFill>
                          <a:srgbClr val="000000"/>
                        </a:solidFill>
                        <a:effectLst/>
                        <a:latin typeface="Calibri"/>
                      </a:endParaRPr>
                    </a:p>
                  </a:txBody>
                  <a:tcPr marL="6350" marR="6350" marT="6350" marB="0" anchor="b"/>
                </a:tc>
              </a:tr>
              <a:tr h="184150">
                <a:tc>
                  <a:txBody>
                    <a:bodyPr/>
                    <a:lstStyle/>
                    <a:p>
                      <a:pPr algn="ctr" fontAlgn="b"/>
                      <a:r>
                        <a:rPr lang="en-US" sz="1100" u="none" strike="noStrike">
                          <a:effectLst/>
                        </a:rPr>
                        <a:t>9</a:t>
                      </a:r>
                      <a:endParaRPr lang="en-US" sz="1100" b="0" i="0" u="none" strike="noStrike">
                        <a:solidFill>
                          <a:srgbClr val="000000"/>
                        </a:solidFill>
                        <a:effectLst/>
                        <a:latin typeface="Calibri"/>
                      </a:endParaRPr>
                    </a:p>
                  </a:txBody>
                  <a:tcPr marL="6350" marR="6350" marT="6350" marB="0" anchor="b"/>
                </a:tc>
                <a:tc>
                  <a:txBody>
                    <a:bodyPr/>
                    <a:lstStyle/>
                    <a:p>
                      <a:pPr algn="ctr" fontAlgn="b"/>
                      <a:r>
                        <a:rPr lang="en-US" sz="1100" u="none" strike="noStrike">
                          <a:effectLst/>
                        </a:rPr>
                        <a:t>170</a:t>
                      </a:r>
                      <a:endParaRPr lang="en-US" sz="1100" b="0" i="0" u="none" strike="noStrike">
                        <a:solidFill>
                          <a:srgbClr val="000000"/>
                        </a:solidFill>
                        <a:effectLst/>
                        <a:latin typeface="Calibri"/>
                      </a:endParaRPr>
                    </a:p>
                  </a:txBody>
                  <a:tcPr marL="6350" marR="6350" marT="6350" marB="0" anchor="b"/>
                </a:tc>
                <a:tc>
                  <a:txBody>
                    <a:bodyPr/>
                    <a:lstStyle/>
                    <a:p>
                      <a:pPr algn="l" fontAlgn="b"/>
                      <a:r>
                        <a:rPr lang="en-US" sz="1100" u="none" strike="noStrike">
                          <a:effectLst/>
                        </a:rPr>
                        <a:t>Carnegie Mus Nat Hist</a:t>
                      </a:r>
                      <a:endParaRPr lang="en-US" sz="1100" b="0" i="0" u="none" strike="noStrike">
                        <a:solidFill>
                          <a:srgbClr val="000000"/>
                        </a:solidFill>
                        <a:effectLst/>
                        <a:latin typeface="Calibri"/>
                      </a:endParaRPr>
                    </a:p>
                  </a:txBody>
                  <a:tcPr marL="6350" marR="6350" marT="6350" marB="0" anchor="b"/>
                </a:tc>
                <a:tc>
                  <a:txBody>
                    <a:bodyPr/>
                    <a:lstStyle/>
                    <a:p>
                      <a:pPr algn="ctr" fontAlgn="b"/>
                      <a:r>
                        <a:rPr lang="en-US" sz="1100" u="none" strike="noStrike">
                          <a:effectLst/>
                        </a:rPr>
                        <a:t>PA</a:t>
                      </a:r>
                      <a:endParaRPr lang="en-US" sz="1100" b="0" i="0" u="none" strike="noStrike">
                        <a:solidFill>
                          <a:srgbClr val="000000"/>
                        </a:solidFill>
                        <a:effectLst/>
                        <a:latin typeface="Calibri"/>
                      </a:endParaRPr>
                    </a:p>
                  </a:txBody>
                  <a:tcPr marL="6350" marR="6350" marT="6350" marB="0" anchor="b"/>
                </a:tc>
              </a:tr>
              <a:tr h="184150">
                <a:tc>
                  <a:txBody>
                    <a:bodyPr/>
                    <a:lstStyle/>
                    <a:p>
                      <a:pPr algn="ctr" fontAlgn="b"/>
                      <a:r>
                        <a:rPr lang="en-US" sz="1100" u="none" strike="noStrike">
                          <a:effectLst/>
                        </a:rPr>
                        <a:t>10</a:t>
                      </a:r>
                      <a:endParaRPr lang="en-US" sz="1100" b="0" i="0" u="none" strike="noStrike">
                        <a:solidFill>
                          <a:srgbClr val="000000"/>
                        </a:solidFill>
                        <a:effectLst/>
                        <a:latin typeface="Calibri"/>
                      </a:endParaRPr>
                    </a:p>
                  </a:txBody>
                  <a:tcPr marL="6350" marR="6350" marT="6350" marB="0" anchor="b"/>
                </a:tc>
                <a:tc>
                  <a:txBody>
                    <a:bodyPr/>
                    <a:lstStyle/>
                    <a:p>
                      <a:pPr algn="ctr" fontAlgn="b"/>
                      <a:r>
                        <a:rPr lang="en-US" sz="1100" u="none" strike="noStrike">
                          <a:effectLst/>
                        </a:rPr>
                        <a:t>114</a:t>
                      </a:r>
                      <a:endParaRPr lang="en-US" sz="1100" b="0" i="0" u="none" strike="noStrike">
                        <a:solidFill>
                          <a:srgbClr val="000000"/>
                        </a:solidFill>
                        <a:effectLst/>
                        <a:latin typeface="Calibri"/>
                      </a:endParaRPr>
                    </a:p>
                  </a:txBody>
                  <a:tcPr marL="6350" marR="6350" marT="6350" marB="0" anchor="b"/>
                </a:tc>
                <a:tc>
                  <a:txBody>
                    <a:bodyPr/>
                    <a:lstStyle/>
                    <a:p>
                      <a:pPr algn="l" fontAlgn="b"/>
                      <a:r>
                        <a:rPr lang="en-US" sz="1100" u="none" strike="noStrike">
                          <a:effectLst/>
                        </a:rPr>
                        <a:t>Univ Texas Arlington A&amp;R Div Res Ctr</a:t>
                      </a:r>
                      <a:endParaRPr lang="en-US" sz="1100" b="0" i="0" u="none" strike="noStrike">
                        <a:solidFill>
                          <a:srgbClr val="000000"/>
                        </a:solidFill>
                        <a:effectLst/>
                        <a:latin typeface="Calibri"/>
                      </a:endParaRPr>
                    </a:p>
                  </a:txBody>
                  <a:tcPr marL="6350" marR="6350" marT="6350" marB="0" anchor="b"/>
                </a:tc>
                <a:tc>
                  <a:txBody>
                    <a:bodyPr/>
                    <a:lstStyle/>
                    <a:p>
                      <a:pPr algn="ctr" fontAlgn="b"/>
                      <a:r>
                        <a:rPr lang="en-US" sz="1100" u="none" strike="noStrike">
                          <a:effectLst/>
                        </a:rPr>
                        <a:t>TX</a:t>
                      </a:r>
                      <a:endParaRPr lang="en-US" sz="1100" b="0" i="0" u="none" strike="noStrike">
                        <a:solidFill>
                          <a:srgbClr val="000000"/>
                        </a:solidFill>
                        <a:effectLst/>
                        <a:latin typeface="Calibri"/>
                      </a:endParaRPr>
                    </a:p>
                  </a:txBody>
                  <a:tcPr marL="6350" marR="6350" marT="6350" marB="0" anchor="b"/>
                </a:tc>
              </a:tr>
              <a:tr h="184150">
                <a:tc>
                  <a:txBody>
                    <a:bodyPr/>
                    <a:lstStyle/>
                    <a:p>
                      <a:pPr algn="ctr" fontAlgn="b"/>
                      <a:r>
                        <a:rPr lang="en-US" sz="1100" u="none" strike="noStrike">
                          <a:effectLst/>
                        </a:rPr>
                        <a:t>11</a:t>
                      </a:r>
                      <a:endParaRPr lang="en-US" sz="1100" b="0" i="0" u="none" strike="noStrike">
                        <a:solidFill>
                          <a:srgbClr val="000000"/>
                        </a:solidFill>
                        <a:effectLst/>
                        <a:latin typeface="Calibri"/>
                      </a:endParaRPr>
                    </a:p>
                  </a:txBody>
                  <a:tcPr marL="6350" marR="6350" marT="6350" marB="0" anchor="b"/>
                </a:tc>
                <a:tc>
                  <a:txBody>
                    <a:bodyPr/>
                    <a:lstStyle/>
                    <a:p>
                      <a:pPr algn="ctr" fontAlgn="b"/>
                      <a:r>
                        <a:rPr lang="en-US" sz="1100" u="none" strike="noStrike">
                          <a:effectLst/>
                        </a:rPr>
                        <a:t>99</a:t>
                      </a:r>
                      <a:endParaRPr lang="en-US" sz="1100" b="0" i="0" u="none" strike="noStrike">
                        <a:solidFill>
                          <a:srgbClr val="000000"/>
                        </a:solidFill>
                        <a:effectLst/>
                        <a:latin typeface="Calibri"/>
                      </a:endParaRPr>
                    </a:p>
                  </a:txBody>
                  <a:tcPr marL="6350" marR="6350" marT="6350" marB="0" anchor="b"/>
                </a:tc>
                <a:tc>
                  <a:txBody>
                    <a:bodyPr/>
                    <a:lstStyle/>
                    <a:p>
                      <a:pPr algn="l" fontAlgn="b"/>
                      <a:r>
                        <a:rPr lang="en-US" sz="1100" u="none" strike="noStrike">
                          <a:effectLst/>
                        </a:rPr>
                        <a:t>Louisiana State Mus Nat Sci</a:t>
                      </a:r>
                      <a:endParaRPr lang="en-US" sz="1100" b="0" i="0" u="none" strike="noStrike">
                        <a:solidFill>
                          <a:srgbClr val="000000"/>
                        </a:solidFill>
                        <a:effectLst/>
                        <a:latin typeface="Calibri"/>
                      </a:endParaRPr>
                    </a:p>
                  </a:txBody>
                  <a:tcPr marL="6350" marR="6350" marT="6350" marB="0" anchor="b"/>
                </a:tc>
                <a:tc>
                  <a:txBody>
                    <a:bodyPr/>
                    <a:lstStyle/>
                    <a:p>
                      <a:pPr algn="ctr" fontAlgn="b"/>
                      <a:r>
                        <a:rPr lang="en-US" sz="1100" u="none" strike="noStrike">
                          <a:effectLst/>
                        </a:rPr>
                        <a:t>LA</a:t>
                      </a:r>
                      <a:endParaRPr lang="en-US" sz="1100" b="0" i="0" u="none" strike="noStrike">
                        <a:solidFill>
                          <a:srgbClr val="000000"/>
                        </a:solidFill>
                        <a:effectLst/>
                        <a:latin typeface="Calibri"/>
                      </a:endParaRPr>
                    </a:p>
                  </a:txBody>
                  <a:tcPr marL="6350" marR="6350" marT="6350" marB="0" anchor="b"/>
                </a:tc>
              </a:tr>
              <a:tr h="184150">
                <a:tc>
                  <a:txBody>
                    <a:bodyPr/>
                    <a:lstStyle/>
                    <a:p>
                      <a:pPr algn="ctr" fontAlgn="b"/>
                      <a:r>
                        <a:rPr lang="en-US" sz="1100" u="none" strike="noStrike">
                          <a:effectLst/>
                        </a:rPr>
                        <a:t>12</a:t>
                      </a:r>
                      <a:endParaRPr lang="en-US" sz="1100" b="0" i="0" u="none" strike="noStrike">
                        <a:solidFill>
                          <a:srgbClr val="000000"/>
                        </a:solidFill>
                        <a:effectLst/>
                        <a:latin typeface="Calibri"/>
                      </a:endParaRPr>
                    </a:p>
                  </a:txBody>
                  <a:tcPr marL="6350" marR="6350" marT="6350" marB="0" anchor="b"/>
                </a:tc>
                <a:tc>
                  <a:txBody>
                    <a:bodyPr/>
                    <a:lstStyle/>
                    <a:p>
                      <a:pPr algn="ctr" fontAlgn="b"/>
                      <a:r>
                        <a:rPr lang="en-US" sz="1100" u="none" strike="noStrike">
                          <a:effectLst/>
                        </a:rPr>
                        <a:t>94</a:t>
                      </a:r>
                      <a:endParaRPr lang="en-US" sz="1100" b="0" i="0" u="none" strike="noStrike">
                        <a:solidFill>
                          <a:srgbClr val="000000"/>
                        </a:solidFill>
                        <a:effectLst/>
                        <a:latin typeface="Calibri"/>
                      </a:endParaRPr>
                    </a:p>
                  </a:txBody>
                  <a:tcPr marL="6350" marR="6350" marT="6350" marB="0" anchor="b"/>
                </a:tc>
                <a:tc>
                  <a:txBody>
                    <a:bodyPr/>
                    <a:lstStyle/>
                    <a:p>
                      <a:pPr algn="l" fontAlgn="b"/>
                      <a:r>
                        <a:rPr lang="en-US" sz="1100" u="none" strike="noStrike">
                          <a:effectLst/>
                        </a:rPr>
                        <a:t>Texas Nat Hist Collections, Austin</a:t>
                      </a:r>
                      <a:endParaRPr lang="en-US" sz="1100" b="0" i="0" u="none" strike="noStrike">
                        <a:solidFill>
                          <a:srgbClr val="000000"/>
                        </a:solidFill>
                        <a:effectLst/>
                        <a:latin typeface="Calibri"/>
                      </a:endParaRPr>
                    </a:p>
                  </a:txBody>
                  <a:tcPr marL="6350" marR="6350" marT="6350" marB="0" anchor="b"/>
                </a:tc>
                <a:tc>
                  <a:txBody>
                    <a:bodyPr/>
                    <a:lstStyle/>
                    <a:p>
                      <a:pPr algn="ctr" fontAlgn="b"/>
                      <a:r>
                        <a:rPr lang="en-US" sz="1100" u="none" strike="noStrike">
                          <a:effectLst/>
                        </a:rPr>
                        <a:t>TX</a:t>
                      </a:r>
                      <a:endParaRPr lang="en-US" sz="1100" b="0" i="0" u="none" strike="noStrike">
                        <a:solidFill>
                          <a:srgbClr val="000000"/>
                        </a:solidFill>
                        <a:effectLst/>
                        <a:latin typeface="Calibri"/>
                      </a:endParaRPr>
                    </a:p>
                  </a:txBody>
                  <a:tcPr marL="6350" marR="6350" marT="6350" marB="0" anchor="b"/>
                </a:tc>
              </a:tr>
              <a:tr h="184150">
                <a:tc>
                  <a:txBody>
                    <a:bodyPr/>
                    <a:lstStyle/>
                    <a:p>
                      <a:pPr algn="ctr" fontAlgn="b"/>
                      <a:r>
                        <a:rPr lang="en-US" sz="1100" u="none" strike="noStrike">
                          <a:effectLst/>
                        </a:rPr>
                        <a:t>13</a:t>
                      </a:r>
                      <a:endParaRPr lang="en-US" sz="1100" b="0" i="0" u="none" strike="noStrike">
                        <a:solidFill>
                          <a:srgbClr val="000000"/>
                        </a:solidFill>
                        <a:effectLst/>
                        <a:latin typeface="Calibri"/>
                      </a:endParaRPr>
                    </a:p>
                  </a:txBody>
                  <a:tcPr marL="6350" marR="6350" marT="6350" marB="0" anchor="b"/>
                </a:tc>
                <a:tc>
                  <a:txBody>
                    <a:bodyPr/>
                    <a:lstStyle/>
                    <a:p>
                      <a:pPr algn="ctr" fontAlgn="b"/>
                      <a:r>
                        <a:rPr lang="en-US" sz="1100" u="none" strike="noStrike">
                          <a:effectLst/>
                        </a:rPr>
                        <a:t>76</a:t>
                      </a:r>
                      <a:endParaRPr lang="en-US" sz="1100" b="0" i="0" u="none" strike="noStrike">
                        <a:solidFill>
                          <a:srgbClr val="000000"/>
                        </a:solidFill>
                        <a:effectLst/>
                        <a:latin typeface="Calibri"/>
                      </a:endParaRPr>
                    </a:p>
                  </a:txBody>
                  <a:tcPr marL="6350" marR="6350" marT="6350" marB="0" anchor="b"/>
                </a:tc>
                <a:tc>
                  <a:txBody>
                    <a:bodyPr/>
                    <a:lstStyle/>
                    <a:p>
                      <a:pPr algn="l" fontAlgn="b"/>
                      <a:r>
                        <a:rPr lang="de-DE" sz="1100" u="none" strike="noStrike">
                          <a:effectLst/>
                        </a:rPr>
                        <a:t>San Diego Nat Hist Mus</a:t>
                      </a:r>
                      <a:endParaRPr lang="de-DE" sz="1100" b="0" i="0" u="none" strike="noStrike">
                        <a:solidFill>
                          <a:srgbClr val="000000"/>
                        </a:solidFill>
                        <a:effectLst/>
                        <a:latin typeface="Calibri"/>
                      </a:endParaRPr>
                    </a:p>
                  </a:txBody>
                  <a:tcPr marL="6350" marR="6350" marT="6350" marB="0" anchor="b"/>
                </a:tc>
                <a:tc>
                  <a:txBody>
                    <a:bodyPr/>
                    <a:lstStyle/>
                    <a:p>
                      <a:pPr algn="ctr" fontAlgn="b"/>
                      <a:r>
                        <a:rPr lang="en-US" sz="1100" u="none" strike="noStrike">
                          <a:effectLst/>
                        </a:rPr>
                        <a:t>CA</a:t>
                      </a:r>
                      <a:endParaRPr lang="en-US" sz="1100" b="0" i="0" u="none" strike="noStrike">
                        <a:solidFill>
                          <a:srgbClr val="000000"/>
                        </a:solidFill>
                        <a:effectLst/>
                        <a:latin typeface="Calibri"/>
                      </a:endParaRPr>
                    </a:p>
                  </a:txBody>
                  <a:tcPr marL="6350" marR="6350" marT="6350" marB="0" anchor="b"/>
                </a:tc>
              </a:tr>
              <a:tr h="184150">
                <a:tc>
                  <a:txBody>
                    <a:bodyPr/>
                    <a:lstStyle/>
                    <a:p>
                      <a:pPr algn="ctr" fontAlgn="b"/>
                      <a:r>
                        <a:rPr lang="en-US" sz="1100" u="none" strike="noStrike">
                          <a:effectLst/>
                        </a:rPr>
                        <a:t>14</a:t>
                      </a:r>
                      <a:endParaRPr lang="en-US" sz="1100" b="0" i="0" u="none" strike="noStrike">
                        <a:solidFill>
                          <a:srgbClr val="000000"/>
                        </a:solidFill>
                        <a:effectLst/>
                        <a:latin typeface="Calibri"/>
                      </a:endParaRPr>
                    </a:p>
                  </a:txBody>
                  <a:tcPr marL="6350" marR="6350" marT="6350" marB="0" anchor="b"/>
                </a:tc>
                <a:tc>
                  <a:txBody>
                    <a:bodyPr/>
                    <a:lstStyle/>
                    <a:p>
                      <a:pPr algn="ctr" fontAlgn="b"/>
                      <a:r>
                        <a:rPr lang="en-US" sz="1100" u="none" strike="noStrike">
                          <a:effectLst/>
                        </a:rPr>
                        <a:t>66</a:t>
                      </a:r>
                      <a:endParaRPr lang="en-US" sz="1100" b="0" i="0" u="none" strike="noStrike">
                        <a:solidFill>
                          <a:srgbClr val="000000"/>
                        </a:solidFill>
                        <a:effectLst/>
                        <a:latin typeface="Calibri"/>
                      </a:endParaRPr>
                    </a:p>
                  </a:txBody>
                  <a:tcPr marL="6350" marR="6350" marT="6350" marB="0" anchor="b"/>
                </a:tc>
                <a:tc>
                  <a:txBody>
                    <a:bodyPr/>
                    <a:lstStyle/>
                    <a:p>
                      <a:pPr algn="l" fontAlgn="b"/>
                      <a:r>
                        <a:rPr lang="en-US" sz="1100" u="none" strike="noStrike">
                          <a:effectLst/>
                        </a:rPr>
                        <a:t>Univ Colorado Mus Nat Hist</a:t>
                      </a:r>
                      <a:endParaRPr lang="en-US" sz="1100" b="0" i="0" u="none" strike="noStrike">
                        <a:solidFill>
                          <a:srgbClr val="000000"/>
                        </a:solidFill>
                        <a:effectLst/>
                        <a:latin typeface="Calibri"/>
                      </a:endParaRPr>
                    </a:p>
                  </a:txBody>
                  <a:tcPr marL="6350" marR="6350" marT="6350" marB="0" anchor="b"/>
                </a:tc>
                <a:tc>
                  <a:txBody>
                    <a:bodyPr/>
                    <a:lstStyle/>
                    <a:p>
                      <a:pPr algn="ctr" fontAlgn="b"/>
                      <a:r>
                        <a:rPr lang="en-US" sz="1100" u="none" strike="noStrike">
                          <a:effectLst/>
                        </a:rPr>
                        <a:t>CO</a:t>
                      </a:r>
                      <a:endParaRPr lang="en-US" sz="1100" b="0" i="0" u="none" strike="noStrike">
                        <a:solidFill>
                          <a:srgbClr val="000000"/>
                        </a:solidFill>
                        <a:effectLst/>
                        <a:latin typeface="Calibri"/>
                      </a:endParaRPr>
                    </a:p>
                  </a:txBody>
                  <a:tcPr marL="6350" marR="6350" marT="6350" marB="0" anchor="b"/>
                </a:tc>
              </a:tr>
              <a:tr h="184150">
                <a:tc>
                  <a:txBody>
                    <a:bodyPr/>
                    <a:lstStyle/>
                    <a:p>
                      <a:pPr algn="ctr" fontAlgn="b"/>
                      <a:r>
                        <a:rPr lang="en-US" sz="1100" u="none" strike="noStrike">
                          <a:effectLst/>
                        </a:rPr>
                        <a:t>15</a:t>
                      </a:r>
                      <a:endParaRPr lang="en-US" sz="1100" b="0" i="0" u="none" strike="noStrike">
                        <a:solidFill>
                          <a:srgbClr val="000000"/>
                        </a:solidFill>
                        <a:effectLst/>
                        <a:latin typeface="Calibri"/>
                      </a:endParaRPr>
                    </a:p>
                  </a:txBody>
                  <a:tcPr marL="6350" marR="6350" marT="6350" marB="0" anchor="b"/>
                </a:tc>
                <a:tc>
                  <a:txBody>
                    <a:bodyPr/>
                    <a:lstStyle/>
                    <a:p>
                      <a:pPr algn="ctr" fontAlgn="b"/>
                      <a:r>
                        <a:rPr lang="en-US" sz="1100" u="none" strike="noStrike">
                          <a:effectLst/>
                        </a:rPr>
                        <a:t>63</a:t>
                      </a:r>
                      <a:endParaRPr lang="en-US" sz="1100" b="0" i="0" u="none" strike="noStrike">
                        <a:solidFill>
                          <a:srgbClr val="000000"/>
                        </a:solidFill>
                        <a:effectLst/>
                        <a:latin typeface="Calibri"/>
                      </a:endParaRPr>
                    </a:p>
                  </a:txBody>
                  <a:tcPr marL="6350" marR="6350" marT="6350" marB="0" anchor="b"/>
                </a:tc>
                <a:tc>
                  <a:txBody>
                    <a:bodyPr/>
                    <a:lstStyle/>
                    <a:p>
                      <a:pPr algn="l" fontAlgn="b"/>
                      <a:r>
                        <a:rPr lang="en-US" sz="1100" u="none" strike="noStrike">
                          <a:effectLst/>
                        </a:rPr>
                        <a:t>James R. Slater Mus Nat Hist</a:t>
                      </a:r>
                      <a:endParaRPr lang="en-US" sz="1100" b="0" i="0" u="none" strike="noStrike">
                        <a:solidFill>
                          <a:srgbClr val="000000"/>
                        </a:solidFill>
                        <a:effectLst/>
                        <a:latin typeface="Calibri"/>
                      </a:endParaRPr>
                    </a:p>
                  </a:txBody>
                  <a:tcPr marL="6350" marR="6350" marT="6350" marB="0" anchor="b"/>
                </a:tc>
                <a:tc>
                  <a:txBody>
                    <a:bodyPr/>
                    <a:lstStyle/>
                    <a:p>
                      <a:pPr algn="ctr" fontAlgn="b"/>
                      <a:r>
                        <a:rPr lang="en-US" sz="1100" u="none" strike="noStrike">
                          <a:effectLst/>
                        </a:rPr>
                        <a:t>WA</a:t>
                      </a:r>
                      <a:endParaRPr lang="en-US" sz="1100" b="0" i="0" u="none" strike="noStrike">
                        <a:solidFill>
                          <a:srgbClr val="000000"/>
                        </a:solidFill>
                        <a:effectLst/>
                        <a:latin typeface="Calibri"/>
                      </a:endParaRPr>
                    </a:p>
                  </a:txBody>
                  <a:tcPr marL="6350" marR="6350" marT="6350" marB="0" anchor="b"/>
                </a:tc>
              </a:tr>
              <a:tr h="184150">
                <a:tc>
                  <a:txBody>
                    <a:bodyPr/>
                    <a:lstStyle/>
                    <a:p>
                      <a:pPr algn="ctr" fontAlgn="b"/>
                      <a:r>
                        <a:rPr lang="en-US" sz="1100" u="none" strike="noStrike">
                          <a:effectLst/>
                        </a:rPr>
                        <a:t>16</a:t>
                      </a:r>
                      <a:endParaRPr lang="en-US" sz="1100" b="0" i="0" u="none" strike="noStrike">
                        <a:solidFill>
                          <a:srgbClr val="000000"/>
                        </a:solidFill>
                        <a:effectLst/>
                        <a:latin typeface="Calibri"/>
                      </a:endParaRPr>
                    </a:p>
                  </a:txBody>
                  <a:tcPr marL="6350" marR="6350" marT="6350" marB="0" anchor="b"/>
                </a:tc>
                <a:tc>
                  <a:txBody>
                    <a:bodyPr/>
                    <a:lstStyle/>
                    <a:p>
                      <a:pPr algn="ctr" fontAlgn="b"/>
                      <a:r>
                        <a:rPr lang="en-US" sz="1100" u="none" strike="noStrike">
                          <a:effectLst/>
                        </a:rPr>
                        <a:t>59</a:t>
                      </a:r>
                      <a:endParaRPr lang="en-US" sz="1100" b="0" i="0" u="none" strike="noStrike">
                        <a:solidFill>
                          <a:srgbClr val="000000"/>
                        </a:solidFill>
                        <a:effectLst/>
                        <a:latin typeface="Calibri"/>
                      </a:endParaRPr>
                    </a:p>
                  </a:txBody>
                  <a:tcPr marL="6350" marR="6350" marT="6350" marB="0" anchor="b"/>
                </a:tc>
                <a:tc>
                  <a:txBody>
                    <a:bodyPr/>
                    <a:lstStyle/>
                    <a:p>
                      <a:pPr algn="l" fontAlgn="b"/>
                      <a:r>
                        <a:rPr lang="pl-PL" sz="1100" u="none" strike="noStrike">
                          <a:effectLst/>
                        </a:rPr>
                        <a:t>Sam Noble Oklahoma Mus Nat Hist</a:t>
                      </a:r>
                      <a:endParaRPr lang="pl-PL" sz="1100" b="0" i="0" u="none" strike="noStrike">
                        <a:solidFill>
                          <a:srgbClr val="000000"/>
                        </a:solidFill>
                        <a:effectLst/>
                        <a:latin typeface="Calibri"/>
                      </a:endParaRPr>
                    </a:p>
                  </a:txBody>
                  <a:tcPr marL="6350" marR="6350" marT="6350" marB="0" anchor="b"/>
                </a:tc>
                <a:tc>
                  <a:txBody>
                    <a:bodyPr/>
                    <a:lstStyle/>
                    <a:p>
                      <a:pPr algn="ctr" fontAlgn="b"/>
                      <a:r>
                        <a:rPr lang="en-US" sz="1100" u="none" strike="noStrike">
                          <a:effectLst/>
                        </a:rPr>
                        <a:t>OK</a:t>
                      </a:r>
                      <a:endParaRPr lang="en-US" sz="1100" b="0" i="0" u="none" strike="noStrike">
                        <a:solidFill>
                          <a:srgbClr val="000000"/>
                        </a:solidFill>
                        <a:effectLst/>
                        <a:latin typeface="Calibri"/>
                      </a:endParaRPr>
                    </a:p>
                  </a:txBody>
                  <a:tcPr marL="6350" marR="6350" marT="6350" marB="0" anchor="b"/>
                </a:tc>
              </a:tr>
              <a:tr h="184150">
                <a:tc>
                  <a:txBody>
                    <a:bodyPr/>
                    <a:lstStyle/>
                    <a:p>
                      <a:pPr algn="ctr" fontAlgn="b"/>
                      <a:r>
                        <a:rPr lang="en-US" sz="1100" u="none" strike="noStrike">
                          <a:effectLst/>
                        </a:rPr>
                        <a:t>17</a:t>
                      </a:r>
                      <a:endParaRPr lang="en-US" sz="1100" b="1" i="0" u="none" strike="noStrike">
                        <a:solidFill>
                          <a:srgbClr val="FF0000"/>
                        </a:solidFill>
                        <a:effectLst/>
                        <a:latin typeface="Calibri"/>
                      </a:endParaRPr>
                    </a:p>
                  </a:txBody>
                  <a:tcPr marL="6350" marR="6350" marT="6350" marB="0" anchor="b"/>
                </a:tc>
                <a:tc>
                  <a:txBody>
                    <a:bodyPr/>
                    <a:lstStyle/>
                    <a:p>
                      <a:pPr algn="ctr" fontAlgn="b"/>
                      <a:r>
                        <a:rPr lang="en-US" sz="1100" b="1" u="none" strike="noStrike" dirty="0">
                          <a:solidFill>
                            <a:srgbClr val="FF0000"/>
                          </a:solidFill>
                          <a:effectLst/>
                        </a:rPr>
                        <a:t>58</a:t>
                      </a:r>
                      <a:endParaRPr lang="en-US" sz="1100" b="1" i="0" u="none" strike="noStrike" dirty="0">
                        <a:solidFill>
                          <a:srgbClr val="FF0000"/>
                        </a:solidFill>
                        <a:effectLst/>
                        <a:latin typeface="Calibri"/>
                      </a:endParaRPr>
                    </a:p>
                  </a:txBody>
                  <a:tcPr marL="6350" marR="6350" marT="6350" marB="0" anchor="b"/>
                </a:tc>
                <a:tc>
                  <a:txBody>
                    <a:bodyPr/>
                    <a:lstStyle/>
                    <a:p>
                      <a:pPr algn="l" fontAlgn="b"/>
                      <a:r>
                        <a:rPr lang="en-US" sz="1100" b="1" u="none" strike="noStrike" dirty="0">
                          <a:solidFill>
                            <a:srgbClr val="FF0000"/>
                          </a:solidFill>
                          <a:effectLst/>
                        </a:rPr>
                        <a:t>Oregon State </a:t>
                      </a:r>
                      <a:r>
                        <a:rPr lang="en-US" sz="1100" b="1" u="none" strike="noStrike" dirty="0" smtClean="0">
                          <a:solidFill>
                            <a:srgbClr val="FF0000"/>
                          </a:solidFill>
                          <a:effectLst/>
                        </a:rPr>
                        <a:t>University</a:t>
                      </a:r>
                      <a:endParaRPr lang="en-US" sz="1100" b="1" i="0" u="none" strike="noStrike" dirty="0">
                        <a:solidFill>
                          <a:srgbClr val="FF0000"/>
                        </a:solidFill>
                        <a:effectLst/>
                        <a:latin typeface="Calibri"/>
                      </a:endParaRPr>
                    </a:p>
                  </a:txBody>
                  <a:tcPr marL="6350" marR="6350" marT="6350" marB="0" anchor="b"/>
                </a:tc>
                <a:tc>
                  <a:txBody>
                    <a:bodyPr/>
                    <a:lstStyle/>
                    <a:p>
                      <a:pPr algn="ctr" fontAlgn="b"/>
                      <a:r>
                        <a:rPr lang="en-US" sz="1100" b="1" u="none" strike="noStrike" dirty="0">
                          <a:solidFill>
                            <a:srgbClr val="FF0000"/>
                          </a:solidFill>
                          <a:effectLst/>
                        </a:rPr>
                        <a:t>OR</a:t>
                      </a:r>
                      <a:endParaRPr lang="en-US" sz="1100" b="1" i="0" u="none" strike="noStrike" dirty="0">
                        <a:solidFill>
                          <a:srgbClr val="FF0000"/>
                        </a:solidFill>
                        <a:effectLst/>
                        <a:latin typeface="Calibri"/>
                      </a:endParaRPr>
                    </a:p>
                  </a:txBody>
                  <a:tcPr marL="6350" marR="6350" marT="6350" marB="0" anchor="b"/>
                </a:tc>
              </a:tr>
              <a:tr h="184150">
                <a:tc>
                  <a:txBody>
                    <a:bodyPr/>
                    <a:lstStyle/>
                    <a:p>
                      <a:pPr algn="ctr" fontAlgn="b"/>
                      <a:r>
                        <a:rPr lang="en-US" sz="1100" u="none" strike="noStrike">
                          <a:effectLst/>
                        </a:rPr>
                        <a:t>18</a:t>
                      </a:r>
                      <a:endParaRPr lang="en-US" sz="1100" b="0" i="0" u="none" strike="noStrike">
                        <a:solidFill>
                          <a:srgbClr val="000000"/>
                        </a:solidFill>
                        <a:effectLst/>
                        <a:latin typeface="Calibri"/>
                      </a:endParaRPr>
                    </a:p>
                  </a:txBody>
                  <a:tcPr marL="6350" marR="6350" marT="6350" marB="0" anchor="b"/>
                </a:tc>
                <a:tc>
                  <a:txBody>
                    <a:bodyPr/>
                    <a:lstStyle/>
                    <a:p>
                      <a:pPr algn="ctr" fontAlgn="b"/>
                      <a:r>
                        <a:rPr lang="en-US" sz="1100" u="none" strike="noStrike">
                          <a:effectLst/>
                        </a:rPr>
                        <a:t>57</a:t>
                      </a:r>
                      <a:endParaRPr lang="en-US" sz="1100" b="0" i="0" u="none" strike="noStrike">
                        <a:solidFill>
                          <a:srgbClr val="000000"/>
                        </a:solidFill>
                        <a:effectLst/>
                        <a:latin typeface="Calibri"/>
                      </a:endParaRPr>
                    </a:p>
                  </a:txBody>
                  <a:tcPr marL="6350" marR="6350" marT="6350" marB="0" anchor="b"/>
                </a:tc>
                <a:tc>
                  <a:txBody>
                    <a:bodyPr/>
                    <a:lstStyle/>
                    <a:p>
                      <a:pPr algn="l" fontAlgn="b"/>
                      <a:r>
                        <a:rPr lang="en-US" sz="1100" u="none" strike="noStrike">
                          <a:effectLst/>
                        </a:rPr>
                        <a:t>Univ Arizona Mus Nat Hist</a:t>
                      </a:r>
                      <a:endParaRPr lang="en-US" sz="1100" b="0" i="0" u="none" strike="noStrike">
                        <a:solidFill>
                          <a:srgbClr val="000000"/>
                        </a:solidFill>
                        <a:effectLst/>
                        <a:latin typeface="Calibri"/>
                      </a:endParaRPr>
                    </a:p>
                  </a:txBody>
                  <a:tcPr marL="6350" marR="6350" marT="6350" marB="0" anchor="b"/>
                </a:tc>
                <a:tc>
                  <a:txBody>
                    <a:bodyPr/>
                    <a:lstStyle/>
                    <a:p>
                      <a:pPr algn="ctr" fontAlgn="b"/>
                      <a:r>
                        <a:rPr lang="en-US" sz="1100" u="none" strike="noStrike">
                          <a:effectLst/>
                        </a:rPr>
                        <a:t>AZ</a:t>
                      </a:r>
                      <a:endParaRPr lang="en-US" sz="1100" b="0" i="0" u="none" strike="noStrike">
                        <a:solidFill>
                          <a:srgbClr val="000000"/>
                        </a:solidFill>
                        <a:effectLst/>
                        <a:latin typeface="Calibri"/>
                      </a:endParaRPr>
                    </a:p>
                  </a:txBody>
                  <a:tcPr marL="6350" marR="6350" marT="6350" marB="0" anchor="b"/>
                </a:tc>
              </a:tr>
              <a:tr h="184150">
                <a:tc>
                  <a:txBody>
                    <a:bodyPr/>
                    <a:lstStyle/>
                    <a:p>
                      <a:pPr algn="ctr" fontAlgn="b"/>
                      <a:r>
                        <a:rPr lang="en-US" sz="1100" u="none" strike="noStrike">
                          <a:effectLst/>
                        </a:rPr>
                        <a:t>19</a:t>
                      </a:r>
                      <a:endParaRPr lang="en-US" sz="1100" b="0" i="0" u="none" strike="noStrike">
                        <a:solidFill>
                          <a:srgbClr val="000000"/>
                        </a:solidFill>
                        <a:effectLst/>
                        <a:latin typeface="Calibri"/>
                      </a:endParaRPr>
                    </a:p>
                  </a:txBody>
                  <a:tcPr marL="6350" marR="6350" marT="6350" marB="0" anchor="b"/>
                </a:tc>
                <a:tc>
                  <a:txBody>
                    <a:bodyPr/>
                    <a:lstStyle/>
                    <a:p>
                      <a:pPr algn="ctr" fontAlgn="b"/>
                      <a:r>
                        <a:rPr lang="en-US" sz="1100" u="none" strike="noStrike">
                          <a:effectLst/>
                        </a:rPr>
                        <a:t>49</a:t>
                      </a:r>
                      <a:endParaRPr lang="en-US" sz="1100" b="0" i="0" u="none" strike="noStrike">
                        <a:solidFill>
                          <a:srgbClr val="000000"/>
                        </a:solidFill>
                        <a:effectLst/>
                        <a:latin typeface="Calibri"/>
                      </a:endParaRPr>
                    </a:p>
                  </a:txBody>
                  <a:tcPr marL="6350" marR="6350" marT="6350" marB="0" anchor="b"/>
                </a:tc>
                <a:tc>
                  <a:txBody>
                    <a:bodyPr/>
                    <a:lstStyle/>
                    <a:p>
                      <a:pPr algn="l" fontAlgn="b"/>
                      <a:r>
                        <a:rPr lang="en-US" sz="1100" u="none" strike="noStrike" dirty="0">
                          <a:effectLst/>
                        </a:rPr>
                        <a:t>North Carolina Mus Nat </a:t>
                      </a:r>
                      <a:r>
                        <a:rPr lang="en-US" sz="1100" u="none" strike="noStrike" dirty="0" err="1">
                          <a:effectLst/>
                        </a:rPr>
                        <a:t>Sci</a:t>
                      </a:r>
                      <a:r>
                        <a:rPr lang="en-US" sz="1100" u="none" strike="noStrike" dirty="0">
                          <a:effectLst/>
                        </a:rPr>
                        <a:t> </a:t>
                      </a:r>
                      <a:endParaRPr lang="en-US" sz="1100" b="0" i="0" u="none" strike="noStrike" dirty="0">
                        <a:solidFill>
                          <a:srgbClr val="000000"/>
                        </a:solidFill>
                        <a:effectLst/>
                        <a:latin typeface="Calibri"/>
                      </a:endParaRPr>
                    </a:p>
                  </a:txBody>
                  <a:tcPr marL="6350" marR="6350" marT="6350" marB="0" anchor="b"/>
                </a:tc>
                <a:tc>
                  <a:txBody>
                    <a:bodyPr/>
                    <a:lstStyle/>
                    <a:p>
                      <a:pPr algn="ctr" fontAlgn="b"/>
                      <a:r>
                        <a:rPr lang="en-US" sz="1100" u="none" strike="noStrike">
                          <a:effectLst/>
                        </a:rPr>
                        <a:t>NC</a:t>
                      </a:r>
                      <a:endParaRPr lang="en-US" sz="1100" b="0" i="0" u="none" strike="noStrike">
                        <a:solidFill>
                          <a:srgbClr val="000000"/>
                        </a:solidFill>
                        <a:effectLst/>
                        <a:latin typeface="Calibri"/>
                      </a:endParaRPr>
                    </a:p>
                  </a:txBody>
                  <a:tcPr marL="6350" marR="6350" marT="6350" marB="0" anchor="b"/>
                </a:tc>
              </a:tr>
              <a:tr h="184150">
                <a:tc>
                  <a:txBody>
                    <a:bodyPr/>
                    <a:lstStyle/>
                    <a:p>
                      <a:pPr algn="ctr" fontAlgn="b"/>
                      <a:r>
                        <a:rPr lang="en-US" sz="1100" u="none" strike="noStrike">
                          <a:effectLst/>
                        </a:rPr>
                        <a:t>20</a:t>
                      </a:r>
                      <a:endParaRPr lang="en-US" sz="1100" b="0" i="0" u="none" strike="noStrike">
                        <a:solidFill>
                          <a:srgbClr val="000000"/>
                        </a:solidFill>
                        <a:effectLst/>
                        <a:latin typeface="Calibri"/>
                      </a:endParaRPr>
                    </a:p>
                  </a:txBody>
                  <a:tcPr marL="6350" marR="6350" marT="6350" marB="0" anchor="b"/>
                </a:tc>
                <a:tc>
                  <a:txBody>
                    <a:bodyPr/>
                    <a:lstStyle/>
                    <a:p>
                      <a:pPr algn="ctr" fontAlgn="b"/>
                      <a:r>
                        <a:rPr lang="en-US" sz="1100" u="none" strike="noStrike">
                          <a:effectLst/>
                        </a:rPr>
                        <a:t>43</a:t>
                      </a:r>
                      <a:endParaRPr lang="en-US" sz="1100" b="0" i="0" u="none" strike="noStrike">
                        <a:solidFill>
                          <a:srgbClr val="000000"/>
                        </a:solidFill>
                        <a:effectLst/>
                        <a:latin typeface="Calibri"/>
                      </a:endParaRPr>
                    </a:p>
                  </a:txBody>
                  <a:tcPr marL="6350" marR="6350" marT="6350" marB="0" anchor="b"/>
                </a:tc>
                <a:tc>
                  <a:txBody>
                    <a:bodyPr/>
                    <a:lstStyle/>
                    <a:p>
                      <a:pPr algn="l" fontAlgn="b"/>
                      <a:r>
                        <a:rPr lang="en-US" sz="1100" u="none" strike="noStrike">
                          <a:effectLst/>
                        </a:rPr>
                        <a:t>Yale Peabody Mus</a:t>
                      </a:r>
                      <a:endParaRPr lang="en-US" sz="1100" b="0" i="0" u="none" strike="noStrike">
                        <a:solidFill>
                          <a:srgbClr val="000000"/>
                        </a:solidFill>
                        <a:effectLst/>
                        <a:latin typeface="Calibri"/>
                      </a:endParaRPr>
                    </a:p>
                  </a:txBody>
                  <a:tcPr marL="6350" marR="6350" marT="6350" marB="0" anchor="b"/>
                </a:tc>
                <a:tc>
                  <a:txBody>
                    <a:bodyPr/>
                    <a:lstStyle/>
                    <a:p>
                      <a:pPr algn="ctr" fontAlgn="b"/>
                      <a:r>
                        <a:rPr lang="en-US" sz="1100" u="none" strike="noStrike" dirty="0">
                          <a:effectLst/>
                        </a:rPr>
                        <a:t>CT</a:t>
                      </a:r>
                      <a:endParaRPr lang="en-US" sz="1100" b="0" i="0" u="none" strike="noStrike" dirty="0">
                        <a:solidFill>
                          <a:srgbClr val="000000"/>
                        </a:solidFill>
                        <a:effectLst/>
                        <a:latin typeface="Calibri"/>
                      </a:endParaRPr>
                    </a:p>
                  </a:txBody>
                  <a:tcPr marL="6350" marR="6350" marT="6350" marB="0" anchor="b"/>
                </a:tc>
              </a:tr>
            </a:tbl>
          </a:graphicData>
        </a:graphic>
      </p:graphicFrame>
      <p:sp>
        <p:nvSpPr>
          <p:cNvPr id="4" name="TextBox 3"/>
          <p:cNvSpPr txBox="1"/>
          <p:nvPr/>
        </p:nvSpPr>
        <p:spPr>
          <a:xfrm>
            <a:off x="533400" y="381000"/>
            <a:ext cx="8172430" cy="954107"/>
          </a:xfrm>
          <a:prstGeom prst="rect">
            <a:avLst/>
          </a:prstGeom>
          <a:noFill/>
        </p:spPr>
        <p:txBody>
          <a:bodyPr wrap="none" rtlCol="0">
            <a:spAutoFit/>
          </a:bodyPr>
          <a:lstStyle/>
          <a:p>
            <a:r>
              <a:rPr lang="en-US" dirty="0" smtClean="0">
                <a:solidFill>
                  <a:srgbClr val="00FF00"/>
                </a:solidFill>
              </a:rPr>
              <a:t>20 Largest Herpetological Specimen Collections</a:t>
            </a:r>
          </a:p>
          <a:p>
            <a:pPr algn="ctr"/>
            <a:r>
              <a:rPr lang="en-US" dirty="0" smtClean="0">
                <a:solidFill>
                  <a:srgbClr val="00FF00"/>
                </a:solidFill>
              </a:rPr>
              <a:t> in the USA (thousands of specimens)</a:t>
            </a:r>
            <a:endParaRPr lang="en-US" dirty="0">
              <a:solidFill>
                <a:srgbClr val="00FF00"/>
              </a:solidFill>
            </a:endParaRPr>
          </a:p>
        </p:txBody>
      </p:sp>
    </p:spTree>
    <p:extLst>
      <p:ext uri="{BB962C8B-B14F-4D97-AF65-F5344CB8AC3E}">
        <p14:creationId xmlns:p14="http://schemas.microsoft.com/office/powerpoint/2010/main" val="17777757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881743" y="1600200"/>
            <a:ext cx="7010400" cy="304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Wingdings" pitchFamily="2" charset="2"/>
              <a:buChar char="F"/>
            </a:pPr>
            <a:endParaRPr lang="en-US" altLang="en-US" sz="2800" kern="0" dirty="0" smtClean="0">
              <a:solidFill>
                <a:schemeClr val="bg1"/>
              </a:solidFill>
              <a:latin typeface="Comic Sans MS" panose="030F0702030302020204" pitchFamily="66" charset="0"/>
            </a:endParaRPr>
          </a:p>
          <a:p>
            <a:pPr>
              <a:buFont typeface="Wingdings" pitchFamily="2" charset="2"/>
              <a:buChar char="F"/>
            </a:pPr>
            <a:r>
              <a:rPr lang="en-US" altLang="en-US" sz="2800" kern="0" dirty="0" smtClean="0">
                <a:solidFill>
                  <a:schemeClr val="bg1"/>
                </a:solidFill>
              </a:rPr>
              <a:t> Individual researcher</a:t>
            </a:r>
            <a:r>
              <a:rPr lang="en-US" altLang="en-US" sz="2800" strike="sngStrike" kern="0" dirty="0" smtClean="0">
                <a:solidFill>
                  <a:schemeClr val="bg1"/>
                </a:solidFill>
              </a:rPr>
              <a:t>s</a:t>
            </a:r>
            <a:r>
              <a:rPr lang="en-US" altLang="en-US" sz="2800" kern="0" dirty="0" smtClean="0">
                <a:solidFill>
                  <a:schemeClr val="bg1"/>
                </a:solidFill>
              </a:rPr>
              <a:t>.</a:t>
            </a:r>
            <a:endParaRPr lang="en-US" sz="2800" kern="0" dirty="0" smtClean="0">
              <a:solidFill>
                <a:schemeClr val="bg1"/>
              </a:solidFill>
            </a:endParaRPr>
          </a:p>
          <a:p>
            <a:pPr>
              <a:buFont typeface="Wingdings" pitchFamily="2" charset="2"/>
              <a:buChar char="F"/>
            </a:pPr>
            <a:endParaRPr lang="en-US" sz="2800" kern="0" dirty="0" smtClean="0">
              <a:solidFill>
                <a:schemeClr val="bg1"/>
              </a:solidFill>
            </a:endParaRPr>
          </a:p>
          <a:p>
            <a:pPr>
              <a:buFont typeface="Wingdings" pitchFamily="2" charset="2"/>
              <a:buChar char="F"/>
            </a:pPr>
            <a:r>
              <a:rPr lang="en-US" altLang="en-US" sz="2800" kern="0" dirty="0" smtClean="0">
                <a:solidFill>
                  <a:schemeClr val="bg1"/>
                </a:solidFill>
                <a:latin typeface="Comic Sans MS" panose="030F0702030302020204" pitchFamily="66" charset="0"/>
              </a:rPr>
              <a:t> Department of Integrative Biology.</a:t>
            </a:r>
          </a:p>
          <a:p>
            <a:pPr>
              <a:buFont typeface="Wingdings" pitchFamily="2" charset="2"/>
              <a:buChar char="F"/>
            </a:pPr>
            <a:endParaRPr lang="en-US" altLang="en-US" sz="2800" kern="0" dirty="0">
              <a:solidFill>
                <a:schemeClr val="bg1"/>
              </a:solidFill>
              <a:latin typeface="Comic Sans MS" panose="030F0702030302020204" pitchFamily="66" charset="0"/>
            </a:endParaRPr>
          </a:p>
          <a:p>
            <a:pPr>
              <a:buFont typeface="Wingdings" pitchFamily="2" charset="2"/>
              <a:buChar char="F"/>
            </a:pPr>
            <a:r>
              <a:rPr lang="en-US" altLang="en-US" sz="2800" kern="0" dirty="0" smtClean="0">
                <a:solidFill>
                  <a:schemeClr val="bg1"/>
                </a:solidFill>
                <a:latin typeface="Comic Sans MS" panose="030F0702030302020204" pitchFamily="66" charset="0"/>
              </a:rPr>
              <a:t> Deans of the Colleges of Science &amp; 	Agricultural Science.</a:t>
            </a:r>
          </a:p>
          <a:p>
            <a:pPr>
              <a:buFont typeface="Wingdings" pitchFamily="2" charset="2"/>
              <a:buChar char="F"/>
            </a:pPr>
            <a:endParaRPr lang="en-US" altLang="en-US" sz="2800" kern="0" dirty="0" smtClean="0">
              <a:solidFill>
                <a:schemeClr val="bg1"/>
              </a:solidFill>
              <a:latin typeface="Comic Sans MS" panose="030F0702030302020204" pitchFamily="66" charset="0"/>
            </a:endParaRPr>
          </a:p>
          <a:p>
            <a:pPr>
              <a:buFont typeface="Wingdings" pitchFamily="2" charset="2"/>
              <a:buChar char="F"/>
            </a:pPr>
            <a:endParaRPr lang="en-US" sz="2800" kern="0" dirty="0" smtClean="0">
              <a:solidFill>
                <a:schemeClr val="bg1"/>
              </a:solidFill>
            </a:endParaRPr>
          </a:p>
          <a:p>
            <a:endParaRPr lang="en-US" altLang="en-US" sz="2800" kern="0" dirty="0" smtClean="0">
              <a:solidFill>
                <a:schemeClr val="bg1"/>
              </a:solidFill>
              <a:latin typeface="Comic Sans MS" panose="030F0702030302020204" pitchFamily="66" charset="0"/>
            </a:endParaRPr>
          </a:p>
          <a:p>
            <a:pPr marL="0" indent="0">
              <a:buFontTx/>
              <a:buNone/>
            </a:pPr>
            <a:endParaRPr lang="en-US" altLang="en-US" kern="0" dirty="0">
              <a:solidFill>
                <a:schemeClr val="bg1"/>
              </a:solidFill>
              <a:latin typeface="Comic Sans MS" panose="030F0702030302020204" pitchFamily="66" charset="0"/>
            </a:endParaRPr>
          </a:p>
        </p:txBody>
      </p:sp>
      <p:sp>
        <p:nvSpPr>
          <p:cNvPr id="4" name="TextBox 3"/>
          <p:cNvSpPr txBox="1"/>
          <p:nvPr/>
        </p:nvSpPr>
        <p:spPr>
          <a:xfrm>
            <a:off x="762000" y="489858"/>
            <a:ext cx="7633821" cy="646331"/>
          </a:xfrm>
          <a:prstGeom prst="rect">
            <a:avLst/>
          </a:prstGeom>
          <a:noFill/>
        </p:spPr>
        <p:txBody>
          <a:bodyPr wrap="none" rtlCol="0">
            <a:spAutoFit/>
          </a:bodyPr>
          <a:lstStyle/>
          <a:p>
            <a:r>
              <a:rPr lang="en-US" sz="3600" dirty="0" smtClean="0">
                <a:solidFill>
                  <a:srgbClr val="00FF00"/>
                </a:solidFill>
              </a:rPr>
              <a:t>Who owns/controls the collection?</a:t>
            </a:r>
            <a:endParaRPr lang="en-US" sz="3600" dirty="0">
              <a:solidFill>
                <a:srgbClr val="00FF00"/>
              </a:solidFill>
            </a:endParaRPr>
          </a:p>
        </p:txBody>
      </p:sp>
    </p:spTree>
    <p:extLst>
      <p:ext uri="{BB962C8B-B14F-4D97-AF65-F5344CB8AC3E}">
        <p14:creationId xmlns:p14="http://schemas.microsoft.com/office/powerpoint/2010/main" val="37305721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914400" y="1632857"/>
            <a:ext cx="7010400" cy="304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Wingdings" pitchFamily="2" charset="2"/>
              <a:buChar char="F"/>
            </a:pPr>
            <a:endParaRPr lang="en-US" altLang="en-US" sz="2800" kern="0" dirty="0" smtClean="0">
              <a:solidFill>
                <a:schemeClr val="bg1"/>
              </a:solidFill>
              <a:latin typeface="Comic Sans MS" panose="030F0702030302020204" pitchFamily="66" charset="0"/>
            </a:endParaRPr>
          </a:p>
          <a:p>
            <a:pPr>
              <a:buFont typeface="Wingdings" pitchFamily="2" charset="2"/>
              <a:buChar char="F"/>
            </a:pPr>
            <a:r>
              <a:rPr lang="en-US" altLang="en-US" sz="2800" kern="0" dirty="0" smtClean="0">
                <a:solidFill>
                  <a:schemeClr val="bg1"/>
                </a:solidFill>
              </a:rPr>
              <a:t> Individual researcher</a:t>
            </a:r>
            <a:r>
              <a:rPr lang="en-US" altLang="en-US" sz="2800" strike="sngStrike" kern="0" dirty="0" smtClean="0">
                <a:solidFill>
                  <a:schemeClr val="bg1"/>
                </a:solidFill>
              </a:rPr>
              <a:t>s</a:t>
            </a:r>
            <a:r>
              <a:rPr lang="en-US" altLang="en-US" sz="2800" kern="0" dirty="0" smtClean="0">
                <a:solidFill>
                  <a:schemeClr val="bg1"/>
                </a:solidFill>
              </a:rPr>
              <a:t>.</a:t>
            </a:r>
            <a:endParaRPr lang="en-US" sz="2800" kern="0" dirty="0" smtClean="0">
              <a:solidFill>
                <a:schemeClr val="bg1"/>
              </a:solidFill>
            </a:endParaRPr>
          </a:p>
          <a:p>
            <a:pPr>
              <a:buFont typeface="Wingdings" pitchFamily="2" charset="2"/>
              <a:buChar char="F"/>
            </a:pPr>
            <a:endParaRPr lang="en-US" sz="2800" kern="0" dirty="0" smtClean="0">
              <a:solidFill>
                <a:schemeClr val="bg1"/>
              </a:solidFill>
            </a:endParaRPr>
          </a:p>
          <a:p>
            <a:pPr>
              <a:buFont typeface="Wingdings" pitchFamily="2" charset="2"/>
              <a:buChar char="F"/>
            </a:pPr>
            <a:r>
              <a:rPr lang="en-US" altLang="en-US" sz="2800" kern="0" dirty="0" smtClean="0">
                <a:solidFill>
                  <a:schemeClr val="bg1"/>
                </a:solidFill>
                <a:latin typeface="Comic Sans MS" panose="030F0702030302020204" pitchFamily="66" charset="0"/>
              </a:rPr>
              <a:t> Department of Integrative Biology.</a:t>
            </a:r>
          </a:p>
          <a:p>
            <a:pPr>
              <a:buFont typeface="Wingdings" pitchFamily="2" charset="2"/>
              <a:buChar char="F"/>
            </a:pPr>
            <a:endParaRPr lang="en-US" altLang="en-US" sz="2800" kern="0" dirty="0">
              <a:solidFill>
                <a:schemeClr val="bg1"/>
              </a:solidFill>
              <a:latin typeface="Comic Sans MS" panose="030F0702030302020204" pitchFamily="66" charset="0"/>
            </a:endParaRPr>
          </a:p>
          <a:p>
            <a:pPr>
              <a:buFont typeface="Wingdings" pitchFamily="2" charset="2"/>
              <a:buChar char="F"/>
            </a:pPr>
            <a:r>
              <a:rPr lang="en-US" altLang="en-US" sz="2800" kern="0" dirty="0" smtClean="0">
                <a:solidFill>
                  <a:schemeClr val="bg1"/>
                </a:solidFill>
                <a:latin typeface="Comic Sans MS" panose="030F0702030302020204" pitchFamily="66" charset="0"/>
              </a:rPr>
              <a:t> Deans of the Colleges of Science &amp; 	Agricultural Science.</a:t>
            </a:r>
          </a:p>
          <a:p>
            <a:pPr>
              <a:buFont typeface="Wingdings" pitchFamily="2" charset="2"/>
              <a:buChar char="F"/>
            </a:pPr>
            <a:endParaRPr lang="en-US" altLang="en-US" sz="2800" kern="0" dirty="0" smtClean="0">
              <a:solidFill>
                <a:schemeClr val="bg1"/>
              </a:solidFill>
              <a:latin typeface="Comic Sans MS" panose="030F0702030302020204" pitchFamily="66" charset="0"/>
            </a:endParaRPr>
          </a:p>
          <a:p>
            <a:pPr>
              <a:buFont typeface="Wingdings" pitchFamily="2" charset="2"/>
              <a:buChar char="F"/>
            </a:pPr>
            <a:endParaRPr lang="en-US" sz="2800" kern="0" dirty="0" smtClean="0">
              <a:solidFill>
                <a:schemeClr val="bg1"/>
              </a:solidFill>
            </a:endParaRPr>
          </a:p>
          <a:p>
            <a:endParaRPr lang="en-US" altLang="en-US" sz="2800" kern="0" dirty="0" smtClean="0">
              <a:solidFill>
                <a:schemeClr val="bg1"/>
              </a:solidFill>
              <a:latin typeface="Comic Sans MS" panose="030F0702030302020204" pitchFamily="66" charset="0"/>
            </a:endParaRPr>
          </a:p>
          <a:p>
            <a:pPr marL="0" indent="0">
              <a:buFontTx/>
              <a:buNone/>
            </a:pPr>
            <a:endParaRPr lang="en-US" altLang="en-US" kern="0" dirty="0">
              <a:solidFill>
                <a:schemeClr val="bg1"/>
              </a:solidFill>
              <a:latin typeface="Comic Sans MS" panose="030F0702030302020204" pitchFamily="66" charset="0"/>
            </a:endParaRPr>
          </a:p>
        </p:txBody>
      </p:sp>
      <p:sp>
        <p:nvSpPr>
          <p:cNvPr id="4" name="TextBox 3"/>
          <p:cNvSpPr txBox="1"/>
          <p:nvPr/>
        </p:nvSpPr>
        <p:spPr>
          <a:xfrm>
            <a:off x="1105304" y="489858"/>
            <a:ext cx="6819496" cy="584775"/>
          </a:xfrm>
          <a:prstGeom prst="rect">
            <a:avLst/>
          </a:prstGeom>
          <a:noFill/>
        </p:spPr>
        <p:txBody>
          <a:bodyPr wrap="none" rtlCol="0">
            <a:spAutoFit/>
          </a:bodyPr>
          <a:lstStyle/>
          <a:p>
            <a:r>
              <a:rPr lang="en-US" sz="3200" dirty="0" smtClean="0">
                <a:solidFill>
                  <a:srgbClr val="00FF00"/>
                </a:solidFill>
              </a:rPr>
              <a:t>Who owns/controls the collection?</a:t>
            </a:r>
            <a:endParaRPr lang="en-US" sz="3200" dirty="0">
              <a:solidFill>
                <a:srgbClr val="00FF00"/>
              </a:solidFill>
            </a:endParaRPr>
          </a:p>
        </p:txBody>
      </p:sp>
      <p:cxnSp>
        <p:nvCxnSpPr>
          <p:cNvPr id="5" name="Straight Connector 4"/>
          <p:cNvCxnSpPr/>
          <p:nvPr/>
        </p:nvCxnSpPr>
        <p:spPr bwMode="auto">
          <a:xfrm>
            <a:off x="1524000" y="3429000"/>
            <a:ext cx="5791200"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7" name="Straight Connector 6"/>
          <p:cNvCxnSpPr/>
          <p:nvPr/>
        </p:nvCxnSpPr>
        <p:spPr bwMode="auto">
          <a:xfrm>
            <a:off x="1366640" y="2438400"/>
            <a:ext cx="3745977"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8909420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254000" y="1219200"/>
            <a:ext cx="8686800" cy="304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Wingdings" pitchFamily="2" charset="2"/>
              <a:buChar char="F"/>
            </a:pPr>
            <a:endParaRPr lang="en-US" altLang="en-US" sz="2800" kern="0" dirty="0" smtClean="0">
              <a:solidFill>
                <a:schemeClr val="bg1"/>
              </a:solidFill>
              <a:latin typeface="Comic Sans MS" panose="030F0702030302020204" pitchFamily="66" charset="0"/>
            </a:endParaRPr>
          </a:p>
          <a:p>
            <a:pPr>
              <a:buFont typeface="Wingdings" pitchFamily="2" charset="2"/>
              <a:buChar char="F"/>
            </a:pPr>
            <a:r>
              <a:rPr lang="en-US" altLang="en-US" sz="2800" kern="0" dirty="0" smtClean="0">
                <a:solidFill>
                  <a:schemeClr val="bg1"/>
                </a:solidFill>
              </a:rPr>
              <a:t> IB cannot give the Collection away or sell it on </a:t>
            </a:r>
            <a:r>
              <a:rPr lang="en-US" altLang="en-US" sz="2800" kern="0" dirty="0" err="1" smtClean="0">
                <a:solidFill>
                  <a:schemeClr val="bg1"/>
                </a:solidFill>
              </a:rPr>
              <a:t>Ebay</a:t>
            </a:r>
            <a:r>
              <a:rPr lang="en-US" altLang="en-US" sz="2800" kern="0" dirty="0" smtClean="0">
                <a:solidFill>
                  <a:schemeClr val="bg1"/>
                </a:solidFill>
              </a:rPr>
              <a:t>. </a:t>
            </a:r>
            <a:endParaRPr lang="en-US" sz="2800" kern="0" dirty="0" smtClean="0">
              <a:solidFill>
                <a:schemeClr val="bg1"/>
              </a:solidFill>
            </a:endParaRPr>
          </a:p>
          <a:p>
            <a:pPr>
              <a:buFont typeface="Wingdings" pitchFamily="2" charset="2"/>
              <a:buChar char="F"/>
            </a:pPr>
            <a:r>
              <a:rPr lang="en-US" altLang="en-US" sz="2800" kern="0" dirty="0" smtClean="0">
                <a:solidFill>
                  <a:schemeClr val="bg1"/>
                </a:solidFill>
                <a:latin typeface="Comic Sans MS" panose="030F0702030302020204" pitchFamily="66" charset="0"/>
              </a:rPr>
              <a:t> If IB does not exercise its responsibility to maintain the collection, it could be transferred to another department.</a:t>
            </a:r>
            <a:endParaRPr lang="en-US" altLang="en-US" sz="2800" kern="0" dirty="0">
              <a:solidFill>
                <a:schemeClr val="bg1"/>
              </a:solidFill>
              <a:latin typeface="Comic Sans MS" panose="030F0702030302020204" pitchFamily="66" charset="0"/>
            </a:endParaRPr>
          </a:p>
          <a:p>
            <a:pPr>
              <a:buFont typeface="Wingdings" pitchFamily="2" charset="2"/>
              <a:buChar char="F"/>
            </a:pPr>
            <a:r>
              <a:rPr lang="en-US" altLang="en-US" sz="2800" kern="0" dirty="0" smtClean="0">
                <a:solidFill>
                  <a:schemeClr val="bg1"/>
                </a:solidFill>
                <a:latin typeface="Comic Sans MS" panose="030F0702030302020204" pitchFamily="66" charset="0"/>
              </a:rPr>
              <a:t> Along with such a transfer, IB would lose the opportunity to hire a curator and teach two herpetology courses (</a:t>
            </a:r>
            <a:r>
              <a:rPr lang="en-US" altLang="en-US" sz="2800" kern="0" dirty="0" smtClean="0">
                <a:solidFill>
                  <a:schemeClr val="bg1"/>
                </a:solidFill>
                <a:latin typeface="Comic Sans MS" panose="030F0702030302020204" pitchFamily="66" charset="0"/>
                <a:hlinkClick r:id="rId3"/>
              </a:rPr>
              <a:t>IB 573 Herpetology, IB 574 Systematic Herpetology</a:t>
            </a:r>
            <a:r>
              <a:rPr lang="en-US" altLang="en-US" sz="2800" kern="0" dirty="0" smtClean="0">
                <a:solidFill>
                  <a:schemeClr val="bg1"/>
                </a:solidFill>
                <a:latin typeface="Comic Sans MS" panose="030F0702030302020204" pitchFamily="66" charset="0"/>
              </a:rPr>
              <a:t>)</a:t>
            </a:r>
          </a:p>
          <a:p>
            <a:pPr>
              <a:buFont typeface="Wingdings" pitchFamily="2" charset="2"/>
              <a:buChar char="F"/>
            </a:pPr>
            <a:endParaRPr lang="en-US" altLang="en-US" sz="2800" kern="0" dirty="0" smtClean="0">
              <a:solidFill>
                <a:schemeClr val="bg1"/>
              </a:solidFill>
              <a:latin typeface="Comic Sans MS" panose="030F0702030302020204" pitchFamily="66" charset="0"/>
            </a:endParaRPr>
          </a:p>
          <a:p>
            <a:pPr>
              <a:buFont typeface="Wingdings" pitchFamily="2" charset="2"/>
              <a:buChar char="F"/>
            </a:pPr>
            <a:endParaRPr lang="en-US" sz="2800" kern="0" dirty="0" smtClean="0">
              <a:solidFill>
                <a:schemeClr val="bg1"/>
              </a:solidFill>
            </a:endParaRPr>
          </a:p>
          <a:p>
            <a:endParaRPr lang="en-US" altLang="en-US" sz="2800" kern="0" dirty="0" smtClean="0">
              <a:solidFill>
                <a:schemeClr val="bg1"/>
              </a:solidFill>
              <a:latin typeface="Comic Sans MS" panose="030F0702030302020204" pitchFamily="66" charset="0"/>
            </a:endParaRPr>
          </a:p>
          <a:p>
            <a:pPr marL="0" indent="0">
              <a:buFontTx/>
              <a:buNone/>
            </a:pPr>
            <a:endParaRPr lang="en-US" altLang="en-US" kern="0" dirty="0">
              <a:solidFill>
                <a:schemeClr val="bg1"/>
              </a:solidFill>
              <a:latin typeface="Comic Sans MS" panose="030F0702030302020204" pitchFamily="66" charset="0"/>
            </a:endParaRPr>
          </a:p>
        </p:txBody>
      </p:sp>
      <p:sp>
        <p:nvSpPr>
          <p:cNvPr id="4" name="TextBox 3"/>
          <p:cNvSpPr txBox="1"/>
          <p:nvPr/>
        </p:nvSpPr>
        <p:spPr>
          <a:xfrm>
            <a:off x="762000" y="484416"/>
            <a:ext cx="7643439" cy="1077218"/>
          </a:xfrm>
          <a:prstGeom prst="rect">
            <a:avLst/>
          </a:prstGeom>
          <a:noFill/>
        </p:spPr>
        <p:txBody>
          <a:bodyPr wrap="none" rtlCol="0">
            <a:spAutoFit/>
          </a:bodyPr>
          <a:lstStyle/>
          <a:p>
            <a:r>
              <a:rPr lang="en-US" sz="3200" dirty="0" smtClean="0">
                <a:solidFill>
                  <a:srgbClr val="00FF00"/>
                </a:solidFill>
              </a:rPr>
              <a:t>Implications of College-level control of</a:t>
            </a:r>
          </a:p>
          <a:p>
            <a:r>
              <a:rPr lang="en-US" sz="3200" dirty="0" smtClean="0">
                <a:solidFill>
                  <a:srgbClr val="00FF00"/>
                </a:solidFill>
              </a:rPr>
              <a:t> the Herpetological </a:t>
            </a:r>
            <a:r>
              <a:rPr lang="en-US" sz="3200" dirty="0">
                <a:solidFill>
                  <a:srgbClr val="00FF00"/>
                </a:solidFill>
              </a:rPr>
              <a:t>C</a:t>
            </a:r>
            <a:r>
              <a:rPr lang="en-US" sz="3200" dirty="0" smtClean="0">
                <a:solidFill>
                  <a:srgbClr val="00FF00"/>
                </a:solidFill>
              </a:rPr>
              <a:t>ollection?</a:t>
            </a:r>
            <a:endParaRPr lang="en-US" sz="3200" dirty="0">
              <a:solidFill>
                <a:srgbClr val="00FF00"/>
              </a:solidFill>
            </a:endParaRPr>
          </a:p>
        </p:txBody>
      </p:sp>
    </p:spTree>
    <p:extLst>
      <p:ext uri="{BB962C8B-B14F-4D97-AF65-F5344CB8AC3E}">
        <p14:creationId xmlns:p14="http://schemas.microsoft.com/office/powerpoint/2010/main" val="22307997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457200" y="1143000"/>
            <a:ext cx="8077200" cy="304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Wingdings" pitchFamily="2" charset="2"/>
              <a:buChar char="F"/>
            </a:pPr>
            <a:endParaRPr lang="en-US" altLang="en-US" sz="2800" kern="0" dirty="0" smtClean="0">
              <a:solidFill>
                <a:schemeClr val="bg1"/>
              </a:solidFill>
              <a:latin typeface="Comic Sans MS" panose="030F0702030302020204" pitchFamily="66" charset="0"/>
            </a:endParaRPr>
          </a:p>
          <a:p>
            <a:pPr>
              <a:buFont typeface="Wingdings" pitchFamily="2" charset="2"/>
              <a:buChar char="F"/>
            </a:pPr>
            <a:r>
              <a:rPr lang="en-US" altLang="en-US" sz="2800" kern="0" dirty="0" smtClean="0">
                <a:solidFill>
                  <a:schemeClr val="bg1"/>
                </a:solidFill>
              </a:rPr>
              <a:t> </a:t>
            </a:r>
            <a:r>
              <a:rPr lang="en-US" altLang="en-US" sz="2700" kern="0" dirty="0" smtClean="0">
                <a:solidFill>
                  <a:schemeClr val="bg1"/>
                </a:solidFill>
              </a:rPr>
              <a:t>NSF research grants.-</a:t>
            </a:r>
            <a:r>
              <a:rPr lang="en-US" altLang="en-US" sz="2800" kern="0" dirty="0" smtClean="0">
                <a:solidFill>
                  <a:schemeClr val="bg1"/>
                </a:solidFill>
              </a:rPr>
              <a:t> </a:t>
            </a:r>
            <a:r>
              <a:rPr lang="en-US" altLang="en-US" sz="2400" kern="0" dirty="0" smtClean="0">
                <a:solidFill>
                  <a:srgbClr val="FFFF00"/>
                </a:solidFill>
              </a:rPr>
              <a:t>Arnold &amp; Houck grants for 	work on snakes and salamanders.</a:t>
            </a:r>
            <a:r>
              <a:rPr lang="en-US" altLang="en-US" sz="2800" kern="0" dirty="0" smtClean="0">
                <a:solidFill>
                  <a:schemeClr val="bg1"/>
                </a:solidFill>
              </a:rPr>
              <a:t> </a:t>
            </a:r>
            <a:endParaRPr lang="en-US" sz="2800" kern="0" dirty="0" smtClean="0">
              <a:solidFill>
                <a:schemeClr val="bg1"/>
              </a:solidFill>
            </a:endParaRPr>
          </a:p>
          <a:p>
            <a:pPr>
              <a:buFont typeface="Wingdings" pitchFamily="2" charset="2"/>
              <a:buChar char="F"/>
            </a:pPr>
            <a:r>
              <a:rPr lang="en-US" altLang="en-US" sz="2800" kern="0" dirty="0" smtClean="0">
                <a:solidFill>
                  <a:schemeClr val="bg1"/>
                </a:solidFill>
                <a:latin typeface="Comic Sans MS" panose="030F0702030302020204" pitchFamily="66" charset="0"/>
              </a:rPr>
              <a:t> </a:t>
            </a:r>
            <a:r>
              <a:rPr lang="en-US" altLang="en-US" sz="2700" kern="0" dirty="0" smtClean="0">
                <a:solidFill>
                  <a:schemeClr val="bg1"/>
                </a:solidFill>
                <a:latin typeface="Comic Sans MS" panose="030F0702030302020204" pitchFamily="66" charset="0"/>
              </a:rPr>
              <a:t>Department of IB.- </a:t>
            </a:r>
            <a:r>
              <a:rPr lang="en-US" altLang="en-US" sz="2400" kern="0" dirty="0" smtClean="0">
                <a:solidFill>
                  <a:srgbClr val="FFFF00"/>
                </a:solidFill>
                <a:latin typeface="Comic Sans MS" panose="030F0702030302020204" pitchFamily="66" charset="0"/>
              </a:rPr>
              <a:t>funds allocated on item-by-	item basis.</a:t>
            </a:r>
            <a:r>
              <a:rPr lang="en-US" altLang="en-US" sz="2800" kern="0" dirty="0" smtClean="0">
                <a:solidFill>
                  <a:schemeClr val="bg1"/>
                </a:solidFill>
                <a:latin typeface="Comic Sans MS" panose="030F0702030302020204" pitchFamily="66" charset="0"/>
              </a:rPr>
              <a:t> </a:t>
            </a:r>
          </a:p>
          <a:p>
            <a:pPr>
              <a:buFont typeface="Wingdings" pitchFamily="2" charset="2"/>
              <a:buChar char="F"/>
            </a:pPr>
            <a:r>
              <a:rPr lang="en-US" altLang="en-US" sz="2800" kern="0" dirty="0">
                <a:solidFill>
                  <a:schemeClr val="bg1"/>
                </a:solidFill>
                <a:latin typeface="Comic Sans MS" panose="030F0702030302020204" pitchFamily="66" charset="0"/>
              </a:rPr>
              <a:t> </a:t>
            </a:r>
            <a:r>
              <a:rPr lang="en-US" altLang="en-US" sz="2700" kern="0" dirty="0" smtClean="0">
                <a:solidFill>
                  <a:schemeClr val="bg1"/>
                </a:solidFill>
                <a:latin typeface="Comic Sans MS" panose="030F0702030302020204" pitchFamily="66" charset="0"/>
              </a:rPr>
              <a:t>Natural History Fund</a:t>
            </a:r>
            <a:r>
              <a:rPr lang="en-US" altLang="en-US" sz="2400" kern="0" dirty="0" smtClean="0">
                <a:solidFill>
                  <a:srgbClr val="FFFF00"/>
                </a:solidFill>
                <a:latin typeface="Comic Sans MS" panose="030F0702030302020204" pitchFamily="66" charset="0"/>
              </a:rPr>
              <a:t>.</a:t>
            </a:r>
            <a:r>
              <a:rPr lang="en-US" altLang="en-US" sz="2400" kern="0" dirty="0" smtClean="0">
                <a:solidFill>
                  <a:schemeClr val="bg1"/>
                </a:solidFill>
                <a:latin typeface="Comic Sans MS" panose="030F0702030302020204" pitchFamily="66" charset="0"/>
              </a:rPr>
              <a:t>- </a:t>
            </a:r>
            <a:r>
              <a:rPr lang="en-US" altLang="en-US" sz="2400" kern="0" dirty="0" smtClean="0">
                <a:solidFill>
                  <a:srgbClr val="FFFF00"/>
                </a:solidFill>
                <a:latin typeface="Comic Sans MS" panose="030F0702030302020204" pitchFamily="66" charset="0"/>
              </a:rPr>
              <a:t>endowment generates ca 	$16K/</a:t>
            </a:r>
            <a:r>
              <a:rPr lang="en-US" altLang="en-US" sz="2400" kern="0" dirty="0" err="1" smtClean="0">
                <a:solidFill>
                  <a:srgbClr val="FFFF00"/>
                </a:solidFill>
                <a:latin typeface="Comic Sans MS" panose="030F0702030302020204" pitchFamily="66" charset="0"/>
              </a:rPr>
              <a:t>yr</a:t>
            </a:r>
            <a:r>
              <a:rPr lang="en-US" altLang="en-US" sz="2400" kern="0" dirty="0" smtClean="0">
                <a:solidFill>
                  <a:srgbClr val="FFFF00"/>
                </a:solidFill>
                <a:latin typeface="Comic Sans MS" panose="030F0702030302020204" pitchFamily="66" charset="0"/>
              </a:rPr>
              <a:t>, shared by several collections.</a:t>
            </a:r>
          </a:p>
          <a:p>
            <a:pPr>
              <a:buFont typeface="Wingdings" pitchFamily="2" charset="2"/>
              <a:buChar char="F"/>
            </a:pPr>
            <a:r>
              <a:rPr lang="en-US" altLang="en-US" sz="2800" kern="0" dirty="0" smtClean="0">
                <a:solidFill>
                  <a:schemeClr val="bg1"/>
                </a:solidFill>
                <a:latin typeface="Comic Sans MS" panose="030F0702030302020204" pitchFamily="66" charset="0"/>
              </a:rPr>
              <a:t> </a:t>
            </a:r>
            <a:r>
              <a:rPr lang="en-US" altLang="en-US" sz="2700" kern="0" dirty="0" err="1" smtClean="0">
                <a:solidFill>
                  <a:schemeClr val="bg1"/>
                </a:solidFill>
                <a:latin typeface="Comic Sans MS" panose="030F0702030302020204" pitchFamily="66" charset="0"/>
              </a:rPr>
              <a:t>Braly</a:t>
            </a:r>
            <a:r>
              <a:rPr lang="en-US" altLang="en-US" sz="2700" kern="0" dirty="0" smtClean="0">
                <a:solidFill>
                  <a:schemeClr val="bg1"/>
                </a:solidFill>
                <a:latin typeface="Comic Sans MS" panose="030F0702030302020204" pitchFamily="66" charset="0"/>
              </a:rPr>
              <a:t> Fund.- </a:t>
            </a:r>
            <a:r>
              <a:rPr lang="en-US" altLang="en-US" sz="2400" kern="0" dirty="0" smtClean="0">
                <a:solidFill>
                  <a:srgbClr val="FFFF00"/>
                </a:solidFill>
                <a:latin typeface="Comic Sans MS" panose="030F0702030302020204" pitchFamily="66" charset="0"/>
              </a:rPr>
              <a:t>endowment generates ca $12K/</a:t>
            </a:r>
            <a:r>
              <a:rPr lang="en-US" altLang="en-US" sz="2400" kern="0" dirty="0" err="1" smtClean="0">
                <a:solidFill>
                  <a:srgbClr val="FFFF00"/>
                </a:solidFill>
                <a:latin typeface="Comic Sans MS" panose="030F0702030302020204" pitchFamily="66" charset="0"/>
              </a:rPr>
              <a:t>yr</a:t>
            </a:r>
            <a:r>
              <a:rPr lang="en-US" altLang="en-US" sz="2400" kern="0" dirty="0" smtClean="0">
                <a:solidFill>
                  <a:srgbClr val="FFFF00"/>
                </a:solidFill>
                <a:latin typeface="Comic Sans MS" panose="030F0702030302020204" pitchFamily="66" charset="0"/>
              </a:rPr>
              <a:t>, 	used for IB faculty research setups.</a:t>
            </a:r>
          </a:p>
          <a:p>
            <a:pPr>
              <a:buFont typeface="Wingdings" pitchFamily="2" charset="2"/>
              <a:buChar char="F"/>
            </a:pPr>
            <a:r>
              <a:rPr lang="en-US" altLang="en-US" sz="2800" kern="0" dirty="0" smtClean="0">
                <a:solidFill>
                  <a:schemeClr val="bg1"/>
                </a:solidFill>
                <a:latin typeface="Comic Sans MS" panose="030F0702030302020204" pitchFamily="66" charset="0"/>
              </a:rPr>
              <a:t> </a:t>
            </a:r>
            <a:r>
              <a:rPr lang="en-US" altLang="en-US" sz="2700" kern="0" dirty="0" smtClean="0">
                <a:solidFill>
                  <a:schemeClr val="bg1"/>
                </a:solidFill>
                <a:latin typeface="Comic Sans MS" panose="030F0702030302020204" pitchFamily="66" charset="0"/>
              </a:rPr>
              <a:t>NSF infrastructure program.- </a:t>
            </a:r>
            <a:r>
              <a:rPr lang="en-US" altLang="en-US" sz="2400" kern="0" dirty="0" smtClean="0">
                <a:solidFill>
                  <a:srgbClr val="FFFF00"/>
                </a:solidFill>
                <a:latin typeface="Comic Sans MS" panose="030F0702030302020204" pitchFamily="66" charset="0"/>
              </a:rPr>
              <a:t>for special needs, 	not day-to-day operations.</a:t>
            </a:r>
          </a:p>
          <a:p>
            <a:pPr>
              <a:buFont typeface="Wingdings" pitchFamily="2" charset="2"/>
              <a:buChar char="F"/>
            </a:pPr>
            <a:endParaRPr lang="en-US" altLang="en-US" sz="2800" kern="0" dirty="0">
              <a:solidFill>
                <a:schemeClr val="bg1"/>
              </a:solidFill>
              <a:latin typeface="Comic Sans MS" panose="030F0702030302020204" pitchFamily="66" charset="0"/>
            </a:endParaRPr>
          </a:p>
          <a:p>
            <a:pPr marL="0" indent="0">
              <a:buNone/>
            </a:pPr>
            <a:r>
              <a:rPr lang="en-US" altLang="en-US" sz="2800" kern="0" dirty="0" smtClean="0">
                <a:solidFill>
                  <a:schemeClr val="bg1"/>
                </a:solidFill>
                <a:latin typeface="Comic Sans MS" panose="030F0702030302020204" pitchFamily="66" charset="0"/>
              </a:rPr>
              <a:t> </a:t>
            </a:r>
          </a:p>
          <a:p>
            <a:pPr>
              <a:buFont typeface="Wingdings" pitchFamily="2" charset="2"/>
              <a:buChar char="F"/>
            </a:pPr>
            <a:endParaRPr lang="en-US" altLang="en-US" sz="2800" kern="0" dirty="0" smtClean="0">
              <a:solidFill>
                <a:schemeClr val="bg1"/>
              </a:solidFill>
              <a:latin typeface="Comic Sans MS" panose="030F0702030302020204" pitchFamily="66" charset="0"/>
            </a:endParaRPr>
          </a:p>
          <a:p>
            <a:pPr>
              <a:buFont typeface="Wingdings" pitchFamily="2" charset="2"/>
              <a:buChar char="F"/>
            </a:pPr>
            <a:endParaRPr lang="en-US" sz="2800" kern="0" dirty="0" smtClean="0">
              <a:solidFill>
                <a:schemeClr val="bg1"/>
              </a:solidFill>
            </a:endParaRPr>
          </a:p>
          <a:p>
            <a:endParaRPr lang="en-US" altLang="en-US" sz="2800" kern="0" dirty="0" smtClean="0">
              <a:solidFill>
                <a:schemeClr val="bg1"/>
              </a:solidFill>
              <a:latin typeface="Comic Sans MS" panose="030F0702030302020204" pitchFamily="66" charset="0"/>
            </a:endParaRPr>
          </a:p>
          <a:p>
            <a:pPr marL="0" indent="0">
              <a:buFontTx/>
              <a:buNone/>
            </a:pPr>
            <a:endParaRPr lang="en-US" altLang="en-US" kern="0" dirty="0">
              <a:solidFill>
                <a:schemeClr val="bg1"/>
              </a:solidFill>
              <a:latin typeface="Comic Sans MS" panose="030F0702030302020204" pitchFamily="66" charset="0"/>
            </a:endParaRPr>
          </a:p>
        </p:txBody>
      </p:sp>
      <p:sp>
        <p:nvSpPr>
          <p:cNvPr id="4" name="TextBox 3"/>
          <p:cNvSpPr txBox="1"/>
          <p:nvPr/>
        </p:nvSpPr>
        <p:spPr>
          <a:xfrm>
            <a:off x="1083533" y="163754"/>
            <a:ext cx="6984604" cy="1077218"/>
          </a:xfrm>
          <a:prstGeom prst="rect">
            <a:avLst/>
          </a:prstGeom>
          <a:noFill/>
        </p:spPr>
        <p:txBody>
          <a:bodyPr wrap="none" rtlCol="0">
            <a:spAutoFit/>
          </a:bodyPr>
          <a:lstStyle/>
          <a:p>
            <a:pPr algn="ctr"/>
            <a:r>
              <a:rPr lang="en-US" sz="3200" dirty="0" smtClean="0">
                <a:solidFill>
                  <a:srgbClr val="00FF00"/>
                </a:solidFill>
              </a:rPr>
              <a:t>Who pays for collection operations </a:t>
            </a:r>
          </a:p>
          <a:p>
            <a:pPr algn="ctr"/>
            <a:r>
              <a:rPr lang="en-US" sz="3200" dirty="0">
                <a:solidFill>
                  <a:srgbClr val="00FF00"/>
                </a:solidFill>
              </a:rPr>
              <a:t>a</a:t>
            </a:r>
            <a:r>
              <a:rPr lang="en-US" sz="3200" dirty="0" smtClean="0">
                <a:solidFill>
                  <a:srgbClr val="00FF00"/>
                </a:solidFill>
              </a:rPr>
              <a:t>nd other expenses?</a:t>
            </a:r>
            <a:endParaRPr lang="en-US" sz="3200" dirty="0">
              <a:solidFill>
                <a:srgbClr val="00FF00"/>
              </a:solidFill>
            </a:endParaRPr>
          </a:p>
        </p:txBody>
      </p:sp>
    </p:spTree>
    <p:extLst>
      <p:ext uri="{BB962C8B-B14F-4D97-AF65-F5344CB8AC3E}">
        <p14:creationId xmlns:p14="http://schemas.microsoft.com/office/powerpoint/2010/main" val="39029048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881742" y="1219200"/>
            <a:ext cx="7652657" cy="304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Wingdings" pitchFamily="2" charset="2"/>
              <a:buChar char="F"/>
            </a:pPr>
            <a:endParaRPr lang="en-US" altLang="en-US" sz="2800" kern="0" dirty="0" smtClean="0">
              <a:solidFill>
                <a:schemeClr val="bg1"/>
              </a:solidFill>
              <a:latin typeface="Comic Sans MS" panose="030F0702030302020204" pitchFamily="66" charset="0"/>
            </a:endParaRPr>
          </a:p>
          <a:p>
            <a:pPr>
              <a:buFont typeface="Wingdings" pitchFamily="2" charset="2"/>
              <a:buChar char="F"/>
            </a:pPr>
            <a:r>
              <a:rPr lang="en-US" altLang="en-US" sz="2800" kern="0" dirty="0" smtClean="0">
                <a:solidFill>
                  <a:schemeClr val="bg1"/>
                </a:solidFill>
              </a:rPr>
              <a:t>  Answer questions</a:t>
            </a:r>
            <a:r>
              <a:rPr lang="en-US" altLang="en-US" sz="2800" kern="0" dirty="0" smtClean="0">
                <a:solidFill>
                  <a:srgbClr val="FFFF00"/>
                </a:solidFill>
              </a:rPr>
              <a:t> </a:t>
            </a:r>
            <a:r>
              <a:rPr lang="en-US" altLang="en-US" sz="2400" kern="0" dirty="0" smtClean="0">
                <a:solidFill>
                  <a:srgbClr val="FFFF00"/>
                </a:solidFill>
              </a:rPr>
              <a:t>(e.g., from the public, researchers, students, administrators, Fire Marshall).</a:t>
            </a:r>
            <a:endParaRPr lang="en-US" sz="2400" kern="0" dirty="0" smtClean="0">
              <a:solidFill>
                <a:srgbClr val="FFFF00"/>
              </a:solidFill>
            </a:endParaRPr>
          </a:p>
          <a:p>
            <a:pPr>
              <a:buFont typeface="Wingdings" pitchFamily="2" charset="2"/>
              <a:buChar char="F"/>
            </a:pPr>
            <a:endParaRPr lang="en-US" sz="2800" kern="0" dirty="0" smtClean="0">
              <a:solidFill>
                <a:schemeClr val="bg1"/>
              </a:solidFill>
            </a:endParaRPr>
          </a:p>
          <a:p>
            <a:pPr>
              <a:buFont typeface="Wingdings" pitchFamily="2" charset="2"/>
              <a:buChar char="F"/>
            </a:pPr>
            <a:r>
              <a:rPr lang="en-US" altLang="en-US" sz="2800" kern="0" dirty="0" smtClean="0">
                <a:solidFill>
                  <a:schemeClr val="bg1"/>
                </a:solidFill>
                <a:latin typeface="Comic Sans MS" panose="030F0702030302020204" pitchFamily="66" charset="0"/>
              </a:rPr>
              <a:t> Identify specimens </a:t>
            </a:r>
            <a:r>
              <a:rPr lang="en-US" altLang="en-US" sz="2400" kern="0" dirty="0" smtClean="0">
                <a:solidFill>
                  <a:srgbClr val="FFFF00"/>
                </a:solidFill>
                <a:latin typeface="Comic Sans MS" panose="030F0702030302020204" pitchFamily="66" charset="0"/>
              </a:rPr>
              <a:t>(including photographs</a:t>
            </a:r>
            <a:r>
              <a:rPr lang="en-US" altLang="en-US" sz="2400" kern="0" dirty="0">
                <a:solidFill>
                  <a:srgbClr val="FFFF00"/>
                </a:solidFill>
                <a:latin typeface="Comic Sans MS" panose="030F0702030302020204" pitchFamily="66" charset="0"/>
              </a:rPr>
              <a:t> </a:t>
            </a:r>
            <a:r>
              <a:rPr lang="en-US" altLang="en-US" sz="2400" kern="0" dirty="0" smtClean="0">
                <a:solidFill>
                  <a:srgbClr val="FFFF00"/>
                </a:solidFill>
                <a:latin typeface="Comic Sans MS" panose="030F0702030302020204" pitchFamily="66" charset="0"/>
              </a:rPr>
              <a:t>of specimens).</a:t>
            </a:r>
          </a:p>
          <a:p>
            <a:pPr>
              <a:buFont typeface="Wingdings" pitchFamily="2" charset="2"/>
              <a:buChar char="F"/>
            </a:pPr>
            <a:endParaRPr lang="en-US" altLang="en-US" sz="2800" kern="0" dirty="0" smtClean="0">
              <a:solidFill>
                <a:schemeClr val="bg1"/>
              </a:solidFill>
              <a:latin typeface="Comic Sans MS" panose="030F0702030302020204" pitchFamily="66" charset="0"/>
            </a:endParaRPr>
          </a:p>
          <a:p>
            <a:pPr>
              <a:buFont typeface="Wingdings" pitchFamily="2" charset="2"/>
              <a:buChar char="F"/>
            </a:pPr>
            <a:r>
              <a:rPr lang="en-US" sz="2800" kern="0" dirty="0" smtClean="0">
                <a:solidFill>
                  <a:schemeClr val="bg1"/>
                </a:solidFill>
                <a:latin typeface="Comic Sans MS" panose="030F0702030302020204" pitchFamily="66" charset="0"/>
              </a:rPr>
              <a:t> Supervise the maintenance and growth of the collection and its databases </a:t>
            </a:r>
            <a:r>
              <a:rPr lang="en-US" sz="2400" kern="0" dirty="0" smtClean="0">
                <a:solidFill>
                  <a:srgbClr val="FFFF00"/>
                </a:solidFill>
                <a:latin typeface="Comic Sans MS" panose="030F0702030302020204" pitchFamily="66" charset="0"/>
              </a:rPr>
              <a:t>(including writing collection improvement grants).</a:t>
            </a:r>
            <a:r>
              <a:rPr lang="en-US" sz="2800" kern="0" dirty="0" smtClean="0">
                <a:solidFill>
                  <a:schemeClr val="bg1"/>
                </a:solidFill>
                <a:latin typeface="Comic Sans MS" panose="030F0702030302020204" pitchFamily="66" charset="0"/>
              </a:rPr>
              <a:t> </a:t>
            </a:r>
          </a:p>
          <a:p>
            <a:pPr marL="0" indent="0">
              <a:buNone/>
            </a:pPr>
            <a:endParaRPr lang="en-US" sz="2800" kern="0" dirty="0" smtClean="0">
              <a:solidFill>
                <a:schemeClr val="bg1"/>
              </a:solidFill>
            </a:endParaRPr>
          </a:p>
          <a:p>
            <a:endParaRPr lang="en-US" altLang="en-US" sz="2800" kern="0" dirty="0" smtClean="0">
              <a:solidFill>
                <a:schemeClr val="bg1"/>
              </a:solidFill>
              <a:latin typeface="Comic Sans MS" panose="030F0702030302020204" pitchFamily="66" charset="0"/>
            </a:endParaRPr>
          </a:p>
          <a:p>
            <a:pPr marL="0" indent="0">
              <a:buFontTx/>
              <a:buNone/>
            </a:pPr>
            <a:endParaRPr lang="en-US" altLang="en-US" kern="0" dirty="0">
              <a:solidFill>
                <a:schemeClr val="bg1"/>
              </a:solidFill>
              <a:latin typeface="Comic Sans MS" panose="030F0702030302020204" pitchFamily="66" charset="0"/>
            </a:endParaRPr>
          </a:p>
        </p:txBody>
      </p:sp>
      <p:sp>
        <p:nvSpPr>
          <p:cNvPr id="4" name="TextBox 3"/>
          <p:cNvSpPr txBox="1"/>
          <p:nvPr/>
        </p:nvSpPr>
        <p:spPr>
          <a:xfrm>
            <a:off x="1620801" y="489858"/>
            <a:ext cx="5532284" cy="646331"/>
          </a:xfrm>
          <a:prstGeom prst="rect">
            <a:avLst/>
          </a:prstGeom>
          <a:noFill/>
        </p:spPr>
        <p:txBody>
          <a:bodyPr wrap="none" rtlCol="0">
            <a:spAutoFit/>
          </a:bodyPr>
          <a:lstStyle/>
          <a:p>
            <a:r>
              <a:rPr lang="en-US" sz="3600" dirty="0" smtClean="0">
                <a:solidFill>
                  <a:srgbClr val="00FF00"/>
                </a:solidFill>
              </a:rPr>
              <a:t>What does a curator do?</a:t>
            </a:r>
            <a:endParaRPr lang="en-US" sz="3600" dirty="0">
              <a:solidFill>
                <a:srgbClr val="00FF00"/>
              </a:solidFill>
            </a:endParaRPr>
          </a:p>
        </p:txBody>
      </p:sp>
    </p:spTree>
    <p:extLst>
      <p:ext uri="{BB962C8B-B14F-4D97-AF65-F5344CB8AC3E}">
        <p14:creationId xmlns:p14="http://schemas.microsoft.com/office/powerpoint/2010/main" val="39916377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329028" y="669400"/>
            <a:ext cx="6583401" cy="304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Wingdings" pitchFamily="2" charset="2"/>
              <a:buChar char="F"/>
            </a:pPr>
            <a:endParaRPr lang="en-US" altLang="en-US" sz="2800" kern="0" dirty="0" smtClean="0">
              <a:solidFill>
                <a:schemeClr val="bg1"/>
              </a:solidFill>
              <a:latin typeface="Comic Sans MS" panose="030F0702030302020204" pitchFamily="66" charset="0"/>
            </a:endParaRPr>
          </a:p>
          <a:p>
            <a:pPr>
              <a:buFont typeface="Wingdings" pitchFamily="2" charset="2"/>
              <a:buChar char="F"/>
            </a:pPr>
            <a:r>
              <a:rPr lang="en-US" altLang="en-US" sz="2800" kern="0" dirty="0">
                <a:solidFill>
                  <a:schemeClr val="bg1"/>
                </a:solidFill>
              </a:rPr>
              <a:t> </a:t>
            </a:r>
            <a:r>
              <a:rPr lang="en-US" altLang="en-US" sz="2800" kern="0" dirty="0" smtClean="0">
                <a:solidFill>
                  <a:schemeClr val="bg1"/>
                </a:solidFill>
              </a:rPr>
              <a:t>The </a:t>
            </a:r>
            <a:r>
              <a:rPr lang="en-US" altLang="en-US" sz="2800" kern="0" dirty="0" smtClean="0">
                <a:solidFill>
                  <a:schemeClr val="bg1"/>
                </a:solidFill>
                <a:hlinkClick r:id="rId3"/>
              </a:rPr>
              <a:t>R. Storm</a:t>
            </a:r>
            <a:r>
              <a:rPr lang="en-US" altLang="en-US" sz="2800" kern="0" dirty="0" smtClean="0">
                <a:solidFill>
                  <a:schemeClr val="bg1"/>
                </a:solidFill>
              </a:rPr>
              <a:t>/ </a:t>
            </a:r>
            <a:r>
              <a:rPr lang="en-US" altLang="en-US" sz="2800" kern="0" dirty="0" smtClean="0">
                <a:solidFill>
                  <a:schemeClr val="bg1"/>
                </a:solidFill>
                <a:hlinkClick r:id="rId4"/>
              </a:rPr>
              <a:t>S. Arnold</a:t>
            </a:r>
            <a:r>
              <a:rPr lang="en-US" altLang="en-US" sz="2800" kern="0" dirty="0" smtClean="0">
                <a:solidFill>
                  <a:schemeClr val="bg1"/>
                </a:solidFill>
              </a:rPr>
              <a:t> model</a:t>
            </a:r>
            <a:r>
              <a:rPr lang="en-US" altLang="en-US" sz="2800" kern="0" dirty="0" smtClean="0">
                <a:solidFill>
                  <a:srgbClr val="FFFF00"/>
                </a:solidFill>
              </a:rPr>
              <a:t>.</a:t>
            </a:r>
            <a:r>
              <a:rPr lang="en-US" altLang="en-US" sz="2800" kern="0" dirty="0" smtClean="0">
                <a:solidFill>
                  <a:schemeClr val="bg1"/>
                </a:solidFill>
              </a:rPr>
              <a:t>- </a:t>
            </a:r>
            <a:r>
              <a:rPr lang="en-US" altLang="en-US" sz="2400" kern="0" dirty="0" smtClean="0">
                <a:solidFill>
                  <a:srgbClr val="FFFF00"/>
                </a:solidFill>
              </a:rPr>
              <a:t>tenure track with research, curatorial, and teaching duties; systematics training.</a:t>
            </a:r>
            <a:endParaRPr lang="en-US" sz="2400" kern="0" dirty="0" smtClean="0">
              <a:solidFill>
                <a:srgbClr val="FFFF00"/>
              </a:solidFill>
            </a:endParaRPr>
          </a:p>
          <a:p>
            <a:pPr>
              <a:buFont typeface="Wingdings" pitchFamily="2" charset="2"/>
              <a:buChar char="F"/>
            </a:pPr>
            <a:endParaRPr lang="en-US" sz="2800" kern="0" dirty="0" smtClean="0">
              <a:solidFill>
                <a:schemeClr val="bg1"/>
              </a:solidFill>
            </a:endParaRPr>
          </a:p>
          <a:p>
            <a:pPr>
              <a:buFont typeface="Wingdings" pitchFamily="2" charset="2"/>
              <a:buChar char="F"/>
            </a:pPr>
            <a:r>
              <a:rPr lang="en-US" altLang="en-US" sz="2800" kern="0" dirty="0">
                <a:solidFill>
                  <a:schemeClr val="bg1"/>
                </a:solidFill>
                <a:latin typeface="Comic Sans MS" panose="030F0702030302020204" pitchFamily="66" charset="0"/>
              </a:rPr>
              <a:t> </a:t>
            </a:r>
            <a:r>
              <a:rPr lang="en-US" altLang="en-US" sz="2800" kern="0" dirty="0" smtClean="0">
                <a:solidFill>
                  <a:schemeClr val="bg1"/>
                </a:solidFill>
                <a:latin typeface="Comic Sans MS" panose="030F0702030302020204" pitchFamily="66" charset="0"/>
              </a:rPr>
              <a:t>The </a:t>
            </a:r>
            <a:r>
              <a:rPr lang="en-US" altLang="en-US" sz="2800" kern="0" dirty="0" smtClean="0">
                <a:solidFill>
                  <a:schemeClr val="bg1"/>
                </a:solidFill>
                <a:latin typeface="Comic Sans MS" panose="030F0702030302020204" pitchFamily="66" charset="0"/>
                <a:hlinkClick r:id="rId5"/>
              </a:rPr>
              <a:t>Peter </a:t>
            </a:r>
            <a:r>
              <a:rPr lang="en-US" altLang="en-US" sz="2800" kern="0" dirty="0" err="1" smtClean="0">
                <a:solidFill>
                  <a:schemeClr val="bg1"/>
                </a:solidFill>
                <a:latin typeface="Comic Sans MS" panose="030F0702030302020204" pitchFamily="66" charset="0"/>
                <a:hlinkClick r:id="rId5"/>
              </a:rPr>
              <a:t>Konstantinidis</a:t>
            </a:r>
            <a:r>
              <a:rPr lang="en-US" altLang="en-US" sz="2800" kern="0" dirty="0" smtClean="0">
                <a:solidFill>
                  <a:schemeClr val="bg1"/>
                </a:solidFill>
                <a:latin typeface="Comic Sans MS" panose="030F0702030302020204" pitchFamily="66" charset="0"/>
              </a:rPr>
              <a:t> model.- </a:t>
            </a:r>
            <a:r>
              <a:rPr lang="en-US" altLang="en-US" sz="2400" kern="0" dirty="0" smtClean="0">
                <a:solidFill>
                  <a:srgbClr val="FFFF00"/>
                </a:solidFill>
                <a:latin typeface="Comic Sans MS" panose="030F0702030302020204" pitchFamily="66" charset="0"/>
              </a:rPr>
              <a:t>instructor with curatorial and e-campus teaching duties; systematics training</a:t>
            </a:r>
            <a:r>
              <a:rPr lang="en-US" altLang="en-US" sz="2800" kern="0" dirty="0" smtClean="0">
                <a:solidFill>
                  <a:srgbClr val="FFFF00"/>
                </a:solidFill>
                <a:latin typeface="Comic Sans MS" panose="030F0702030302020204" pitchFamily="66" charset="0"/>
              </a:rPr>
              <a:t>.</a:t>
            </a:r>
          </a:p>
          <a:p>
            <a:pPr>
              <a:buFont typeface="Wingdings" pitchFamily="2" charset="2"/>
              <a:buChar char="F"/>
            </a:pPr>
            <a:endParaRPr lang="en-US" altLang="en-US" sz="2800" kern="0" dirty="0" smtClean="0">
              <a:solidFill>
                <a:schemeClr val="bg1"/>
              </a:solidFill>
              <a:latin typeface="Comic Sans MS" panose="030F0702030302020204" pitchFamily="66" charset="0"/>
            </a:endParaRPr>
          </a:p>
          <a:p>
            <a:pPr>
              <a:buFont typeface="Wingdings" pitchFamily="2" charset="2"/>
              <a:buChar char="F"/>
            </a:pPr>
            <a:r>
              <a:rPr lang="en-US" sz="2800" kern="0" dirty="0">
                <a:solidFill>
                  <a:schemeClr val="bg1"/>
                </a:solidFill>
                <a:latin typeface="Comic Sans MS" panose="030F0702030302020204" pitchFamily="66" charset="0"/>
              </a:rPr>
              <a:t> </a:t>
            </a:r>
            <a:r>
              <a:rPr lang="en-US" sz="2800" kern="0" dirty="0" smtClean="0">
                <a:solidFill>
                  <a:schemeClr val="bg1"/>
                </a:solidFill>
                <a:latin typeface="Comic Sans MS" panose="030F0702030302020204" pitchFamily="66" charset="0"/>
              </a:rPr>
              <a:t>The </a:t>
            </a:r>
            <a:r>
              <a:rPr lang="en-US" sz="2800" kern="0" dirty="0" smtClean="0">
                <a:solidFill>
                  <a:schemeClr val="bg1"/>
                </a:solidFill>
                <a:latin typeface="Comic Sans MS" panose="030F0702030302020204" pitchFamily="66" charset="0"/>
                <a:hlinkClick r:id="rId6"/>
              </a:rPr>
              <a:t>Chris Marshall</a:t>
            </a:r>
            <a:r>
              <a:rPr lang="en-US" sz="2800" kern="0" dirty="0" smtClean="0">
                <a:solidFill>
                  <a:schemeClr val="bg1"/>
                </a:solidFill>
                <a:latin typeface="Comic Sans MS" panose="030F0702030302020204" pitchFamily="66" charset="0"/>
              </a:rPr>
              <a:t> model.- </a:t>
            </a:r>
            <a:r>
              <a:rPr lang="en-US" sz="2400" kern="0" dirty="0" smtClean="0">
                <a:solidFill>
                  <a:srgbClr val="FFFF00"/>
                </a:solidFill>
                <a:latin typeface="Comic Sans MS" panose="030F0702030302020204" pitchFamily="66" charset="0"/>
              </a:rPr>
              <a:t>non-tenure track faculty with curatorial and teaching duties; systematics training.</a:t>
            </a:r>
          </a:p>
          <a:p>
            <a:pPr marL="0" indent="0">
              <a:buNone/>
            </a:pPr>
            <a:endParaRPr lang="en-US" sz="2800" kern="0" dirty="0" smtClean="0">
              <a:solidFill>
                <a:schemeClr val="bg1"/>
              </a:solidFill>
            </a:endParaRPr>
          </a:p>
          <a:p>
            <a:endParaRPr lang="en-US" altLang="en-US" sz="2800" kern="0" dirty="0" smtClean="0">
              <a:solidFill>
                <a:schemeClr val="bg1"/>
              </a:solidFill>
              <a:latin typeface="Comic Sans MS" panose="030F0702030302020204" pitchFamily="66" charset="0"/>
            </a:endParaRPr>
          </a:p>
          <a:p>
            <a:pPr marL="0" indent="0">
              <a:buFontTx/>
              <a:buNone/>
            </a:pPr>
            <a:endParaRPr lang="en-US" altLang="en-US" kern="0" dirty="0">
              <a:solidFill>
                <a:schemeClr val="bg1"/>
              </a:solidFill>
              <a:latin typeface="Comic Sans MS" panose="030F0702030302020204" pitchFamily="66" charset="0"/>
            </a:endParaRPr>
          </a:p>
        </p:txBody>
      </p:sp>
      <p:sp>
        <p:nvSpPr>
          <p:cNvPr id="4" name="TextBox 3"/>
          <p:cNvSpPr txBox="1"/>
          <p:nvPr/>
        </p:nvSpPr>
        <p:spPr>
          <a:xfrm>
            <a:off x="361685" y="76200"/>
            <a:ext cx="6862776" cy="646331"/>
          </a:xfrm>
          <a:prstGeom prst="rect">
            <a:avLst/>
          </a:prstGeom>
          <a:noFill/>
        </p:spPr>
        <p:txBody>
          <a:bodyPr wrap="none" rtlCol="0">
            <a:spAutoFit/>
          </a:bodyPr>
          <a:lstStyle/>
          <a:p>
            <a:r>
              <a:rPr lang="en-US" sz="3600" dirty="0" smtClean="0">
                <a:solidFill>
                  <a:srgbClr val="00FF00"/>
                </a:solidFill>
              </a:rPr>
              <a:t>Who will curate the collection?</a:t>
            </a:r>
            <a:endParaRPr lang="en-US" sz="3600" dirty="0">
              <a:solidFill>
                <a:srgbClr val="00FF00"/>
              </a:solidFill>
            </a:endParaRPr>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53061" y="669400"/>
            <a:ext cx="1371600" cy="1874939"/>
          </a:xfrm>
          <a:prstGeom prst="rect">
            <a:avLst/>
          </a:prstGeom>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24461" y="2743200"/>
            <a:ext cx="1600200" cy="1678641"/>
          </a:xfrm>
          <a:prstGeom prst="rect">
            <a:avLst/>
          </a:prstGeom>
        </p:spPr>
      </p:pic>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24461" y="4648200"/>
            <a:ext cx="1600200" cy="1877568"/>
          </a:xfrm>
          <a:prstGeom prst="rect">
            <a:avLst/>
          </a:prstGeom>
        </p:spPr>
      </p:pic>
    </p:spTree>
    <p:extLst>
      <p:ext uri="{BB962C8B-B14F-4D97-AF65-F5344CB8AC3E}">
        <p14:creationId xmlns:p14="http://schemas.microsoft.com/office/powerpoint/2010/main" val="3553812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892628" y="813022"/>
            <a:ext cx="7652657" cy="304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Wingdings" pitchFamily="2" charset="2"/>
              <a:buChar char="F"/>
            </a:pPr>
            <a:endParaRPr lang="en-US" altLang="en-US" sz="2800" kern="0" dirty="0" smtClean="0">
              <a:solidFill>
                <a:schemeClr val="bg1"/>
              </a:solidFill>
              <a:latin typeface="Comic Sans MS" panose="030F0702030302020204" pitchFamily="66" charset="0"/>
            </a:endParaRPr>
          </a:p>
          <a:p>
            <a:pPr>
              <a:buFont typeface="Wingdings" pitchFamily="2" charset="2"/>
              <a:buChar char="F"/>
            </a:pPr>
            <a:r>
              <a:rPr lang="en-US" altLang="en-US" sz="2800" kern="0" dirty="0" smtClean="0">
                <a:solidFill>
                  <a:schemeClr val="bg1"/>
                </a:solidFill>
              </a:rPr>
              <a:t> The collection consists of specimens, tissue, 	and data of several kinds.</a:t>
            </a:r>
          </a:p>
          <a:p>
            <a:pPr>
              <a:buFont typeface="Wingdings" pitchFamily="2" charset="2"/>
              <a:buChar char="F"/>
            </a:pPr>
            <a:r>
              <a:rPr lang="en-US" altLang="en-US" sz="2800" kern="0" dirty="0" smtClean="0">
                <a:solidFill>
                  <a:schemeClr val="bg1"/>
                </a:solidFill>
              </a:rPr>
              <a:t> The collection supports collection-based 	teaching, research, and outreach. </a:t>
            </a:r>
            <a:endParaRPr lang="en-US" sz="2800" kern="0" dirty="0" smtClean="0">
              <a:solidFill>
                <a:schemeClr val="bg1"/>
              </a:solidFill>
            </a:endParaRPr>
          </a:p>
          <a:p>
            <a:pPr>
              <a:buFont typeface="Wingdings" pitchFamily="2" charset="2"/>
              <a:buChar char="F"/>
            </a:pPr>
            <a:r>
              <a:rPr lang="en-US" altLang="en-US" sz="2800" kern="0" dirty="0" smtClean="0">
                <a:solidFill>
                  <a:schemeClr val="bg1"/>
                </a:solidFill>
                <a:latin typeface="Comic Sans MS" panose="030F0702030302020204" pitchFamily="66" charset="0"/>
              </a:rPr>
              <a:t> The collection has local, regional, and 	national users.</a:t>
            </a:r>
          </a:p>
          <a:p>
            <a:pPr>
              <a:buFont typeface="Wingdings" pitchFamily="2" charset="2"/>
              <a:buChar char="F"/>
            </a:pPr>
            <a:r>
              <a:rPr lang="en-US" sz="2800" kern="0" dirty="0" smtClean="0">
                <a:solidFill>
                  <a:schemeClr val="bg1"/>
                </a:solidFill>
                <a:latin typeface="Comic Sans MS" panose="030F0702030302020204" pitchFamily="66" charset="0"/>
              </a:rPr>
              <a:t> The collection needs a curator trained in 	herpetology and systematics.</a:t>
            </a:r>
          </a:p>
          <a:p>
            <a:pPr>
              <a:buFont typeface="Wingdings" pitchFamily="2" charset="2"/>
              <a:buChar char="F"/>
            </a:pPr>
            <a:r>
              <a:rPr lang="en-US" sz="2800" kern="0" dirty="0">
                <a:solidFill>
                  <a:schemeClr val="bg1"/>
                </a:solidFill>
                <a:latin typeface="Comic Sans MS" panose="030F0702030302020204" pitchFamily="66" charset="0"/>
              </a:rPr>
              <a:t> </a:t>
            </a:r>
            <a:r>
              <a:rPr lang="en-US" sz="2800" kern="0" dirty="0" smtClean="0">
                <a:solidFill>
                  <a:schemeClr val="bg1"/>
                </a:solidFill>
                <a:latin typeface="Comic Sans MS" panose="030F0702030302020204" pitchFamily="66" charset="0"/>
              </a:rPr>
              <a:t>The curator might be a tenure track or 	instructor faculty appointment.</a:t>
            </a:r>
          </a:p>
          <a:p>
            <a:pPr>
              <a:buFont typeface="Wingdings" pitchFamily="2" charset="2"/>
              <a:buChar char="F"/>
            </a:pPr>
            <a:endParaRPr lang="en-US" sz="2800" kern="0" dirty="0" smtClean="0">
              <a:solidFill>
                <a:schemeClr val="bg1"/>
              </a:solidFill>
            </a:endParaRPr>
          </a:p>
          <a:p>
            <a:endParaRPr lang="en-US" altLang="en-US" sz="2800" kern="0" dirty="0" smtClean="0">
              <a:solidFill>
                <a:schemeClr val="bg1"/>
              </a:solidFill>
              <a:latin typeface="Comic Sans MS" panose="030F0702030302020204" pitchFamily="66" charset="0"/>
            </a:endParaRPr>
          </a:p>
          <a:p>
            <a:pPr marL="0" indent="0">
              <a:buFontTx/>
              <a:buNone/>
            </a:pPr>
            <a:endParaRPr lang="en-US" altLang="en-US" kern="0" dirty="0">
              <a:solidFill>
                <a:schemeClr val="bg1"/>
              </a:solidFill>
              <a:latin typeface="Comic Sans MS" panose="030F0702030302020204" pitchFamily="66" charset="0"/>
            </a:endParaRPr>
          </a:p>
        </p:txBody>
      </p:sp>
      <p:sp>
        <p:nvSpPr>
          <p:cNvPr id="4" name="TextBox 3"/>
          <p:cNvSpPr txBox="1"/>
          <p:nvPr/>
        </p:nvSpPr>
        <p:spPr>
          <a:xfrm>
            <a:off x="3276600" y="489857"/>
            <a:ext cx="2161169" cy="646331"/>
          </a:xfrm>
          <a:prstGeom prst="rect">
            <a:avLst/>
          </a:prstGeom>
          <a:noFill/>
        </p:spPr>
        <p:txBody>
          <a:bodyPr wrap="none" rtlCol="0">
            <a:spAutoFit/>
          </a:bodyPr>
          <a:lstStyle/>
          <a:p>
            <a:r>
              <a:rPr lang="en-US" sz="3600" dirty="0" smtClean="0">
                <a:solidFill>
                  <a:srgbClr val="00FF00"/>
                </a:solidFill>
              </a:rPr>
              <a:t>Summary</a:t>
            </a:r>
            <a:endParaRPr lang="en-US" sz="3600" dirty="0">
              <a:solidFill>
                <a:srgbClr val="00FF00"/>
              </a:solidFill>
            </a:endParaRPr>
          </a:p>
        </p:txBody>
      </p:sp>
    </p:spTree>
    <p:extLst>
      <p:ext uri="{BB962C8B-B14F-4D97-AF65-F5344CB8AC3E}">
        <p14:creationId xmlns:p14="http://schemas.microsoft.com/office/powerpoint/2010/main" val="23579085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0" y="277813"/>
            <a:ext cx="8229600" cy="1139825"/>
          </a:xfrm>
        </p:spPr>
        <p:txBody>
          <a:bodyPr/>
          <a:lstStyle/>
          <a:p>
            <a:r>
              <a:rPr lang="en-US" altLang="en-US" dirty="0">
                <a:solidFill>
                  <a:srgbClr val="00FF00"/>
                </a:solidFill>
                <a:latin typeface="Comic Sans MS" panose="030F0702030302020204" pitchFamily="66" charset="0"/>
              </a:rPr>
              <a:t>Overview</a:t>
            </a:r>
            <a:r>
              <a:rPr lang="en-US" altLang="en-US" dirty="0"/>
              <a:t> </a:t>
            </a:r>
          </a:p>
        </p:txBody>
      </p:sp>
      <p:sp>
        <p:nvSpPr>
          <p:cNvPr id="4099" name="Rectangle 3"/>
          <p:cNvSpPr>
            <a:spLocks noGrp="1" noChangeArrowheads="1"/>
          </p:cNvSpPr>
          <p:nvPr>
            <p:ph type="body" idx="4294967295"/>
          </p:nvPr>
        </p:nvSpPr>
        <p:spPr>
          <a:xfrm>
            <a:off x="533400" y="1066800"/>
            <a:ext cx="8229600" cy="4525963"/>
          </a:xfrm>
        </p:spPr>
        <p:txBody>
          <a:bodyPr/>
          <a:lstStyle/>
          <a:p>
            <a:pPr marL="0" indent="0">
              <a:buNone/>
            </a:pPr>
            <a:endParaRPr lang="en-US" dirty="0" smtClean="0">
              <a:solidFill>
                <a:schemeClr val="bg1"/>
              </a:solidFill>
            </a:endParaRPr>
          </a:p>
          <a:p>
            <a:pPr>
              <a:buFont typeface="Wingdings" pitchFamily="2" charset="2"/>
              <a:buChar char="F"/>
            </a:pPr>
            <a:r>
              <a:rPr lang="en-US" altLang="en-US" dirty="0" smtClean="0">
                <a:solidFill>
                  <a:schemeClr val="bg1"/>
                </a:solidFill>
                <a:latin typeface="Comic Sans MS" panose="030F0702030302020204" pitchFamily="66" charset="0"/>
              </a:rPr>
              <a:t> The </a:t>
            </a:r>
            <a:r>
              <a:rPr lang="en-US" altLang="en-US" dirty="0">
                <a:solidFill>
                  <a:schemeClr val="bg1"/>
                </a:solidFill>
                <a:latin typeface="Comic Sans MS" panose="030F0702030302020204" pitchFamily="66" charset="0"/>
              </a:rPr>
              <a:t>current curator is retiring on 1 Jan </a:t>
            </a:r>
            <a:r>
              <a:rPr lang="en-US" altLang="en-US" dirty="0" smtClean="0">
                <a:solidFill>
                  <a:schemeClr val="bg1"/>
                </a:solidFill>
                <a:latin typeface="Comic Sans MS" panose="030F0702030302020204" pitchFamily="66" charset="0"/>
              </a:rPr>
              <a:t>	2019 </a:t>
            </a:r>
            <a:r>
              <a:rPr lang="en-US" altLang="en-US" dirty="0">
                <a:solidFill>
                  <a:schemeClr val="bg1"/>
                </a:solidFill>
                <a:latin typeface="Comic Sans MS" panose="030F0702030302020204" pitchFamily="66" charset="0"/>
              </a:rPr>
              <a:t>but will work </a:t>
            </a:r>
            <a:r>
              <a:rPr lang="en-US" altLang="en-US" i="1" dirty="0">
                <a:solidFill>
                  <a:schemeClr val="bg1"/>
                </a:solidFill>
                <a:latin typeface="Comic Sans MS" panose="030F0702030302020204" pitchFamily="66" charset="0"/>
              </a:rPr>
              <a:t>pro bono</a:t>
            </a:r>
            <a:r>
              <a:rPr lang="en-US" altLang="en-US" dirty="0">
                <a:solidFill>
                  <a:schemeClr val="bg1"/>
                </a:solidFill>
                <a:latin typeface="Comic Sans MS" panose="030F0702030302020204" pitchFamily="66" charset="0"/>
              </a:rPr>
              <a:t> for a </a:t>
            </a:r>
            <a:r>
              <a:rPr lang="en-US" altLang="en-US" dirty="0" smtClean="0">
                <a:solidFill>
                  <a:schemeClr val="bg1"/>
                </a:solidFill>
                <a:latin typeface="Comic Sans MS" panose="030F0702030302020204" pitchFamily="66" charset="0"/>
              </a:rPr>
              <a:t>	couple </a:t>
            </a:r>
            <a:r>
              <a:rPr lang="en-US" altLang="en-US" dirty="0">
                <a:solidFill>
                  <a:schemeClr val="bg1"/>
                </a:solidFill>
                <a:latin typeface="Comic Sans MS" panose="030F0702030302020204" pitchFamily="66" charset="0"/>
              </a:rPr>
              <a:t>of </a:t>
            </a:r>
            <a:r>
              <a:rPr lang="en-US" altLang="en-US" dirty="0" smtClean="0">
                <a:solidFill>
                  <a:schemeClr val="bg1"/>
                </a:solidFill>
                <a:latin typeface="Comic Sans MS" panose="030F0702030302020204" pitchFamily="66" charset="0"/>
              </a:rPr>
              <a:t>years.</a:t>
            </a:r>
          </a:p>
          <a:p>
            <a:pPr>
              <a:buFont typeface="Wingdings" pitchFamily="2" charset="2"/>
              <a:buChar char="F"/>
            </a:pPr>
            <a:endParaRPr lang="en-US" altLang="en-US" dirty="0">
              <a:solidFill>
                <a:schemeClr val="bg1"/>
              </a:solidFill>
              <a:latin typeface="Comic Sans MS" panose="030F0702030302020204" pitchFamily="66" charset="0"/>
            </a:endParaRPr>
          </a:p>
          <a:p>
            <a:pPr>
              <a:buFont typeface="Wingdings" pitchFamily="2" charset="2"/>
              <a:buChar char="F"/>
            </a:pPr>
            <a:r>
              <a:rPr lang="en-US" altLang="en-US" dirty="0" smtClean="0">
                <a:solidFill>
                  <a:schemeClr val="bg1"/>
                </a:solidFill>
                <a:latin typeface="Comic Sans MS" panose="030F0702030302020204" pitchFamily="66" charset="0"/>
              </a:rPr>
              <a:t> Do </a:t>
            </a:r>
            <a:r>
              <a:rPr lang="en-US" altLang="en-US" dirty="0">
                <a:solidFill>
                  <a:schemeClr val="bg1"/>
                </a:solidFill>
                <a:latin typeface="Comic Sans MS" panose="030F0702030302020204" pitchFamily="66" charset="0"/>
              </a:rPr>
              <a:t>we need a replacement curator</a:t>
            </a:r>
            <a:r>
              <a:rPr lang="en-US" altLang="en-US" dirty="0" smtClean="0">
                <a:solidFill>
                  <a:schemeClr val="bg1"/>
                </a:solidFill>
                <a:latin typeface="Comic Sans MS" panose="030F0702030302020204" pitchFamily="66" charset="0"/>
              </a:rPr>
              <a:t>?</a:t>
            </a:r>
          </a:p>
          <a:p>
            <a:pPr>
              <a:buFont typeface="Wingdings" pitchFamily="2" charset="2"/>
              <a:buChar char="F"/>
            </a:pPr>
            <a:endParaRPr lang="en-US" altLang="en-US" dirty="0">
              <a:solidFill>
                <a:schemeClr val="bg1"/>
              </a:solidFill>
              <a:latin typeface="Comic Sans MS" panose="030F0702030302020204" pitchFamily="66" charset="0"/>
            </a:endParaRPr>
          </a:p>
          <a:p>
            <a:pPr>
              <a:buFont typeface="Wingdings" pitchFamily="2" charset="2"/>
              <a:buChar char="F"/>
            </a:pPr>
            <a:r>
              <a:rPr lang="en-US" altLang="en-US" dirty="0" smtClean="0">
                <a:solidFill>
                  <a:schemeClr val="bg1"/>
                </a:solidFill>
                <a:latin typeface="Comic Sans MS" panose="030F0702030302020204" pitchFamily="66" charset="0"/>
              </a:rPr>
              <a:t> What </a:t>
            </a:r>
            <a:r>
              <a:rPr lang="en-US" altLang="en-US" dirty="0">
                <a:solidFill>
                  <a:schemeClr val="bg1"/>
                </a:solidFill>
                <a:latin typeface="Comic Sans MS" panose="030F0702030302020204" pitchFamily="66" charset="0"/>
              </a:rPr>
              <a:t>are the options for hiring a </a:t>
            </a:r>
            <a:r>
              <a:rPr lang="en-US" altLang="en-US" dirty="0" smtClean="0">
                <a:solidFill>
                  <a:schemeClr val="bg1"/>
                </a:solidFill>
                <a:latin typeface="Comic Sans MS" panose="030F0702030302020204" pitchFamily="66" charset="0"/>
              </a:rPr>
              <a:t>	replacement</a:t>
            </a:r>
            <a:r>
              <a:rPr lang="en-US" altLang="en-US" dirty="0">
                <a:solidFill>
                  <a:schemeClr val="bg1"/>
                </a:solidFill>
                <a:latin typeface="Comic Sans MS" panose="030F0702030302020204" pitchFamily="66" charset="0"/>
              </a:rPr>
              <a:t>?</a:t>
            </a:r>
          </a:p>
          <a:p>
            <a:pPr>
              <a:buFont typeface="Wingdings" pitchFamily="2" charset="2"/>
              <a:buChar char="F"/>
            </a:pPr>
            <a:endParaRPr lang="en-US" altLang="en-US" dirty="0" smtClean="0">
              <a:solidFill>
                <a:schemeClr val="bg1"/>
              </a:solidFill>
              <a:latin typeface="Comic Sans MS" panose="030F0702030302020204" pitchFamily="66" charset="0"/>
            </a:endParaRPr>
          </a:p>
          <a:p>
            <a:endParaRPr lang="en-US" altLang="en-US"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28660549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215699" y="1447800"/>
            <a:ext cx="7010400" cy="304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Wingdings" pitchFamily="2" charset="2"/>
              <a:buChar char="F"/>
            </a:pPr>
            <a:r>
              <a:rPr lang="en-US" altLang="en-US" sz="2800" kern="0" dirty="0" smtClean="0">
                <a:solidFill>
                  <a:schemeClr val="bg1"/>
                </a:solidFill>
                <a:latin typeface="Comic Sans MS" panose="030F0702030302020204" pitchFamily="66" charset="0"/>
              </a:rPr>
              <a:t> Specimens</a:t>
            </a:r>
            <a:r>
              <a:rPr lang="en-US" altLang="en-US" sz="2800" kern="0" dirty="0" smtClean="0">
                <a:solidFill>
                  <a:srgbClr val="FFFF00"/>
                </a:solidFill>
                <a:latin typeface="Comic Sans MS" panose="030F0702030302020204" pitchFamily="66" charset="0"/>
              </a:rPr>
              <a:t> </a:t>
            </a:r>
            <a:r>
              <a:rPr lang="en-US" altLang="en-US" sz="2400" kern="0" dirty="0" smtClean="0">
                <a:solidFill>
                  <a:srgbClr val="FFFF00"/>
                </a:solidFill>
                <a:latin typeface="Comic Sans MS" panose="030F0702030302020204" pitchFamily="66" charset="0"/>
              </a:rPr>
              <a:t>(50,000+ amphibians and 	reptiles preserved in ethanol)</a:t>
            </a:r>
            <a:r>
              <a:rPr lang="en-US" altLang="en-US" sz="2400" kern="0" dirty="0" smtClean="0">
                <a:solidFill>
                  <a:srgbClr val="FFFF00"/>
                </a:solidFill>
              </a:rPr>
              <a:t>. </a:t>
            </a:r>
            <a:endParaRPr lang="en-US" sz="2400" kern="0" dirty="0" smtClean="0">
              <a:solidFill>
                <a:srgbClr val="FFFF00"/>
              </a:solidFill>
            </a:endParaRPr>
          </a:p>
          <a:p>
            <a:pPr>
              <a:buFont typeface="Wingdings" pitchFamily="2" charset="2"/>
              <a:buChar char="F"/>
            </a:pPr>
            <a:r>
              <a:rPr lang="en-US" altLang="en-US" sz="2800" kern="0" dirty="0" smtClean="0">
                <a:solidFill>
                  <a:schemeClr val="bg1"/>
                </a:solidFill>
                <a:latin typeface="Comic Sans MS" panose="030F0702030302020204" pitchFamily="66" charset="0"/>
              </a:rPr>
              <a:t> Records</a:t>
            </a:r>
            <a:r>
              <a:rPr lang="en-US" altLang="en-US" sz="2800" kern="0" dirty="0" smtClean="0">
                <a:solidFill>
                  <a:srgbClr val="FFFF00"/>
                </a:solidFill>
                <a:latin typeface="Comic Sans MS" panose="030F0702030302020204" pitchFamily="66" charset="0"/>
              </a:rPr>
              <a:t> </a:t>
            </a:r>
            <a:r>
              <a:rPr lang="en-US" altLang="en-US" sz="2400" kern="0" dirty="0" smtClean="0">
                <a:solidFill>
                  <a:srgbClr val="FFFF00"/>
                </a:solidFill>
                <a:latin typeface="Comic Sans MS" panose="030F0702030302020204" pitchFamily="66" charset="0"/>
              </a:rPr>
              <a:t>(60,000+ records of localities, pedigree, stomach contents, photos, habitat, </a:t>
            </a:r>
          </a:p>
          <a:p>
            <a:pPr marL="0" indent="0">
              <a:buNone/>
            </a:pPr>
            <a:r>
              <a:rPr lang="en-US" altLang="en-US" sz="2400" kern="0" dirty="0" smtClean="0">
                <a:solidFill>
                  <a:srgbClr val="FFFF00"/>
                </a:solidFill>
                <a:latin typeface="Comic Sans MS" panose="030F0702030302020204" pitchFamily="66" charset="0"/>
              </a:rPr>
              <a:t>	</a:t>
            </a:r>
            <a:r>
              <a:rPr lang="en-US" altLang="en-US" sz="2400" kern="0" dirty="0" err="1" smtClean="0">
                <a:solidFill>
                  <a:srgbClr val="FFFF00"/>
                </a:solidFill>
                <a:latin typeface="Comic Sans MS" panose="030F0702030302020204" pitchFamily="66" charset="0"/>
              </a:rPr>
              <a:t>etc</a:t>
            </a:r>
            <a:r>
              <a:rPr lang="en-US" altLang="en-US" sz="2400" kern="0" dirty="0" smtClean="0">
                <a:solidFill>
                  <a:srgbClr val="FFFF00"/>
                </a:solidFill>
                <a:latin typeface="Comic Sans MS" panose="030F0702030302020204" pitchFamily="66" charset="0"/>
              </a:rPr>
              <a:t>).</a:t>
            </a:r>
          </a:p>
          <a:p>
            <a:pPr>
              <a:buFont typeface="Wingdings" pitchFamily="2" charset="2"/>
              <a:buChar char="F"/>
            </a:pPr>
            <a:r>
              <a:rPr lang="en-US" sz="2800" kern="0" dirty="0" smtClean="0">
                <a:solidFill>
                  <a:schemeClr val="bg1"/>
                </a:solidFill>
                <a:latin typeface="Comic Sans MS" panose="030F0702030302020204" pitchFamily="66" charset="0"/>
              </a:rPr>
              <a:t> Frozen tissue </a:t>
            </a:r>
            <a:r>
              <a:rPr lang="en-US" sz="2400" kern="0" dirty="0" smtClean="0">
                <a:solidFill>
                  <a:srgbClr val="FFFF00"/>
                </a:solidFill>
                <a:latin typeface="Comic Sans MS" panose="030F0702030302020204" pitchFamily="66" charset="0"/>
              </a:rPr>
              <a:t>(20,000+ samples of 	tissue frozen at -80 </a:t>
            </a:r>
            <a:r>
              <a:rPr lang="en-US" sz="2400" kern="0" dirty="0" err="1" smtClean="0">
                <a:solidFill>
                  <a:srgbClr val="FFFF00"/>
                </a:solidFill>
                <a:latin typeface="Comic Sans MS" panose="030F0702030302020204" pitchFamily="66" charset="0"/>
              </a:rPr>
              <a:t>deg</a:t>
            </a:r>
            <a:r>
              <a:rPr lang="en-US" sz="2400" kern="0" dirty="0" smtClean="0">
                <a:solidFill>
                  <a:srgbClr val="FFFF00"/>
                </a:solidFill>
                <a:latin typeface="Comic Sans MS" panose="030F0702030302020204" pitchFamily="66" charset="0"/>
              </a:rPr>
              <a:t> C).</a:t>
            </a:r>
          </a:p>
          <a:p>
            <a:pPr>
              <a:buFont typeface="Wingdings" pitchFamily="2" charset="2"/>
              <a:buChar char="F"/>
            </a:pPr>
            <a:r>
              <a:rPr lang="en-US" sz="2800" kern="0" dirty="0" smtClean="0">
                <a:solidFill>
                  <a:schemeClr val="bg1"/>
                </a:solidFill>
                <a:latin typeface="Comic Sans MS" panose="030F0702030302020204" pitchFamily="66" charset="0"/>
              </a:rPr>
              <a:t> Localities</a:t>
            </a:r>
            <a:r>
              <a:rPr lang="en-US" sz="2800" kern="0" dirty="0" smtClean="0">
                <a:solidFill>
                  <a:srgbClr val="FFFF00"/>
                </a:solidFill>
                <a:latin typeface="Comic Sans MS" panose="030F0702030302020204" pitchFamily="66" charset="0"/>
              </a:rPr>
              <a:t> </a:t>
            </a:r>
            <a:r>
              <a:rPr lang="en-US" sz="2400" kern="0" dirty="0" smtClean="0">
                <a:solidFill>
                  <a:srgbClr val="FFFF00"/>
                </a:solidFill>
                <a:latin typeface="Comic Sans MS" panose="030F0702030302020204" pitchFamily="66" charset="0"/>
              </a:rPr>
              <a:t>(4,800+ sampling stations documented with notes, photos, and videos). </a:t>
            </a:r>
            <a:endParaRPr lang="en-US" sz="2400" kern="0" dirty="0" smtClean="0">
              <a:solidFill>
                <a:srgbClr val="FFFF00"/>
              </a:solidFill>
            </a:endParaRPr>
          </a:p>
          <a:p>
            <a:pPr marL="0" indent="0">
              <a:buNone/>
            </a:pPr>
            <a:endParaRPr lang="en-US" altLang="en-US" sz="2800" kern="0" dirty="0" smtClean="0">
              <a:solidFill>
                <a:schemeClr val="bg1"/>
              </a:solidFill>
              <a:latin typeface="Comic Sans MS" panose="030F0702030302020204" pitchFamily="66" charset="0"/>
            </a:endParaRPr>
          </a:p>
          <a:p>
            <a:pPr marL="0" indent="0" algn="ctr">
              <a:buNone/>
            </a:pPr>
            <a:r>
              <a:rPr lang="en-US" altLang="en-US" sz="2800" kern="0" dirty="0">
                <a:solidFill>
                  <a:schemeClr val="bg1"/>
                </a:solidFill>
                <a:latin typeface="Comic Sans MS" panose="030F0702030302020204" pitchFamily="66" charset="0"/>
              </a:rPr>
              <a:t> </a:t>
            </a:r>
            <a:r>
              <a:rPr lang="en-US" altLang="en-US" sz="2800" kern="0" dirty="0">
                <a:solidFill>
                  <a:schemeClr val="bg1"/>
                </a:solidFill>
                <a:latin typeface="Comic Sans MS" panose="030F0702030302020204" pitchFamily="66" charset="0"/>
                <a:hlinkClick r:id="rId3"/>
              </a:rPr>
              <a:t>more details</a:t>
            </a:r>
            <a:endParaRPr lang="en-US" altLang="en-US" sz="2800" kern="0" dirty="0">
              <a:solidFill>
                <a:schemeClr val="bg1"/>
              </a:solidFill>
              <a:latin typeface="Comic Sans MS" panose="030F0702030302020204" pitchFamily="66" charset="0"/>
            </a:endParaRPr>
          </a:p>
          <a:p>
            <a:pPr marL="0" indent="0" algn="ctr">
              <a:buNone/>
            </a:pPr>
            <a:endParaRPr lang="en-US" altLang="en-US" sz="2800" kern="0" dirty="0" smtClean="0">
              <a:solidFill>
                <a:schemeClr val="bg1"/>
              </a:solidFill>
              <a:latin typeface="Comic Sans MS" panose="030F0702030302020204" pitchFamily="66" charset="0"/>
            </a:endParaRPr>
          </a:p>
        </p:txBody>
      </p:sp>
      <p:sp>
        <p:nvSpPr>
          <p:cNvPr id="4" name="TextBox 3"/>
          <p:cNvSpPr txBox="1"/>
          <p:nvPr/>
        </p:nvSpPr>
        <p:spPr>
          <a:xfrm>
            <a:off x="1143000" y="457201"/>
            <a:ext cx="5186035" cy="646331"/>
          </a:xfrm>
          <a:prstGeom prst="rect">
            <a:avLst/>
          </a:prstGeom>
          <a:noFill/>
        </p:spPr>
        <p:txBody>
          <a:bodyPr wrap="none" rtlCol="0">
            <a:spAutoFit/>
          </a:bodyPr>
          <a:lstStyle/>
          <a:p>
            <a:r>
              <a:rPr lang="en-US" sz="3600" dirty="0" smtClean="0">
                <a:solidFill>
                  <a:srgbClr val="00FF00"/>
                </a:solidFill>
              </a:rPr>
              <a:t>What is the collection?</a:t>
            </a:r>
            <a:endParaRPr lang="en-US" sz="3600" dirty="0">
              <a:solidFill>
                <a:srgbClr val="00FF00"/>
              </a:solidFill>
            </a:endParaRPr>
          </a:p>
        </p:txBody>
      </p:sp>
      <p:pic>
        <p:nvPicPr>
          <p:cNvPr id="1027" name="Picture 3" descr="C:\Users\arnolds\Desktop\CoC\herp collection\Cataloging procedures\DSCN595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89006" y="3276600"/>
            <a:ext cx="18288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rnolds\Desktop\CoC\herp collection\Cataloging procedures\DSCN596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67235" y="4800600"/>
            <a:ext cx="18288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26099" y="381000"/>
            <a:ext cx="1705337" cy="2743200"/>
          </a:xfrm>
          <a:prstGeom prst="rect">
            <a:avLst/>
          </a:prstGeom>
        </p:spPr>
      </p:pic>
    </p:spTree>
    <p:extLst>
      <p:ext uri="{BB962C8B-B14F-4D97-AF65-F5344CB8AC3E}">
        <p14:creationId xmlns:p14="http://schemas.microsoft.com/office/powerpoint/2010/main" val="33332605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278549" y="1147074"/>
            <a:ext cx="5562600" cy="2895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Wingdings" pitchFamily="2" charset="2"/>
              <a:buChar char="F"/>
            </a:pPr>
            <a:r>
              <a:rPr lang="en-US" altLang="en-US" sz="2800" kern="0" dirty="0" smtClean="0">
                <a:solidFill>
                  <a:schemeClr val="bg1"/>
                </a:solidFill>
                <a:latin typeface="Comic Sans MS" panose="030F0702030302020204" pitchFamily="66" charset="0"/>
              </a:rPr>
              <a:t> Physical presence of 	specimens.- </a:t>
            </a:r>
            <a:r>
              <a:rPr lang="en-US" altLang="en-US" sz="2400" kern="0" dirty="0" smtClean="0">
                <a:solidFill>
                  <a:srgbClr val="FFFF00"/>
                </a:solidFill>
                <a:latin typeface="Comic Sans MS" panose="030F0702030302020204" pitchFamily="66" charset="0"/>
              </a:rPr>
              <a:t>was in </a:t>
            </a:r>
            <a:r>
              <a:rPr lang="en-US" altLang="en-US" sz="2400" kern="0" dirty="0" err="1" smtClean="0">
                <a:solidFill>
                  <a:srgbClr val="FFFF00"/>
                </a:solidFill>
                <a:latin typeface="Comic Sans MS" panose="030F0702030302020204" pitchFamily="66" charset="0"/>
              </a:rPr>
              <a:t>Cordley</a:t>
            </a:r>
            <a:r>
              <a:rPr lang="en-US" altLang="en-US" sz="2400" kern="0" dirty="0" smtClean="0">
                <a:solidFill>
                  <a:srgbClr val="FFFF00"/>
                </a:solidFill>
                <a:latin typeface="Comic Sans MS" panose="030F0702030302020204" pitchFamily="66" charset="0"/>
              </a:rPr>
              <a:t> </a:t>
            </a:r>
            <a:r>
              <a:rPr lang="en-US" altLang="en-US" sz="2400" kern="0" dirty="0" smtClean="0">
                <a:solidFill>
                  <a:srgbClr val="FFFF00"/>
                </a:solidFill>
                <a:latin typeface="Times New Roman"/>
                <a:cs typeface="Times New Roman"/>
              </a:rPr>
              <a:t>→</a:t>
            </a:r>
            <a:r>
              <a:rPr lang="en-US" altLang="en-US" sz="2400" kern="0" dirty="0" smtClean="0">
                <a:solidFill>
                  <a:srgbClr val="FFFF00"/>
                </a:solidFill>
                <a:latin typeface="Comic Sans MS" panose="030F0702030302020204" pitchFamily="66" charset="0"/>
              </a:rPr>
              <a:t> </a:t>
            </a:r>
          </a:p>
          <a:p>
            <a:pPr marL="0" indent="0">
              <a:buNone/>
            </a:pPr>
            <a:r>
              <a:rPr lang="en-US" altLang="en-US" sz="2400" kern="0" dirty="0">
                <a:solidFill>
                  <a:srgbClr val="FFFF00"/>
                </a:solidFill>
                <a:latin typeface="Comic Sans MS" panose="030F0702030302020204" pitchFamily="66" charset="0"/>
              </a:rPr>
              <a:t>	</a:t>
            </a:r>
            <a:r>
              <a:rPr lang="en-US" altLang="en-US" sz="2400" kern="0" dirty="0" smtClean="0">
                <a:solidFill>
                  <a:srgbClr val="FFFF00"/>
                </a:solidFill>
                <a:latin typeface="Comic Sans MS" panose="030F0702030302020204" pitchFamily="66" charset="0"/>
              </a:rPr>
              <a:t>now in </a:t>
            </a:r>
            <a:r>
              <a:rPr lang="en-US" altLang="en-US" sz="2400" kern="0" dirty="0" err="1" smtClean="0">
                <a:solidFill>
                  <a:srgbClr val="FFFF00"/>
                </a:solidFill>
                <a:latin typeface="Comic Sans MS" panose="030F0702030302020204" pitchFamily="66" charset="0"/>
              </a:rPr>
              <a:t>Weniger</a:t>
            </a:r>
            <a:r>
              <a:rPr lang="en-US" altLang="en-US" sz="2400" kern="0" dirty="0" smtClean="0">
                <a:solidFill>
                  <a:srgbClr val="FFFF00"/>
                </a:solidFill>
                <a:latin typeface="Comic Sans MS" panose="030F0702030302020204" pitchFamily="66" charset="0"/>
              </a:rPr>
              <a:t> </a:t>
            </a:r>
            <a:r>
              <a:rPr lang="en-US" altLang="en-US" sz="2400" kern="0" dirty="0" smtClean="0">
                <a:solidFill>
                  <a:srgbClr val="FFFF00"/>
                </a:solidFill>
                <a:latin typeface="Times New Roman"/>
                <a:cs typeface="Times New Roman"/>
              </a:rPr>
              <a:t>→</a:t>
            </a:r>
            <a:r>
              <a:rPr lang="en-US" altLang="en-US" sz="2400" kern="0" dirty="0" smtClean="0">
                <a:solidFill>
                  <a:srgbClr val="FFFF00"/>
                </a:solidFill>
                <a:latin typeface="Comic Sans MS" panose="030F0702030302020204" pitchFamily="66" charset="0"/>
              </a:rPr>
              <a:t> will return 	to </a:t>
            </a:r>
            <a:r>
              <a:rPr lang="en-US" altLang="en-US" sz="2400" kern="0" dirty="0" err="1" smtClean="0">
                <a:solidFill>
                  <a:srgbClr val="FFFF00"/>
                </a:solidFill>
                <a:latin typeface="Comic Sans MS" panose="030F0702030302020204" pitchFamily="66" charset="0"/>
              </a:rPr>
              <a:t>Cordley</a:t>
            </a:r>
            <a:endParaRPr lang="en-US" altLang="en-US" sz="2400" kern="0" dirty="0" smtClean="0">
              <a:solidFill>
                <a:srgbClr val="FFFF00"/>
              </a:solidFill>
              <a:latin typeface="Comic Sans MS" panose="030F0702030302020204" pitchFamily="66" charset="0"/>
            </a:endParaRPr>
          </a:p>
          <a:p>
            <a:pPr marL="0" indent="0">
              <a:buNone/>
            </a:pPr>
            <a:endParaRPr lang="en-US" sz="2800" kern="0" dirty="0" smtClean="0">
              <a:solidFill>
                <a:schemeClr val="bg1"/>
              </a:solidFill>
            </a:endParaRPr>
          </a:p>
          <a:p>
            <a:pPr>
              <a:buFont typeface="Wingdings" pitchFamily="2" charset="2"/>
              <a:buChar char="F"/>
            </a:pPr>
            <a:r>
              <a:rPr lang="en-US" altLang="en-US" sz="2800" kern="0" dirty="0">
                <a:solidFill>
                  <a:schemeClr val="bg1"/>
                </a:solidFill>
                <a:latin typeface="Comic Sans MS" panose="030F0702030302020204" pitchFamily="66" charset="0"/>
              </a:rPr>
              <a:t> </a:t>
            </a:r>
            <a:r>
              <a:rPr lang="en-US" sz="2800" kern="0" dirty="0">
                <a:solidFill>
                  <a:schemeClr val="bg1"/>
                </a:solidFill>
                <a:latin typeface="Comic Sans MS" panose="030F0702030302020204" pitchFamily="66" charset="0"/>
              </a:rPr>
              <a:t>Physical presence of frozen </a:t>
            </a:r>
            <a:r>
              <a:rPr lang="en-US" sz="2800" kern="0" dirty="0" smtClean="0">
                <a:solidFill>
                  <a:schemeClr val="bg1"/>
                </a:solidFill>
                <a:latin typeface="Comic Sans MS" panose="030F0702030302020204" pitchFamily="66" charset="0"/>
              </a:rPr>
              <a:t>	tissue and hard copies of 	records.- </a:t>
            </a:r>
            <a:r>
              <a:rPr lang="en-US" sz="2400" kern="0" dirty="0" err="1" smtClean="0">
                <a:solidFill>
                  <a:srgbClr val="FFFF00"/>
                </a:solidFill>
                <a:latin typeface="Comic Sans MS" panose="030F0702030302020204" pitchFamily="66" charset="0"/>
              </a:rPr>
              <a:t>Cordley</a:t>
            </a:r>
            <a:endParaRPr lang="en-US" sz="2400" kern="0" dirty="0" smtClean="0">
              <a:solidFill>
                <a:schemeClr val="bg1"/>
              </a:solidFill>
              <a:latin typeface="Comic Sans MS" panose="030F0702030302020204" pitchFamily="66" charset="0"/>
            </a:endParaRPr>
          </a:p>
          <a:p>
            <a:pPr marL="0" indent="0">
              <a:buNone/>
            </a:pPr>
            <a:endParaRPr lang="en-US" sz="2800" kern="0" dirty="0">
              <a:solidFill>
                <a:schemeClr val="bg1"/>
              </a:solidFill>
            </a:endParaRPr>
          </a:p>
          <a:p>
            <a:pPr>
              <a:buFont typeface="Wingdings" pitchFamily="2" charset="2"/>
              <a:buChar char="F"/>
            </a:pPr>
            <a:r>
              <a:rPr lang="en-US" altLang="en-US" sz="2800" kern="0" dirty="0" smtClean="0">
                <a:solidFill>
                  <a:schemeClr val="bg1"/>
                </a:solidFill>
                <a:latin typeface="Comic Sans MS" panose="030F0702030302020204" pitchFamily="66" charset="0"/>
              </a:rPr>
              <a:t> Local and online digital 	presence of records.- </a:t>
            </a:r>
          </a:p>
          <a:p>
            <a:pPr marL="0" indent="0">
              <a:buNone/>
            </a:pPr>
            <a:r>
              <a:rPr lang="en-US" altLang="en-US" sz="2800" kern="0" dirty="0">
                <a:solidFill>
                  <a:schemeClr val="bg1"/>
                </a:solidFill>
                <a:latin typeface="Comic Sans MS" panose="030F0702030302020204" pitchFamily="66" charset="0"/>
              </a:rPr>
              <a:t>	</a:t>
            </a:r>
            <a:r>
              <a:rPr lang="en-US" altLang="en-US" sz="2400" kern="0" dirty="0" smtClean="0">
                <a:solidFill>
                  <a:srgbClr val="FFFF00"/>
                </a:solidFill>
                <a:latin typeface="Comic Sans MS" panose="030F0702030302020204" pitchFamily="66" charset="0"/>
              </a:rPr>
              <a:t>T: drive, </a:t>
            </a:r>
            <a:r>
              <a:rPr lang="en-US" altLang="en-US" sz="2400" kern="0" dirty="0" err="1" smtClean="0">
                <a:solidFill>
                  <a:srgbClr val="FFFF00"/>
                </a:solidFill>
                <a:latin typeface="Comic Sans MS" panose="030F0702030302020204" pitchFamily="66" charset="0"/>
              </a:rPr>
              <a:t>VertNet</a:t>
            </a:r>
            <a:endParaRPr lang="en-US" altLang="en-US" sz="2800" kern="0" dirty="0" smtClean="0">
              <a:solidFill>
                <a:schemeClr val="bg1"/>
              </a:solidFill>
              <a:latin typeface="Comic Sans MS" panose="030F0702030302020204" pitchFamily="66" charset="0"/>
            </a:endParaRPr>
          </a:p>
          <a:p>
            <a:pPr>
              <a:buFont typeface="Wingdings" pitchFamily="2" charset="2"/>
              <a:buChar char="F"/>
            </a:pPr>
            <a:endParaRPr lang="en-US" altLang="en-US" sz="2800" kern="0" dirty="0" smtClean="0">
              <a:solidFill>
                <a:schemeClr val="bg1"/>
              </a:solidFill>
              <a:latin typeface="Comic Sans MS" panose="030F0702030302020204" pitchFamily="66" charset="0"/>
            </a:endParaRPr>
          </a:p>
          <a:p>
            <a:pPr>
              <a:buFont typeface="Wingdings" pitchFamily="2" charset="2"/>
              <a:buChar char="F"/>
            </a:pPr>
            <a:r>
              <a:rPr lang="en-US" sz="2800" kern="0" dirty="0">
                <a:solidFill>
                  <a:schemeClr val="bg1"/>
                </a:solidFill>
                <a:latin typeface="Comic Sans MS" panose="030F0702030302020204" pitchFamily="66" charset="0"/>
              </a:rPr>
              <a:t> </a:t>
            </a:r>
            <a:endParaRPr lang="en-US" altLang="en-US" sz="2800" kern="0" dirty="0" smtClean="0">
              <a:solidFill>
                <a:schemeClr val="bg1"/>
              </a:solidFill>
              <a:latin typeface="Comic Sans MS" panose="030F0702030302020204" pitchFamily="66" charset="0"/>
            </a:endParaRPr>
          </a:p>
          <a:p>
            <a:pPr marL="0" indent="0">
              <a:buFontTx/>
              <a:buNone/>
            </a:pPr>
            <a:endParaRPr lang="en-US" altLang="en-US" kern="0" dirty="0">
              <a:solidFill>
                <a:schemeClr val="bg1"/>
              </a:solidFill>
              <a:latin typeface="Comic Sans MS" panose="030F0702030302020204" pitchFamily="66" charset="0"/>
            </a:endParaRPr>
          </a:p>
        </p:txBody>
      </p:sp>
      <p:sp>
        <p:nvSpPr>
          <p:cNvPr id="4" name="TextBox 3"/>
          <p:cNvSpPr txBox="1"/>
          <p:nvPr/>
        </p:nvSpPr>
        <p:spPr>
          <a:xfrm>
            <a:off x="381000" y="381000"/>
            <a:ext cx="5460149" cy="646331"/>
          </a:xfrm>
          <a:prstGeom prst="rect">
            <a:avLst/>
          </a:prstGeom>
          <a:noFill/>
        </p:spPr>
        <p:txBody>
          <a:bodyPr wrap="none" rtlCol="0">
            <a:spAutoFit/>
          </a:bodyPr>
          <a:lstStyle/>
          <a:p>
            <a:r>
              <a:rPr lang="en-US" sz="3600" dirty="0" smtClean="0">
                <a:solidFill>
                  <a:srgbClr val="00FF00"/>
                </a:solidFill>
              </a:rPr>
              <a:t>Where is the collection?</a:t>
            </a:r>
            <a:endParaRPr lang="en-US" sz="3600" dirty="0">
              <a:solidFill>
                <a:srgbClr val="00FF00"/>
              </a:solidFill>
            </a:endParaRPr>
          </a:p>
        </p:txBody>
      </p:sp>
      <p:pic>
        <p:nvPicPr>
          <p:cNvPr id="2050" name="Picture 2" descr="C:\Users\arnolds\Desktop\CoC\herp collection\Cataloging procedures\DSCN59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7801" y="1114417"/>
            <a:ext cx="27432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rnolds\Desktop\CoC\herp collection\VNLogo_Full_Transparent-303x85.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27801" y="5486400"/>
            <a:ext cx="2743200" cy="77567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016925" y="6207642"/>
            <a:ext cx="764953" cy="523220"/>
          </a:xfrm>
          <a:prstGeom prst="rect">
            <a:avLst/>
          </a:prstGeom>
          <a:noFill/>
        </p:spPr>
        <p:txBody>
          <a:bodyPr wrap="none" rtlCol="0">
            <a:spAutoFit/>
          </a:bodyPr>
          <a:lstStyle/>
          <a:p>
            <a:r>
              <a:rPr lang="en-US" dirty="0" smtClean="0">
                <a:solidFill>
                  <a:srgbClr val="00FF00"/>
                </a:solidFill>
                <a:hlinkClick r:id="rId4"/>
              </a:rPr>
              <a:t>link</a:t>
            </a:r>
            <a:endParaRPr lang="en-US" dirty="0">
              <a:solidFill>
                <a:srgbClr val="00FF00"/>
              </a:solidFill>
            </a:endParaRPr>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27801" y="3657600"/>
            <a:ext cx="2743200" cy="1448217"/>
          </a:xfrm>
          <a:prstGeom prst="rect">
            <a:avLst/>
          </a:prstGeom>
        </p:spPr>
      </p:pic>
    </p:spTree>
    <p:extLst>
      <p:ext uri="{BB962C8B-B14F-4D97-AF65-F5344CB8AC3E}">
        <p14:creationId xmlns:p14="http://schemas.microsoft.com/office/powerpoint/2010/main" val="29040568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685800" y="1485900"/>
            <a:ext cx="5562600" cy="2895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Wingdings" pitchFamily="2" charset="2"/>
              <a:buChar char="F"/>
            </a:pPr>
            <a:r>
              <a:rPr lang="en-US" altLang="en-US" sz="2800" kern="0" dirty="0" smtClean="0">
                <a:solidFill>
                  <a:schemeClr val="bg1"/>
                </a:solidFill>
                <a:latin typeface="Comic Sans MS" panose="030F0702030302020204" pitchFamily="66" charset="0"/>
              </a:rPr>
              <a:t> It is being used.</a:t>
            </a:r>
          </a:p>
          <a:p>
            <a:pPr marL="0" indent="0">
              <a:buNone/>
            </a:pPr>
            <a:endParaRPr lang="en-US" sz="2800" kern="0" dirty="0" smtClean="0">
              <a:solidFill>
                <a:schemeClr val="bg1"/>
              </a:solidFill>
            </a:endParaRPr>
          </a:p>
          <a:p>
            <a:pPr>
              <a:buFont typeface="Wingdings" pitchFamily="2" charset="2"/>
              <a:buChar char="F"/>
            </a:pPr>
            <a:r>
              <a:rPr lang="en-US" altLang="en-US" sz="2800" kern="0" dirty="0">
                <a:solidFill>
                  <a:schemeClr val="bg1"/>
                </a:solidFill>
                <a:latin typeface="Comic Sans MS" panose="030F0702030302020204" pitchFamily="66" charset="0"/>
              </a:rPr>
              <a:t> </a:t>
            </a:r>
            <a:r>
              <a:rPr lang="en-US" altLang="en-US" sz="2800" kern="0" dirty="0" smtClean="0">
                <a:solidFill>
                  <a:schemeClr val="bg1"/>
                </a:solidFill>
                <a:latin typeface="Comic Sans MS" panose="030F0702030302020204" pitchFamily="66" charset="0"/>
              </a:rPr>
              <a:t>It is growing.</a:t>
            </a:r>
            <a:endParaRPr lang="en-US" sz="2800" kern="0" dirty="0" smtClean="0">
              <a:solidFill>
                <a:schemeClr val="bg1"/>
              </a:solidFill>
              <a:latin typeface="Comic Sans MS" panose="030F0702030302020204" pitchFamily="66" charset="0"/>
            </a:endParaRPr>
          </a:p>
          <a:p>
            <a:pPr marL="0" indent="0">
              <a:buNone/>
            </a:pPr>
            <a:endParaRPr lang="en-US" altLang="en-US" sz="2800" kern="0" dirty="0" smtClean="0">
              <a:solidFill>
                <a:schemeClr val="bg1"/>
              </a:solidFill>
              <a:latin typeface="Comic Sans MS" panose="030F0702030302020204" pitchFamily="66" charset="0"/>
            </a:endParaRPr>
          </a:p>
          <a:p>
            <a:pPr>
              <a:buFont typeface="Wingdings" pitchFamily="2" charset="2"/>
              <a:buChar char="F"/>
            </a:pPr>
            <a:r>
              <a:rPr lang="en-US" sz="2800" kern="0" dirty="0">
                <a:solidFill>
                  <a:schemeClr val="bg1"/>
                </a:solidFill>
                <a:latin typeface="Comic Sans MS" panose="030F0702030302020204" pitchFamily="66" charset="0"/>
              </a:rPr>
              <a:t> </a:t>
            </a:r>
            <a:r>
              <a:rPr lang="en-US" sz="2800" kern="0" dirty="0" smtClean="0">
                <a:solidFill>
                  <a:schemeClr val="bg1"/>
                </a:solidFill>
                <a:latin typeface="Comic Sans MS" panose="030F0702030302020204" pitchFamily="66" charset="0"/>
              </a:rPr>
              <a:t>Need access for routine curating </a:t>
            </a:r>
            <a:r>
              <a:rPr lang="en-US" sz="2400" kern="0" dirty="0" smtClean="0">
                <a:solidFill>
                  <a:srgbClr val="FFFF00"/>
                </a:solidFill>
                <a:latin typeface="Comic Sans MS" panose="030F0702030302020204" pitchFamily="66" charset="0"/>
              </a:rPr>
              <a:t>(e.g., replacing fluid lost by evaporation, answering queries, </a:t>
            </a:r>
            <a:r>
              <a:rPr lang="en-US" sz="2400" kern="0" dirty="0" err="1" smtClean="0">
                <a:solidFill>
                  <a:srgbClr val="FFFF00"/>
                </a:solidFill>
                <a:latin typeface="Comic Sans MS" panose="030F0702030302020204" pitchFamily="66" charset="0"/>
              </a:rPr>
              <a:t>etc</a:t>
            </a:r>
            <a:r>
              <a:rPr lang="en-US" sz="2400" kern="0" dirty="0" smtClean="0">
                <a:solidFill>
                  <a:srgbClr val="FFFF00"/>
                </a:solidFill>
                <a:latin typeface="Comic Sans MS" panose="030F0702030302020204" pitchFamily="66" charset="0"/>
              </a:rPr>
              <a:t>).</a:t>
            </a:r>
          </a:p>
          <a:p>
            <a:pPr>
              <a:buFont typeface="Wingdings" pitchFamily="2" charset="2"/>
              <a:buChar char="F"/>
            </a:pPr>
            <a:endParaRPr lang="en-US" sz="2800" kern="0" dirty="0" smtClean="0">
              <a:solidFill>
                <a:schemeClr val="bg1"/>
              </a:solidFill>
              <a:latin typeface="Comic Sans MS" panose="030F0702030302020204" pitchFamily="66" charset="0"/>
            </a:endParaRPr>
          </a:p>
          <a:p>
            <a:pPr>
              <a:buFont typeface="Wingdings" pitchFamily="2" charset="2"/>
              <a:buChar char="F"/>
            </a:pPr>
            <a:r>
              <a:rPr lang="en-US" altLang="en-US" sz="2800" kern="0" dirty="0" smtClean="0">
                <a:solidFill>
                  <a:schemeClr val="bg1"/>
                </a:solidFill>
                <a:latin typeface="Comic Sans MS" panose="030F0702030302020204" pitchFamily="66" charset="0"/>
              </a:rPr>
              <a:t> It is flammable.</a:t>
            </a:r>
          </a:p>
          <a:p>
            <a:pPr marL="0" indent="0">
              <a:buFontTx/>
              <a:buNone/>
            </a:pPr>
            <a:endParaRPr lang="en-US" altLang="en-US" kern="0" dirty="0">
              <a:solidFill>
                <a:schemeClr val="bg1"/>
              </a:solidFill>
              <a:latin typeface="Comic Sans MS" panose="030F0702030302020204" pitchFamily="66" charset="0"/>
            </a:endParaRPr>
          </a:p>
        </p:txBody>
      </p:sp>
      <p:sp>
        <p:nvSpPr>
          <p:cNvPr id="4" name="TextBox 3"/>
          <p:cNvSpPr txBox="1"/>
          <p:nvPr/>
        </p:nvSpPr>
        <p:spPr>
          <a:xfrm>
            <a:off x="219874" y="152400"/>
            <a:ext cx="6942926" cy="1754326"/>
          </a:xfrm>
          <a:prstGeom prst="rect">
            <a:avLst/>
          </a:prstGeom>
          <a:noFill/>
        </p:spPr>
        <p:txBody>
          <a:bodyPr wrap="none" rtlCol="0">
            <a:spAutoFit/>
          </a:bodyPr>
          <a:lstStyle/>
          <a:p>
            <a:pPr algn="ctr"/>
            <a:r>
              <a:rPr lang="en-US" sz="3600" dirty="0" smtClean="0">
                <a:solidFill>
                  <a:srgbClr val="00FF00"/>
                </a:solidFill>
              </a:rPr>
              <a:t>Why can’t we put the collection</a:t>
            </a:r>
          </a:p>
          <a:p>
            <a:pPr algn="ctr"/>
            <a:r>
              <a:rPr lang="en-US" sz="3600" dirty="0" smtClean="0">
                <a:solidFill>
                  <a:srgbClr val="00FF00"/>
                </a:solidFill>
              </a:rPr>
              <a:t> in storage?</a:t>
            </a:r>
          </a:p>
          <a:p>
            <a:endParaRPr lang="en-US" sz="3600" dirty="0">
              <a:solidFill>
                <a:srgbClr val="00FF00"/>
              </a:solidFill>
            </a:endParaRPr>
          </a:p>
        </p:txBody>
      </p:sp>
      <p:pic>
        <p:nvPicPr>
          <p:cNvPr id="2050" name="Picture 2" descr="C:\Users\arnolds\Desktop\CoC\herp collection\Cataloging procedures\DSCN59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1371600"/>
            <a:ext cx="27432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8600" y="5105400"/>
            <a:ext cx="1397000" cy="1397000"/>
          </a:xfrm>
          <a:prstGeom prst="rect">
            <a:avLst/>
          </a:prstGeom>
        </p:spPr>
      </p:pic>
    </p:spTree>
    <p:extLst>
      <p:ext uri="{BB962C8B-B14F-4D97-AF65-F5344CB8AC3E}">
        <p14:creationId xmlns:p14="http://schemas.microsoft.com/office/powerpoint/2010/main" val="9945607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198120" y="2057400"/>
            <a:ext cx="6248400" cy="304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Wingdings" pitchFamily="2" charset="2"/>
              <a:buChar char="F"/>
            </a:pPr>
            <a:r>
              <a:rPr lang="en-US" altLang="en-US" sz="2800" kern="0" dirty="0" smtClean="0">
                <a:solidFill>
                  <a:schemeClr val="bg1"/>
                </a:solidFill>
                <a:latin typeface="Comic Sans MS" panose="030F0702030302020204" pitchFamily="66" charset="0"/>
              </a:rPr>
              <a:t> </a:t>
            </a:r>
            <a:r>
              <a:rPr lang="en-US" altLang="en-US" sz="2800" kern="0" dirty="0" smtClean="0">
                <a:solidFill>
                  <a:srgbClr val="FFFF00"/>
                </a:solidFill>
                <a:latin typeface="Comic Sans MS" panose="030F0702030302020204" pitchFamily="66" charset="0"/>
              </a:rPr>
              <a:t>Researchers</a:t>
            </a:r>
            <a:r>
              <a:rPr lang="en-US" altLang="en-US" sz="2800" kern="0" dirty="0" smtClean="0">
                <a:solidFill>
                  <a:schemeClr val="bg1"/>
                </a:solidFill>
                <a:latin typeface="Comic Sans MS" panose="030F0702030302020204" pitchFamily="66" charset="0"/>
              </a:rPr>
              <a:t> </a:t>
            </a:r>
            <a:r>
              <a:rPr lang="en-US" altLang="en-US" sz="2400" kern="0" dirty="0" smtClean="0">
                <a:solidFill>
                  <a:schemeClr val="bg1"/>
                </a:solidFill>
                <a:latin typeface="Comic Sans MS" panose="030F0702030302020204" pitchFamily="66" charset="0"/>
              </a:rPr>
              <a:t>(e.g., physical access to specimens, loans of specimens and tissue)</a:t>
            </a:r>
            <a:r>
              <a:rPr lang="en-US" altLang="en-US" sz="2400" kern="0" dirty="0" smtClean="0">
                <a:solidFill>
                  <a:schemeClr val="bg1"/>
                </a:solidFill>
              </a:rPr>
              <a:t>.</a:t>
            </a:r>
            <a:endParaRPr lang="en-US" sz="2400" kern="0" dirty="0" smtClean="0">
              <a:solidFill>
                <a:schemeClr val="bg1"/>
              </a:solidFill>
            </a:endParaRPr>
          </a:p>
          <a:p>
            <a:pPr>
              <a:buFont typeface="Wingdings" pitchFamily="2" charset="2"/>
              <a:buChar char="F"/>
            </a:pPr>
            <a:endParaRPr lang="en-US" sz="2800" kern="0" dirty="0" smtClean="0">
              <a:solidFill>
                <a:schemeClr val="bg1"/>
              </a:solidFill>
            </a:endParaRPr>
          </a:p>
          <a:p>
            <a:pPr>
              <a:buFont typeface="Wingdings" pitchFamily="2" charset="2"/>
              <a:buChar char="F"/>
            </a:pPr>
            <a:r>
              <a:rPr lang="en-US" altLang="en-US" sz="2800" kern="0" dirty="0" smtClean="0">
                <a:solidFill>
                  <a:schemeClr val="bg1"/>
                </a:solidFill>
                <a:latin typeface="Comic Sans MS" panose="030F0702030302020204" pitchFamily="66" charset="0"/>
              </a:rPr>
              <a:t> </a:t>
            </a:r>
            <a:r>
              <a:rPr lang="en-US" altLang="en-US" sz="2800" kern="0" dirty="0" smtClean="0">
                <a:solidFill>
                  <a:srgbClr val="FFFF00"/>
                </a:solidFill>
                <a:latin typeface="Comic Sans MS" panose="030F0702030302020204" pitchFamily="66" charset="0"/>
              </a:rPr>
              <a:t>Students</a:t>
            </a:r>
            <a:r>
              <a:rPr lang="en-US" altLang="en-US" sz="2800" kern="0" dirty="0" smtClean="0">
                <a:solidFill>
                  <a:schemeClr val="bg1"/>
                </a:solidFill>
                <a:latin typeface="Comic Sans MS" panose="030F0702030302020204" pitchFamily="66" charset="0"/>
              </a:rPr>
              <a:t> </a:t>
            </a:r>
            <a:r>
              <a:rPr lang="en-US" altLang="en-US" sz="2400" kern="0" dirty="0" smtClean="0">
                <a:solidFill>
                  <a:schemeClr val="bg1"/>
                </a:solidFill>
                <a:latin typeface="Comic Sans MS" panose="030F0702030302020204" pitchFamily="66" charset="0"/>
              </a:rPr>
              <a:t>(e.g., research projects, </a:t>
            </a:r>
            <a:r>
              <a:rPr lang="en-US" altLang="en-US" sz="2400" kern="0" dirty="0" err="1" smtClean="0">
                <a:solidFill>
                  <a:schemeClr val="bg1"/>
                </a:solidFill>
                <a:latin typeface="Comic Sans MS" panose="030F0702030302020204" pitchFamily="66" charset="0"/>
              </a:rPr>
              <a:t>dissertaton</a:t>
            </a:r>
            <a:r>
              <a:rPr lang="en-US" altLang="en-US" sz="2400" kern="0" dirty="0" smtClean="0">
                <a:solidFill>
                  <a:schemeClr val="bg1"/>
                </a:solidFill>
                <a:latin typeface="Comic Sans MS" panose="030F0702030302020204" pitchFamily="66" charset="0"/>
              </a:rPr>
              <a:t> research, tours</a:t>
            </a:r>
            <a:r>
              <a:rPr lang="en-US" altLang="en-US" sz="2400" kern="0" dirty="0" smtClean="0">
                <a:solidFill>
                  <a:schemeClr val="bg1"/>
                </a:solidFill>
                <a:latin typeface="Comic Sans MS" panose="030F0702030302020204" pitchFamily="66" charset="0"/>
              </a:rPr>
              <a:t>).</a:t>
            </a:r>
          </a:p>
          <a:p>
            <a:pPr>
              <a:buFont typeface="Wingdings" pitchFamily="2" charset="2"/>
              <a:buChar char="F"/>
            </a:pPr>
            <a:endParaRPr lang="en-US" altLang="en-US" sz="2800" kern="0" dirty="0" smtClean="0">
              <a:solidFill>
                <a:schemeClr val="bg1"/>
              </a:solidFill>
              <a:latin typeface="Comic Sans MS" panose="030F0702030302020204" pitchFamily="66" charset="0"/>
            </a:endParaRPr>
          </a:p>
          <a:p>
            <a:pPr>
              <a:buFont typeface="Wingdings" pitchFamily="2" charset="2"/>
              <a:buChar char="F"/>
            </a:pPr>
            <a:r>
              <a:rPr lang="en-US" sz="2800" kern="0" dirty="0" smtClean="0">
                <a:solidFill>
                  <a:schemeClr val="bg1"/>
                </a:solidFill>
                <a:latin typeface="Comic Sans MS" panose="030F0702030302020204" pitchFamily="66" charset="0"/>
              </a:rPr>
              <a:t> </a:t>
            </a:r>
            <a:r>
              <a:rPr lang="en-US" sz="2800" kern="0" dirty="0" smtClean="0">
                <a:solidFill>
                  <a:srgbClr val="FFFF00"/>
                </a:solidFill>
                <a:latin typeface="Comic Sans MS" panose="030F0702030302020204" pitchFamily="66" charset="0"/>
              </a:rPr>
              <a:t>Public</a:t>
            </a:r>
            <a:r>
              <a:rPr lang="en-US" sz="2800" kern="0" dirty="0" smtClean="0">
                <a:solidFill>
                  <a:schemeClr val="bg1"/>
                </a:solidFill>
                <a:latin typeface="Comic Sans MS" panose="030F0702030302020204" pitchFamily="66" charset="0"/>
              </a:rPr>
              <a:t> </a:t>
            </a:r>
            <a:r>
              <a:rPr lang="en-US" sz="2400" kern="0" dirty="0" smtClean="0">
                <a:solidFill>
                  <a:schemeClr val="bg1"/>
                </a:solidFill>
                <a:latin typeface="Comic Sans MS" panose="030F0702030302020204" pitchFamily="66" charset="0"/>
              </a:rPr>
              <a:t>(e.g., individual and group tours).</a:t>
            </a:r>
            <a:endParaRPr lang="en-US" sz="2400" kern="0" dirty="0" smtClean="0">
              <a:solidFill>
                <a:schemeClr val="bg1"/>
              </a:solidFill>
            </a:endParaRPr>
          </a:p>
          <a:p>
            <a:endParaRPr lang="en-US" altLang="en-US" sz="2800" kern="0" dirty="0" smtClean="0">
              <a:solidFill>
                <a:schemeClr val="bg1"/>
              </a:solidFill>
              <a:latin typeface="Comic Sans MS" panose="030F0702030302020204" pitchFamily="66" charset="0"/>
            </a:endParaRPr>
          </a:p>
          <a:p>
            <a:pPr marL="0" indent="0">
              <a:buFontTx/>
              <a:buNone/>
            </a:pPr>
            <a:endParaRPr lang="en-US" altLang="en-US" kern="0" dirty="0">
              <a:solidFill>
                <a:schemeClr val="bg1"/>
              </a:solidFill>
              <a:latin typeface="Comic Sans MS" panose="030F0702030302020204" pitchFamily="66" charset="0"/>
            </a:endParaRPr>
          </a:p>
        </p:txBody>
      </p:sp>
      <p:sp>
        <p:nvSpPr>
          <p:cNvPr id="4" name="TextBox 3"/>
          <p:cNvSpPr txBox="1"/>
          <p:nvPr/>
        </p:nvSpPr>
        <p:spPr>
          <a:xfrm>
            <a:off x="992996" y="479294"/>
            <a:ext cx="4658648" cy="1077218"/>
          </a:xfrm>
          <a:prstGeom prst="rect">
            <a:avLst/>
          </a:prstGeom>
          <a:noFill/>
        </p:spPr>
        <p:txBody>
          <a:bodyPr wrap="none" rtlCol="0">
            <a:spAutoFit/>
          </a:bodyPr>
          <a:lstStyle/>
          <a:p>
            <a:pPr algn="ctr"/>
            <a:r>
              <a:rPr lang="en-US" sz="3200" dirty="0" smtClean="0">
                <a:solidFill>
                  <a:srgbClr val="00FF00"/>
                </a:solidFill>
              </a:rPr>
              <a:t>Who uses the specimen</a:t>
            </a:r>
          </a:p>
          <a:p>
            <a:pPr algn="ctr"/>
            <a:r>
              <a:rPr lang="en-US" sz="3200" dirty="0" smtClean="0">
                <a:solidFill>
                  <a:srgbClr val="00FF00"/>
                </a:solidFill>
              </a:rPr>
              <a:t> collection?</a:t>
            </a:r>
            <a:endParaRPr lang="en-US" sz="3200" dirty="0">
              <a:solidFill>
                <a:srgbClr val="00FF00"/>
              </a:solidFill>
            </a:endParaRPr>
          </a:p>
        </p:txBody>
      </p:sp>
      <p:pic>
        <p:nvPicPr>
          <p:cNvPr id="5" name="Picture 11" descr="C:\Users\arnolds\Desktop\CoC\Field &amp; collection research\Snake field research in northern CA\DSCN5761_cro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1552" y="4038600"/>
            <a:ext cx="1828800" cy="252799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7168" y="1371600"/>
            <a:ext cx="1828800" cy="2438400"/>
          </a:xfrm>
          <a:prstGeom prst="rect">
            <a:avLst/>
          </a:prstGeom>
        </p:spPr>
      </p:pic>
    </p:spTree>
    <p:extLst>
      <p:ext uri="{BB962C8B-B14F-4D97-AF65-F5344CB8AC3E}">
        <p14:creationId xmlns:p14="http://schemas.microsoft.com/office/powerpoint/2010/main" val="10877128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468086"/>
            <a:ext cx="6957354" cy="1077218"/>
          </a:xfrm>
          <a:prstGeom prst="rect">
            <a:avLst/>
          </a:prstGeom>
          <a:noFill/>
        </p:spPr>
        <p:txBody>
          <a:bodyPr wrap="none" rtlCol="0">
            <a:spAutoFit/>
          </a:bodyPr>
          <a:lstStyle/>
          <a:p>
            <a:pPr algn="ctr"/>
            <a:r>
              <a:rPr lang="en-US" sz="3200" dirty="0" smtClean="0">
                <a:solidFill>
                  <a:srgbClr val="00FF00"/>
                </a:solidFill>
              </a:rPr>
              <a:t>How fast is the specimen collection</a:t>
            </a:r>
          </a:p>
          <a:p>
            <a:pPr algn="ctr"/>
            <a:r>
              <a:rPr lang="en-US" sz="3200" dirty="0" smtClean="0">
                <a:solidFill>
                  <a:srgbClr val="00FF00"/>
                </a:solidFill>
              </a:rPr>
              <a:t> growing?</a:t>
            </a:r>
            <a:endParaRPr lang="en-US" sz="3200" dirty="0">
              <a:solidFill>
                <a:srgbClr val="00FF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6575" y="1905000"/>
            <a:ext cx="6602413" cy="3846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46784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881743" y="1219200"/>
            <a:ext cx="7010400" cy="304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Wingdings" pitchFamily="2" charset="2"/>
              <a:buChar char="F"/>
            </a:pPr>
            <a:endParaRPr lang="en-US" altLang="en-US" sz="2800" kern="0" dirty="0" smtClean="0">
              <a:solidFill>
                <a:schemeClr val="bg1"/>
              </a:solidFill>
              <a:latin typeface="Comic Sans MS" panose="030F0702030302020204" pitchFamily="66" charset="0"/>
            </a:endParaRPr>
          </a:p>
          <a:p>
            <a:pPr>
              <a:buFont typeface="Wingdings" pitchFamily="2" charset="2"/>
              <a:buChar char="F"/>
            </a:pPr>
            <a:r>
              <a:rPr lang="en-US" altLang="en-US" sz="2800" kern="0" dirty="0" smtClean="0">
                <a:solidFill>
                  <a:schemeClr val="bg1"/>
                </a:solidFill>
                <a:latin typeface="Comic Sans MS" panose="030F0702030302020204" pitchFamily="66" charset="0"/>
              </a:rPr>
              <a:t> Documents  the distribution of 	Oregon’s </a:t>
            </a:r>
            <a:r>
              <a:rPr lang="en-US" altLang="en-US" sz="2800" kern="0" dirty="0" err="1" smtClean="0">
                <a:solidFill>
                  <a:schemeClr val="bg1"/>
                </a:solidFill>
                <a:latin typeface="Comic Sans MS" panose="030F0702030302020204" pitchFamily="66" charset="0"/>
              </a:rPr>
              <a:t>herpetofauna</a:t>
            </a:r>
            <a:r>
              <a:rPr lang="en-US" altLang="en-US" sz="2800" kern="0" dirty="0" smtClean="0">
                <a:solidFill>
                  <a:schemeClr val="bg1"/>
                </a:solidFill>
                <a:latin typeface="Comic Sans MS" panose="030F0702030302020204" pitchFamily="66" charset="0"/>
              </a:rPr>
              <a:t>.</a:t>
            </a:r>
            <a:endParaRPr lang="en-US" sz="2800" kern="0" dirty="0" smtClean="0">
              <a:solidFill>
                <a:schemeClr val="bg1"/>
              </a:solidFill>
              <a:latin typeface="Comic Sans MS" panose="030F0702030302020204" pitchFamily="66" charset="0"/>
            </a:endParaRPr>
          </a:p>
          <a:p>
            <a:pPr>
              <a:buFont typeface="Wingdings" pitchFamily="2" charset="2"/>
              <a:buChar char="F"/>
            </a:pPr>
            <a:endParaRPr lang="en-US" sz="2800" kern="0" dirty="0" smtClean="0">
              <a:solidFill>
                <a:schemeClr val="bg1"/>
              </a:solidFill>
              <a:latin typeface="Comic Sans MS" panose="030F0702030302020204" pitchFamily="66" charset="0"/>
            </a:endParaRPr>
          </a:p>
          <a:p>
            <a:pPr>
              <a:buFont typeface="Wingdings" pitchFamily="2" charset="2"/>
              <a:buChar char="F"/>
            </a:pPr>
            <a:r>
              <a:rPr lang="en-US" altLang="en-US" sz="2800" kern="0" dirty="0" smtClean="0">
                <a:solidFill>
                  <a:schemeClr val="bg1"/>
                </a:solidFill>
                <a:latin typeface="Comic Sans MS" panose="030F0702030302020204" pitchFamily="66" charset="0"/>
              </a:rPr>
              <a:t> Significant national/international 	resource.</a:t>
            </a:r>
          </a:p>
          <a:p>
            <a:pPr>
              <a:buFont typeface="Wingdings" pitchFamily="2" charset="2"/>
              <a:buChar char="F"/>
            </a:pPr>
            <a:endParaRPr lang="en-US" altLang="en-US" sz="2800" kern="0" dirty="0" smtClean="0">
              <a:solidFill>
                <a:schemeClr val="bg1"/>
              </a:solidFill>
              <a:latin typeface="Comic Sans MS" panose="030F0702030302020204" pitchFamily="66" charset="0"/>
            </a:endParaRPr>
          </a:p>
          <a:p>
            <a:pPr>
              <a:buFont typeface="Wingdings" pitchFamily="2" charset="2"/>
              <a:buChar char="F"/>
            </a:pPr>
            <a:r>
              <a:rPr lang="en-US" sz="2800" kern="0" dirty="0">
                <a:solidFill>
                  <a:schemeClr val="bg1"/>
                </a:solidFill>
                <a:latin typeface="Comic Sans MS" panose="030F0702030302020204" pitchFamily="66" charset="0"/>
              </a:rPr>
              <a:t> </a:t>
            </a:r>
            <a:r>
              <a:rPr lang="en-US" sz="2800" kern="0" dirty="0" smtClean="0">
                <a:solidFill>
                  <a:schemeClr val="bg1"/>
                </a:solidFill>
                <a:latin typeface="Comic Sans MS" panose="030F0702030302020204" pitchFamily="66" charset="0"/>
              </a:rPr>
              <a:t>Important resource for specimen-	based teaching, research, and 	outreach.</a:t>
            </a:r>
          </a:p>
          <a:p>
            <a:endParaRPr lang="en-US" altLang="en-US" sz="2800" kern="0" dirty="0" smtClean="0">
              <a:solidFill>
                <a:schemeClr val="bg1"/>
              </a:solidFill>
              <a:latin typeface="Comic Sans MS" panose="030F0702030302020204" pitchFamily="66" charset="0"/>
            </a:endParaRPr>
          </a:p>
          <a:p>
            <a:pPr marL="0" indent="0">
              <a:buFontTx/>
              <a:buNone/>
            </a:pPr>
            <a:endParaRPr lang="en-US" altLang="en-US" kern="0" dirty="0">
              <a:solidFill>
                <a:schemeClr val="bg1"/>
              </a:solidFill>
              <a:latin typeface="Comic Sans MS" panose="030F0702030302020204" pitchFamily="66" charset="0"/>
            </a:endParaRPr>
          </a:p>
        </p:txBody>
      </p:sp>
      <p:sp>
        <p:nvSpPr>
          <p:cNvPr id="4" name="TextBox 3"/>
          <p:cNvSpPr txBox="1"/>
          <p:nvPr/>
        </p:nvSpPr>
        <p:spPr>
          <a:xfrm>
            <a:off x="706292" y="468086"/>
            <a:ext cx="7361310" cy="646331"/>
          </a:xfrm>
          <a:prstGeom prst="rect">
            <a:avLst/>
          </a:prstGeom>
          <a:noFill/>
        </p:spPr>
        <p:txBody>
          <a:bodyPr wrap="none" rtlCol="0">
            <a:spAutoFit/>
          </a:bodyPr>
          <a:lstStyle/>
          <a:p>
            <a:pPr algn="ctr"/>
            <a:r>
              <a:rPr lang="en-US" sz="3600" dirty="0" smtClean="0">
                <a:solidFill>
                  <a:srgbClr val="00FF00"/>
                </a:solidFill>
              </a:rPr>
              <a:t>Why is the collection important?</a:t>
            </a:r>
            <a:endParaRPr lang="en-US" sz="3600" dirty="0">
              <a:solidFill>
                <a:srgbClr val="00FF00"/>
              </a:solidFill>
            </a:endParaRPr>
          </a:p>
        </p:txBody>
      </p:sp>
    </p:spTree>
    <p:extLst>
      <p:ext uri="{BB962C8B-B14F-4D97-AF65-F5344CB8AC3E}">
        <p14:creationId xmlns:p14="http://schemas.microsoft.com/office/powerpoint/2010/main" val="31574141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62743" y="152400"/>
            <a:ext cx="6736139" cy="954107"/>
          </a:xfrm>
          <a:prstGeom prst="rect">
            <a:avLst/>
          </a:prstGeom>
          <a:noFill/>
        </p:spPr>
        <p:txBody>
          <a:bodyPr wrap="none" rtlCol="0">
            <a:spAutoFit/>
          </a:bodyPr>
          <a:lstStyle/>
          <a:p>
            <a:pPr algn="ctr"/>
            <a:r>
              <a:rPr lang="en-US" dirty="0" smtClean="0">
                <a:solidFill>
                  <a:srgbClr val="00FF00"/>
                </a:solidFill>
              </a:rPr>
              <a:t>Distribution of the Pacific Chorus Frog</a:t>
            </a:r>
          </a:p>
          <a:p>
            <a:pPr algn="ctr"/>
            <a:r>
              <a:rPr lang="en-US" dirty="0">
                <a:solidFill>
                  <a:srgbClr val="00FF00"/>
                </a:solidFill>
              </a:rPr>
              <a:t>b</a:t>
            </a:r>
            <a:r>
              <a:rPr lang="en-US" dirty="0" smtClean="0">
                <a:solidFill>
                  <a:srgbClr val="00FF00"/>
                </a:solidFill>
              </a:rPr>
              <a:t>ased on museum records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5689" y="1193593"/>
            <a:ext cx="3162466" cy="54864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7633" y="3429000"/>
            <a:ext cx="1618488" cy="1975104"/>
          </a:xfrm>
          <a:prstGeom prst="rect">
            <a:avLst/>
          </a:prstGeom>
        </p:spPr>
      </p:pic>
      <p:sp>
        <p:nvSpPr>
          <p:cNvPr id="5" name="TextBox 4"/>
          <p:cNvSpPr txBox="1"/>
          <p:nvPr/>
        </p:nvSpPr>
        <p:spPr>
          <a:xfrm>
            <a:off x="533400" y="5638800"/>
            <a:ext cx="2686954" cy="461665"/>
          </a:xfrm>
          <a:prstGeom prst="rect">
            <a:avLst/>
          </a:prstGeom>
          <a:noFill/>
        </p:spPr>
        <p:txBody>
          <a:bodyPr wrap="none" rtlCol="0">
            <a:spAutoFit/>
          </a:bodyPr>
          <a:lstStyle/>
          <a:p>
            <a:r>
              <a:rPr lang="en-US" sz="2400" i="1" dirty="0" err="1" smtClean="0">
                <a:solidFill>
                  <a:schemeClr val="bg1"/>
                </a:solidFill>
              </a:rPr>
              <a:t>Pseudacris</a:t>
            </a:r>
            <a:r>
              <a:rPr lang="en-US" sz="2400" i="1" dirty="0" smtClean="0">
                <a:solidFill>
                  <a:schemeClr val="bg1"/>
                </a:solidFill>
              </a:rPr>
              <a:t> </a:t>
            </a:r>
            <a:r>
              <a:rPr lang="en-US" sz="2400" i="1" dirty="0" err="1" smtClean="0">
                <a:solidFill>
                  <a:schemeClr val="bg1"/>
                </a:solidFill>
              </a:rPr>
              <a:t>regilla</a:t>
            </a:r>
            <a:endParaRPr lang="en-US" sz="2400" i="1" dirty="0">
              <a:solidFill>
                <a:schemeClr val="bg1"/>
              </a:solidFill>
            </a:endParaRPr>
          </a:p>
        </p:txBody>
      </p:sp>
      <p:sp>
        <p:nvSpPr>
          <p:cNvPr id="6" name="TextBox 5"/>
          <p:cNvSpPr txBox="1"/>
          <p:nvPr/>
        </p:nvSpPr>
        <p:spPr>
          <a:xfrm>
            <a:off x="7239000" y="6160923"/>
            <a:ext cx="1709122" cy="369332"/>
          </a:xfrm>
          <a:prstGeom prst="rect">
            <a:avLst/>
          </a:prstGeom>
          <a:noFill/>
        </p:spPr>
        <p:txBody>
          <a:bodyPr wrap="none" rtlCol="0">
            <a:spAutoFit/>
          </a:bodyPr>
          <a:lstStyle/>
          <a:p>
            <a:r>
              <a:rPr lang="en-US" sz="1800" dirty="0" smtClean="0">
                <a:solidFill>
                  <a:schemeClr val="bg1"/>
                </a:solidFill>
              </a:rPr>
              <a:t>Stebbins 1951</a:t>
            </a:r>
            <a:endParaRPr lang="en-US" sz="1800" dirty="0">
              <a:solidFill>
                <a:schemeClr val="bg1"/>
              </a:solidFill>
            </a:endParaRPr>
          </a:p>
        </p:txBody>
      </p:sp>
    </p:spTree>
    <p:extLst>
      <p:ext uri="{BB962C8B-B14F-4D97-AF65-F5344CB8AC3E}">
        <p14:creationId xmlns:p14="http://schemas.microsoft.com/office/powerpoint/2010/main" val="1861888869"/>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Ripple</Template>
  <TotalTime>14774</TotalTime>
  <Words>1282</Words>
  <Application>Microsoft Office PowerPoint</Application>
  <PresentationFormat>On-screen Show (4:3)</PresentationFormat>
  <Paragraphs>241</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Default Design</vt:lpstr>
      <vt:lpstr>OSU Herpetological Research Collection: Past, Present, Future </vt:lpstr>
      <vt:lpstr>Overview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Oregon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Dave Lytle</dc:creator>
  <cp:lastModifiedBy>arnolds</cp:lastModifiedBy>
  <cp:revision>253</cp:revision>
  <dcterms:created xsi:type="dcterms:W3CDTF">2004-04-02T20:38:57Z</dcterms:created>
  <dcterms:modified xsi:type="dcterms:W3CDTF">2018-10-23T16:40:46Z</dcterms:modified>
</cp:coreProperties>
</file>