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3"/>
  </p:notesMasterIdLst>
  <p:sldIdLst>
    <p:sldId id="256" r:id="rId5"/>
    <p:sldId id="315" r:id="rId6"/>
    <p:sldId id="258" r:id="rId7"/>
    <p:sldId id="259" r:id="rId8"/>
    <p:sldId id="326" r:id="rId9"/>
    <p:sldId id="260" r:id="rId10"/>
    <p:sldId id="281" r:id="rId11"/>
    <p:sldId id="291" r:id="rId12"/>
    <p:sldId id="261" r:id="rId13"/>
    <p:sldId id="262" r:id="rId14"/>
    <p:sldId id="305" r:id="rId15"/>
    <p:sldId id="263" r:id="rId16"/>
    <p:sldId id="318" r:id="rId17"/>
    <p:sldId id="269" r:id="rId18"/>
    <p:sldId id="300" r:id="rId19"/>
    <p:sldId id="301" r:id="rId20"/>
    <p:sldId id="303" r:id="rId21"/>
    <p:sldId id="302" r:id="rId22"/>
    <p:sldId id="264" r:id="rId23"/>
    <p:sldId id="328" r:id="rId24"/>
    <p:sldId id="271" r:id="rId25"/>
    <p:sldId id="317" r:id="rId26"/>
    <p:sldId id="324" r:id="rId27"/>
    <p:sldId id="270" r:id="rId28"/>
    <p:sldId id="298" r:id="rId29"/>
    <p:sldId id="319" r:id="rId30"/>
    <p:sldId id="320" r:id="rId31"/>
    <p:sldId id="321" r:id="rId32"/>
    <p:sldId id="329" r:id="rId33"/>
    <p:sldId id="323" r:id="rId34"/>
    <p:sldId id="297" r:id="rId35"/>
    <p:sldId id="330" r:id="rId36"/>
    <p:sldId id="273" r:id="rId37"/>
    <p:sldId id="325" r:id="rId38"/>
    <p:sldId id="309" r:id="rId39"/>
    <p:sldId id="310" r:id="rId40"/>
    <p:sldId id="311" r:id="rId41"/>
    <p:sldId id="308" r:id="rId42"/>
    <p:sldId id="312" r:id="rId43"/>
    <p:sldId id="306" r:id="rId44"/>
    <p:sldId id="293" r:id="rId45"/>
    <p:sldId id="295" r:id="rId46"/>
    <p:sldId id="287" r:id="rId47"/>
    <p:sldId id="327" r:id="rId48"/>
    <p:sldId id="313" r:id="rId49"/>
    <p:sldId id="266" r:id="rId50"/>
    <p:sldId id="307" r:id="rId51"/>
    <p:sldId id="26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3DC"/>
    <a:srgbClr val="2609B7"/>
    <a:srgbClr val="B34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76501" autoAdjust="0"/>
  </p:normalViewPr>
  <p:slideViewPr>
    <p:cSldViewPr>
      <p:cViewPr varScale="1">
        <p:scale>
          <a:sx n="56" d="100"/>
          <a:sy n="56" d="100"/>
        </p:scale>
        <p:origin x="-1556" y="-64"/>
      </p:cViewPr>
      <p:guideLst>
        <p:guide orient="horz" pos="2160"/>
        <p:guide pos="2880"/>
      </p:guideLst>
    </p:cSldViewPr>
  </p:slideViewPr>
  <p:notesTextViewPr>
    <p:cViewPr>
      <p:scale>
        <a:sx n="1" d="1"/>
        <a:sy n="1" d="1"/>
      </p:scale>
      <p:origin x="0" y="0"/>
    </p:cViewPr>
  </p:notesTextViewPr>
  <p:sorterViewPr>
    <p:cViewPr>
      <p:scale>
        <a:sx n="100" d="100"/>
        <a:sy n="100" d="100"/>
      </p:scale>
      <p:origin x="0" y="2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84695575024976"/>
          <c:y val="9.5533576595608585E-2"/>
          <c:w val="0.77306281540243882"/>
          <c:h val="0.72129324743497969"/>
        </c:manualLayout>
      </c:layout>
      <c:scatterChart>
        <c:scatterStyle val="lineMarker"/>
        <c:varyColors val="0"/>
        <c:ser>
          <c:idx val="0"/>
          <c:order val="0"/>
          <c:spPr>
            <a:ln w="28575">
              <a:noFill/>
            </a:ln>
          </c:spPr>
          <c:xVal>
            <c:numRef>
              <c:f>Sheet1!$N$5:$N$62</c:f>
              <c:numCache>
                <c:formatCode>General</c:formatCode>
                <c:ptCount val="58"/>
                <c:pt idx="0">
                  <c:v>1859</c:v>
                </c:pt>
                <c:pt idx="1">
                  <c:v>1862</c:v>
                </c:pt>
                <c:pt idx="2">
                  <c:v>1868</c:v>
                </c:pt>
                <c:pt idx="3">
                  <c:v>1871</c:v>
                </c:pt>
                <c:pt idx="4">
                  <c:v>1872</c:v>
                </c:pt>
                <c:pt idx="5">
                  <c:v>1876</c:v>
                </c:pt>
                <c:pt idx="6">
                  <c:v>1876</c:v>
                </c:pt>
                <c:pt idx="7">
                  <c:v>1877</c:v>
                </c:pt>
                <c:pt idx="8">
                  <c:v>1880</c:v>
                </c:pt>
                <c:pt idx="9">
                  <c:v>1881</c:v>
                </c:pt>
                <c:pt idx="10">
                  <c:v>1886</c:v>
                </c:pt>
                <c:pt idx="11">
                  <c:v>1889</c:v>
                </c:pt>
                <c:pt idx="12">
                  <c:v>1896</c:v>
                </c:pt>
                <c:pt idx="13">
                  <c:v>1915</c:v>
                </c:pt>
                <c:pt idx="14">
                  <c:v>1922</c:v>
                </c:pt>
                <c:pt idx="15">
                  <c:v>1923</c:v>
                </c:pt>
                <c:pt idx="16">
                  <c:v>1926</c:v>
                </c:pt>
                <c:pt idx="17">
                  <c:v>1930</c:v>
                </c:pt>
                <c:pt idx="18">
                  <c:v>1931</c:v>
                </c:pt>
                <c:pt idx="19">
                  <c:v>1932</c:v>
                </c:pt>
                <c:pt idx="20">
                  <c:v>1937</c:v>
                </c:pt>
                <c:pt idx="21">
                  <c:v>1940</c:v>
                </c:pt>
                <c:pt idx="22">
                  <c:v>1942</c:v>
                </c:pt>
                <c:pt idx="23">
                  <c:v>1942</c:v>
                </c:pt>
                <c:pt idx="24">
                  <c:v>1944</c:v>
                </c:pt>
                <c:pt idx="25">
                  <c:v>1949</c:v>
                </c:pt>
                <c:pt idx="26">
                  <c:v>1950</c:v>
                </c:pt>
                <c:pt idx="27">
                  <c:v>1960</c:v>
                </c:pt>
                <c:pt idx="28">
                  <c:v>1963</c:v>
                </c:pt>
                <c:pt idx="29">
                  <c:v>1964</c:v>
                </c:pt>
                <c:pt idx="30">
                  <c:v>1966</c:v>
                </c:pt>
                <c:pt idx="31">
                  <c:v>1966</c:v>
                </c:pt>
                <c:pt idx="32">
                  <c:v>1970</c:v>
                </c:pt>
                <c:pt idx="33">
                  <c:v>1974</c:v>
                </c:pt>
                <c:pt idx="34">
                  <c:v>1976</c:v>
                </c:pt>
                <c:pt idx="35">
                  <c:v>1977</c:v>
                </c:pt>
                <c:pt idx="36">
                  <c:v>1978</c:v>
                </c:pt>
                <c:pt idx="37">
                  <c:v>1982</c:v>
                </c:pt>
                <c:pt idx="38">
                  <c:v>1982</c:v>
                </c:pt>
                <c:pt idx="39">
                  <c:v>1983</c:v>
                </c:pt>
                <c:pt idx="40">
                  <c:v>1984</c:v>
                </c:pt>
                <c:pt idx="41">
                  <c:v>1986</c:v>
                </c:pt>
                <c:pt idx="42">
                  <c:v>1987</c:v>
                </c:pt>
                <c:pt idx="43">
                  <c:v>1994</c:v>
                </c:pt>
                <c:pt idx="44">
                  <c:v>1994</c:v>
                </c:pt>
                <c:pt idx="45">
                  <c:v>1994</c:v>
                </c:pt>
                <c:pt idx="46">
                  <c:v>1994</c:v>
                </c:pt>
                <c:pt idx="47">
                  <c:v>1996</c:v>
                </c:pt>
                <c:pt idx="48">
                  <c:v>1997</c:v>
                </c:pt>
                <c:pt idx="49">
                  <c:v>1997</c:v>
                </c:pt>
                <c:pt idx="50">
                  <c:v>1997</c:v>
                </c:pt>
                <c:pt idx="51">
                  <c:v>1998</c:v>
                </c:pt>
                <c:pt idx="52">
                  <c:v>1998</c:v>
                </c:pt>
                <c:pt idx="53">
                  <c:v>2000</c:v>
                </c:pt>
                <c:pt idx="54">
                  <c:v>2001</c:v>
                </c:pt>
                <c:pt idx="55">
                  <c:v>2002</c:v>
                </c:pt>
                <c:pt idx="56">
                  <c:v>2003</c:v>
                </c:pt>
                <c:pt idx="57">
                  <c:v>2004</c:v>
                </c:pt>
              </c:numCache>
            </c:numRef>
          </c:xVal>
          <c:yVal>
            <c:numRef>
              <c:f>Sheet1!$O$5:$O$62</c:f>
              <c:numCache>
                <c:formatCode>General</c:formatCode>
                <c:ptCount val="58"/>
                <c:pt idx="0">
                  <c:v>21038</c:v>
                </c:pt>
                <c:pt idx="1">
                  <c:v>21786</c:v>
                </c:pt>
                <c:pt idx="2">
                  <c:v>23297</c:v>
                </c:pt>
                <c:pt idx="3">
                  <c:v>34267</c:v>
                </c:pt>
                <c:pt idx="4">
                  <c:v>42902</c:v>
                </c:pt>
                <c:pt idx="5">
                  <c:v>43988</c:v>
                </c:pt>
                <c:pt idx="6">
                  <c:v>44722</c:v>
                </c:pt>
                <c:pt idx="7">
                  <c:v>46029</c:v>
                </c:pt>
                <c:pt idx="8">
                  <c:v>46977</c:v>
                </c:pt>
                <c:pt idx="9">
                  <c:v>48019</c:v>
                </c:pt>
                <c:pt idx="10">
                  <c:v>48185</c:v>
                </c:pt>
                <c:pt idx="11">
                  <c:v>48519</c:v>
                </c:pt>
                <c:pt idx="12">
                  <c:v>48696</c:v>
                </c:pt>
                <c:pt idx="13">
                  <c:v>49148</c:v>
                </c:pt>
                <c:pt idx="14">
                  <c:v>49412</c:v>
                </c:pt>
                <c:pt idx="15">
                  <c:v>49845</c:v>
                </c:pt>
                <c:pt idx="16">
                  <c:v>50723</c:v>
                </c:pt>
                <c:pt idx="17">
                  <c:v>63341</c:v>
                </c:pt>
                <c:pt idx="18">
                  <c:v>68834</c:v>
                </c:pt>
                <c:pt idx="19">
                  <c:v>70297</c:v>
                </c:pt>
                <c:pt idx="20">
                  <c:v>74888</c:v>
                </c:pt>
                <c:pt idx="21">
                  <c:v>75897</c:v>
                </c:pt>
                <c:pt idx="22">
                  <c:v>80277</c:v>
                </c:pt>
                <c:pt idx="23">
                  <c:v>82168</c:v>
                </c:pt>
                <c:pt idx="24">
                  <c:v>83852</c:v>
                </c:pt>
                <c:pt idx="25">
                  <c:v>84693</c:v>
                </c:pt>
                <c:pt idx="26">
                  <c:v>88199</c:v>
                </c:pt>
                <c:pt idx="27">
                  <c:v>88957</c:v>
                </c:pt>
                <c:pt idx="28">
                  <c:v>96311</c:v>
                </c:pt>
                <c:pt idx="29">
                  <c:v>97275</c:v>
                </c:pt>
                <c:pt idx="30">
                  <c:v>102906</c:v>
                </c:pt>
                <c:pt idx="31">
                  <c:v>105252</c:v>
                </c:pt>
                <c:pt idx="32">
                  <c:v>109611</c:v>
                </c:pt>
                <c:pt idx="33">
                  <c:v>112474</c:v>
                </c:pt>
                <c:pt idx="34">
                  <c:v>126257</c:v>
                </c:pt>
                <c:pt idx="35">
                  <c:v>130223</c:v>
                </c:pt>
                <c:pt idx="36">
                  <c:v>132646</c:v>
                </c:pt>
                <c:pt idx="37">
                  <c:v>139853</c:v>
                </c:pt>
                <c:pt idx="38">
                  <c:v>143458</c:v>
                </c:pt>
                <c:pt idx="39">
                  <c:v>149432</c:v>
                </c:pt>
                <c:pt idx="40">
                  <c:v>155699</c:v>
                </c:pt>
                <c:pt idx="41">
                  <c:v>158478</c:v>
                </c:pt>
                <c:pt idx="42">
                  <c:v>169333</c:v>
                </c:pt>
                <c:pt idx="43">
                  <c:v>173974</c:v>
                </c:pt>
                <c:pt idx="44">
                  <c:v>177298</c:v>
                </c:pt>
                <c:pt idx="45">
                  <c:v>179491</c:v>
                </c:pt>
                <c:pt idx="46">
                  <c:v>186571</c:v>
                </c:pt>
                <c:pt idx="47">
                  <c:v>188685</c:v>
                </c:pt>
                <c:pt idx="48">
                  <c:v>189793</c:v>
                </c:pt>
                <c:pt idx="49">
                  <c:v>192110</c:v>
                </c:pt>
                <c:pt idx="50">
                  <c:v>196648</c:v>
                </c:pt>
                <c:pt idx="51">
                  <c:v>197894</c:v>
                </c:pt>
                <c:pt idx="52">
                  <c:v>202400</c:v>
                </c:pt>
                <c:pt idx="53">
                  <c:v>204374</c:v>
                </c:pt>
                <c:pt idx="54">
                  <c:v>204620</c:v>
                </c:pt>
                <c:pt idx="55">
                  <c:v>206960</c:v>
                </c:pt>
                <c:pt idx="56">
                  <c:v>209044</c:v>
                </c:pt>
                <c:pt idx="57">
                  <c:v>211359</c:v>
                </c:pt>
              </c:numCache>
            </c:numRef>
          </c:yVal>
          <c:smooth val="0"/>
        </c:ser>
        <c:dLbls>
          <c:showLegendKey val="0"/>
          <c:showVal val="0"/>
          <c:showCatName val="0"/>
          <c:showSerName val="0"/>
          <c:showPercent val="0"/>
          <c:showBubbleSize val="0"/>
        </c:dLbls>
        <c:axId val="98769920"/>
        <c:axId val="98825344"/>
      </c:scatterChart>
      <c:valAx>
        <c:axId val="98769920"/>
        <c:scaling>
          <c:orientation val="minMax"/>
          <c:max val="2020"/>
          <c:min val="1850"/>
        </c:scaling>
        <c:delete val="0"/>
        <c:axPos val="b"/>
        <c:title>
          <c:tx>
            <c:rich>
              <a:bodyPr/>
              <a:lstStyle/>
              <a:p>
                <a:pPr>
                  <a:defRPr sz="1800" b="0"/>
                </a:pPr>
                <a:r>
                  <a:rPr lang="en-US" sz="1800" b="0" dirty="0" smtClean="0"/>
                  <a:t>Year of publication</a:t>
                </a:r>
                <a:endParaRPr lang="en-US" sz="1800" b="0" dirty="0"/>
              </a:p>
            </c:rich>
          </c:tx>
          <c:layout>
            <c:manualLayout>
              <c:xMode val="edge"/>
              <c:yMode val="edge"/>
              <c:x val="0.38367879191157445"/>
              <c:y val="0.90539757814364119"/>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8825344"/>
        <c:crosses val="autoZero"/>
        <c:crossBetween val="midCat"/>
      </c:valAx>
      <c:valAx>
        <c:axId val="98825344"/>
        <c:scaling>
          <c:orientation val="minMax"/>
          <c:max val="220000"/>
          <c:min val="0"/>
        </c:scaling>
        <c:delete val="0"/>
        <c:axPos val="l"/>
        <c:majorGridlines/>
        <c:title>
          <c:tx>
            <c:rich>
              <a:bodyPr/>
              <a:lstStyle/>
              <a:p>
                <a:pPr>
                  <a:defRPr sz="1800" b="0"/>
                </a:pPr>
                <a:r>
                  <a:rPr lang="en-US" sz="1800" b="0"/>
                  <a:t>C</a:t>
                </a:r>
                <a:r>
                  <a:rPr lang="en-US" sz="1800" b="0" baseline="0"/>
                  <a:t>itations</a:t>
                </a:r>
                <a:endParaRPr lang="en-US" sz="1800" b="0"/>
              </a:p>
            </c:rich>
          </c:tx>
          <c:layout/>
          <c:overlay val="0"/>
        </c:title>
        <c:numFmt formatCode="General" sourceLinked="1"/>
        <c:majorTickMark val="out"/>
        <c:minorTickMark val="none"/>
        <c:tickLblPos val="nextTo"/>
        <c:crossAx val="98769920"/>
        <c:crosses val="autoZero"/>
        <c:crossBetween val="midCat"/>
      </c:valAx>
      <c:spPr>
        <a:ln>
          <a:solidFill>
            <a:schemeClr val="tx1"/>
          </a:solidFill>
        </a:ln>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11814-7DA4-42CA-BE26-82AF8CFB3291}" type="datetimeFigureOut">
              <a:rPr lang="en-US" smtClean="0"/>
              <a:pPr/>
              <a:t>6/19/2017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7ECD04-CD30-485A-AEC6-4B1D4FEEDB10}" type="slidenum">
              <a:rPr lang="en-US" smtClean="0"/>
              <a:pPr/>
              <a:t>‹#›</a:t>
            </a:fld>
            <a:endParaRPr lang="en-US"/>
          </a:p>
        </p:txBody>
      </p:sp>
    </p:spTree>
    <p:extLst>
      <p:ext uri="{BB962C8B-B14F-4D97-AF65-F5344CB8AC3E}">
        <p14:creationId xmlns:p14="http://schemas.microsoft.com/office/powerpoint/2010/main" val="253688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talk consists of a story within a story.  The outer story poses the question ‘If we were in the midst of one of the great synthetic periods in evolutionary biology, how would we know it?’  The inner story asks the question ‘What is the best model for phenotypic evolution?’ and illustrates my contention that we are in the midst of a great synthetic period by comparing a vignette of synthesis from my own work with G </a:t>
            </a:r>
            <a:r>
              <a:rPr lang="en-US" baseline="0" dirty="0" err="1" smtClean="0"/>
              <a:t>G</a:t>
            </a:r>
            <a:r>
              <a:rPr lang="en-US" baseline="0" dirty="0" smtClean="0"/>
              <a:t> Simpson’s (1944) synthesis.</a:t>
            </a:r>
            <a:r>
              <a:rPr lang="en-US" dirty="0" smtClean="0"/>
              <a:t> This presentation</a:t>
            </a:r>
            <a:r>
              <a:rPr lang="en-US" baseline="0" dirty="0" smtClean="0"/>
              <a:t>, the American Society of Naturalists Presidential Address, was given at the First Joint Congress on Evolutionary Biology, in Ottawa, Canada on 9 July 2012.  </a:t>
            </a:r>
            <a:r>
              <a:rPr lang="en-US" dirty="0" smtClean="0"/>
              <a:t>The</a:t>
            </a:r>
            <a:r>
              <a:rPr lang="en-US" baseline="0" dirty="0" smtClean="0"/>
              <a:t> l</a:t>
            </a:r>
            <a:r>
              <a:rPr lang="en-US" dirty="0" smtClean="0"/>
              <a:t>ogos are reminders that</a:t>
            </a:r>
            <a:r>
              <a:rPr lang="en-US" baseline="0" dirty="0" smtClean="0"/>
              <a:t> a manuscript with a similar title will be submitted for publication in the </a:t>
            </a:r>
            <a:r>
              <a:rPr lang="en-US" i="1" baseline="0" dirty="0" smtClean="0"/>
              <a:t>American Naturalist</a:t>
            </a:r>
            <a:r>
              <a:rPr lang="en-US" baseline="0" dirty="0" smtClean="0"/>
              <a:t> in the next year and, in book form, for publication by </a:t>
            </a:r>
            <a:r>
              <a:rPr lang="en-US" baseline="0" dirty="0" err="1" smtClean="0"/>
              <a:t>Sinauer</a:t>
            </a:r>
            <a:r>
              <a:rPr lang="en-US" baseline="0" dirty="0" smtClean="0"/>
              <a:t> Associates in the next couple of years.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a:t>
            </a:fld>
            <a:endParaRPr lang="en-US"/>
          </a:p>
        </p:txBody>
      </p:sp>
    </p:spTree>
    <p:extLst>
      <p:ext uri="{BB962C8B-B14F-4D97-AF65-F5344CB8AC3E}">
        <p14:creationId xmlns:p14="http://schemas.microsoft.com/office/powerpoint/2010/main" val="147041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element in my synthesis vignette</a:t>
            </a:r>
            <a:r>
              <a:rPr lang="en-US" baseline="0" dirty="0" smtClean="0"/>
              <a:t> is a study I did with Suzanne Estes of Portland State University.</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10</a:t>
            </a:fld>
            <a:endParaRPr lang="en-US"/>
          </a:p>
        </p:txBody>
      </p:sp>
    </p:spTree>
    <p:extLst>
      <p:ext uri="{BB962C8B-B14F-4D97-AF65-F5344CB8AC3E}">
        <p14:creationId xmlns:p14="http://schemas.microsoft.com/office/powerpoint/2010/main" val="2421769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element is a study with Josef </a:t>
            </a:r>
            <a:r>
              <a:rPr lang="en-US" dirty="0" err="1" smtClean="0"/>
              <a:t>Uyeda</a:t>
            </a:r>
            <a:r>
              <a:rPr lang="en-US" dirty="0" smtClean="0"/>
              <a:t> (then my PhD</a:t>
            </a:r>
            <a:r>
              <a:rPr lang="en-US" baseline="0" dirty="0" smtClean="0"/>
              <a:t> student at Oregon State University), Thomas Hansen (my colleague at the University of Oslo), and Jason </a:t>
            </a:r>
            <a:r>
              <a:rPr lang="en-US" baseline="0" dirty="0" err="1" smtClean="0"/>
              <a:t>Pienaar</a:t>
            </a:r>
            <a:r>
              <a:rPr lang="en-US" baseline="0" dirty="0" smtClean="0"/>
              <a:t> (then a postdoc with Hansen at Oslo).</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11</a:t>
            </a:fld>
            <a:endParaRPr lang="en-US"/>
          </a:p>
        </p:txBody>
      </p:sp>
    </p:spTree>
    <p:extLst>
      <p:ext uri="{BB962C8B-B14F-4D97-AF65-F5344CB8AC3E}">
        <p14:creationId xmlns:p14="http://schemas.microsoft.com/office/powerpoint/2010/main" val="225859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with Suzanne Estes, self-consciously</a:t>
            </a:r>
            <a:r>
              <a:rPr lang="en-US" baseline="0" dirty="0" smtClean="0"/>
              <a:t> applied five principles.  In the process, we departed from a couple of unfortunate positions that had become entrenched in the literature.  For example, instead of using generic models of process (e.g., </a:t>
            </a:r>
            <a:r>
              <a:rPr lang="en-US" baseline="0" dirty="0" err="1" smtClean="0"/>
              <a:t>unparameterized</a:t>
            </a:r>
            <a:r>
              <a:rPr lang="en-US" baseline="0" dirty="0" smtClean="0"/>
              <a:t> OU and Brownian motion models), we used models that were parameterized in terms of effective population size, inheritance and selection.  This improvement allowed us to test models at critical junctures by asking whether a model fit required parameter values that were biologically unrealistic.  Secondly, we departed from the tradition of focusing on evolutionary rates.  Let </a:t>
            </a:r>
            <a:r>
              <a:rPr lang="en-US" i="1" baseline="0" dirty="0" smtClean="0"/>
              <a:t>x</a:t>
            </a:r>
            <a:r>
              <a:rPr lang="en-US" baseline="0" dirty="0" smtClean="0"/>
              <a:t> be the amount of phenotypic divergence during an time interval of length </a:t>
            </a:r>
            <a:r>
              <a:rPr lang="en-US" i="1" baseline="0" dirty="0" smtClean="0"/>
              <a:t>y</a:t>
            </a:r>
            <a:r>
              <a:rPr lang="en-US" baseline="0" dirty="0" smtClean="0"/>
              <a:t>.  Much of the literature prior to Estes &amp; Arnold (2007), graphed and analyzed evolutionary rates (</a:t>
            </a:r>
            <a:r>
              <a:rPr lang="en-US" i="1" baseline="0" dirty="0" smtClean="0"/>
              <a:t>x/y</a:t>
            </a:r>
            <a:r>
              <a:rPr lang="en-US" baseline="0" dirty="0" smtClean="0"/>
              <a:t>) as a function of time (</a:t>
            </a:r>
            <a:r>
              <a:rPr lang="en-US" i="1" baseline="0" dirty="0" smtClean="0"/>
              <a:t>y</a:t>
            </a:r>
            <a:r>
              <a:rPr lang="en-US" baseline="0" dirty="0" smtClean="0"/>
              <a:t>).  This parameterization is fraught with a ratio problem, long familiar in statistics.  One escapes from this problem by graphing and analyzing divergence (</a:t>
            </a:r>
            <a:r>
              <a:rPr lang="en-US" i="1" baseline="0" dirty="0" smtClean="0"/>
              <a:t>x</a:t>
            </a:r>
            <a:r>
              <a:rPr lang="en-US" baseline="0" dirty="0" smtClean="0"/>
              <a:t>) as a function of time (</a:t>
            </a:r>
            <a:r>
              <a:rPr lang="en-US" i="1" baseline="0" dirty="0" smtClean="0"/>
              <a: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12</a:t>
            </a:fld>
            <a:endParaRPr lang="en-US"/>
          </a:p>
        </p:txBody>
      </p:sp>
    </p:spTree>
    <p:extLst>
      <p:ext uri="{BB962C8B-B14F-4D97-AF65-F5344CB8AC3E}">
        <p14:creationId xmlns:p14="http://schemas.microsoft.com/office/powerpoint/2010/main" val="355800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aspect of our approach was to use compilations of key parameters that were available in the literature.  Three examples are shown here.  Calculations of the measures of stabilizing selection and distance to an intermediate optimum are based on the data compiled by Kingsolver et al. 2001 and are described in Estes &amp; Arnold 2007.  The data for the heritability histogram were supplied by Derek </a:t>
            </a:r>
            <a:r>
              <a:rPr lang="en-US" baseline="0" dirty="0" err="1" smtClean="0"/>
              <a:t>Roff</a:t>
            </a:r>
            <a:r>
              <a:rPr lang="en-US" baseline="0" dirty="0" smtClean="0"/>
              <a:t>, but the original paper that used them was </a:t>
            </a:r>
            <a:r>
              <a:rPr lang="en-US" baseline="0" dirty="0" err="1" smtClean="0"/>
              <a:t>Mousseau</a:t>
            </a:r>
            <a:r>
              <a:rPr lang="en-US" baseline="0" dirty="0" smtClean="0"/>
              <a:t> &amp; </a:t>
            </a:r>
            <a:r>
              <a:rPr lang="en-US" baseline="0" dirty="0" err="1" smtClean="0"/>
              <a:t>Roff</a:t>
            </a:r>
            <a:r>
              <a:rPr lang="en-US" baseline="0" dirty="0" smtClean="0"/>
              <a:t> 1987.</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13</a:t>
            </a:fld>
            <a:endParaRPr lang="en-US"/>
          </a:p>
        </p:txBody>
      </p:sp>
    </p:spTree>
    <p:extLst>
      <p:ext uri="{BB962C8B-B14F-4D97-AF65-F5344CB8AC3E}">
        <p14:creationId xmlns:p14="http://schemas.microsoft.com/office/powerpoint/2010/main" val="2300643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stochastic models of evolutionary</a:t>
            </a:r>
            <a:r>
              <a:rPr lang="en-US" baseline="0" dirty="0" smtClean="0"/>
              <a:t> process is central to the discussion that follows.  </a:t>
            </a:r>
            <a:r>
              <a:rPr lang="en-US" baseline="0" dirty="0" err="1" smtClean="0"/>
              <a:t>Felsenstein</a:t>
            </a:r>
            <a:r>
              <a:rPr lang="en-US" baseline="0" dirty="0" smtClean="0"/>
              <a:t>, </a:t>
            </a:r>
            <a:r>
              <a:rPr lang="en-US" baseline="0" dirty="0" err="1" smtClean="0"/>
              <a:t>Lande</a:t>
            </a:r>
            <a:r>
              <a:rPr lang="en-US" baseline="0" dirty="0" smtClean="0"/>
              <a:t>, and Lynch are responsible for most of the non-generic, parameterized models of phenotypic evolution that are used in Estes &amp; Arnold 2007.  The essence of these models can be grasped by imagining a set of replicate populations, all derived from the same ancestral population with a trait mean of zero at generation zero.  We specify a set of stochastic rules for the evolution of that trait mean and suppose that all of the independent replicate lineages derived from those populations obey those same rules.  With the right specification, we can characterize the distribution of lineage means at any point in the future!  The case of genetic drift supplies a concrete, simple example.</a:t>
            </a:r>
          </a:p>
          <a:p>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14</a:t>
            </a:fld>
            <a:endParaRPr lang="en-US"/>
          </a:p>
        </p:txBody>
      </p:sp>
    </p:spTree>
    <p:extLst>
      <p:ext uri="{BB962C8B-B14F-4D97-AF65-F5344CB8AC3E}">
        <p14:creationId xmlns:p14="http://schemas.microsoft.com/office/powerpoint/2010/main" val="292625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example of genetic</a:t>
            </a:r>
            <a:r>
              <a:rPr lang="en-US" baseline="0" dirty="0" smtClean="0"/>
              <a:t> drift is easy to follow, so perhaps this is a good place to describe connections to two other models that figure prominently in the discussions that follow.  In a model in which </a:t>
            </a:r>
            <a:r>
              <a:rPr lang="en-US" b="1" baseline="0" dirty="0" smtClean="0"/>
              <a:t>the position of a intermediate optimum undergoes Brownian motion</a:t>
            </a:r>
            <a:r>
              <a:rPr lang="en-US" baseline="0" dirty="0" smtClean="0"/>
              <a:t>, the (a) term is the position of the optimum in the </a:t>
            </a:r>
            <a:r>
              <a:rPr lang="en-US" baseline="0" dirty="0" err="1" smtClean="0"/>
              <a:t>preceeding</a:t>
            </a:r>
            <a:r>
              <a:rPr lang="en-US" baseline="0" dirty="0" smtClean="0"/>
              <a:t> generation, and the (b) term is a different but constant variance of a normal distribution, which describes the sampling of departures in optimum position.  In a model of simple, pure </a:t>
            </a:r>
            <a:r>
              <a:rPr lang="en-US" b="1" baseline="0" dirty="0" smtClean="0"/>
              <a:t>white noise</a:t>
            </a:r>
            <a:r>
              <a:rPr lang="en-US" baseline="0" dirty="0" smtClean="0"/>
              <a:t>, the (a) term takes a constant value of zero, and the (b) term different but constant variance of a normal distribution, which describes the sampling of departures in optimum position. </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15</a:t>
            </a:fld>
            <a:endParaRPr lang="en-US"/>
          </a:p>
        </p:txBody>
      </p:sp>
    </p:spTree>
    <p:extLst>
      <p:ext uri="{BB962C8B-B14F-4D97-AF65-F5344CB8AC3E}">
        <p14:creationId xmlns:p14="http://schemas.microsoft.com/office/powerpoint/2010/main" val="239776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of this kind are the statistical equivalent of ‘replaying the tape of evolution’, to use Stephen Jay Gould’s metaphor.  Of course this statistical statement of future generations is much more powerful than the metaphor because we can use it as a foundation for testing our model with data.</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16</a:t>
            </a:fld>
            <a:endParaRPr lang="en-US"/>
          </a:p>
        </p:txBody>
      </p:sp>
    </p:spTree>
    <p:extLst>
      <p:ext uri="{BB962C8B-B14F-4D97-AF65-F5344CB8AC3E}">
        <p14:creationId xmlns:p14="http://schemas.microsoft.com/office/powerpoint/2010/main" val="182814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example, within-population phenotypic variance is standardized at one.  Consequently genetic variance = heritability, which in this example is set at a constant, empirically-established modal value of 0.4.  For purposes of illustration, </a:t>
            </a:r>
            <a:r>
              <a:rPr lang="en-US" i="1" baseline="0" dirty="0" smtClean="0"/>
              <a:t>Ne</a:t>
            </a:r>
            <a:r>
              <a:rPr lang="en-US" baseline="0" dirty="0" smtClean="0"/>
              <a:t> is set at an unrealistically low value of 100.</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17</a:t>
            </a:fld>
            <a:endParaRPr lang="en-US"/>
          </a:p>
        </p:txBody>
      </p:sp>
    </p:spTree>
    <p:extLst>
      <p:ext uri="{BB962C8B-B14F-4D97-AF65-F5344CB8AC3E}">
        <p14:creationId xmlns:p14="http://schemas.microsoft.com/office/powerpoint/2010/main" val="1834420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lineage</a:t>
            </a:r>
            <a:r>
              <a:rPr lang="en-US" baseline="0" dirty="0" smtClean="0"/>
              <a:t> means are normally distributed at any given generation in this and in many other models, we can easily solve for and graph the 99% confidence limits for the model, shown here in blue.  Everything we need to know about the model’s predictions are encapsulated in those confidence limits.  For example, if we graph data on these same axes, we can do a quick visual model fit by overlaying the confidence limits on that data plot.  See Estes &amp; Arnold 2007 for examples.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18</a:t>
            </a:fld>
            <a:endParaRPr lang="en-US"/>
          </a:p>
        </p:txBody>
      </p:sp>
    </p:spTree>
    <p:extLst>
      <p:ext uri="{BB962C8B-B14F-4D97-AF65-F5344CB8AC3E}">
        <p14:creationId xmlns:p14="http://schemas.microsoft.com/office/powerpoint/2010/main" val="245194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19</a:t>
            </a:fld>
            <a:endParaRPr lang="en-US"/>
          </a:p>
        </p:txBody>
      </p:sp>
    </p:spTree>
    <p:extLst>
      <p:ext uri="{BB962C8B-B14F-4D97-AF65-F5344CB8AC3E}">
        <p14:creationId xmlns:p14="http://schemas.microsoft.com/office/powerpoint/2010/main" val="98613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outer story (points 1, 2, 5), the inner story (points 3, 4).</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a:t>
            </a:fld>
            <a:endParaRPr lang="en-US"/>
          </a:p>
        </p:txBody>
      </p:sp>
    </p:spTree>
    <p:extLst>
      <p:ext uri="{BB962C8B-B14F-4D97-AF65-F5344CB8AC3E}">
        <p14:creationId xmlns:p14="http://schemas.microsoft.com/office/powerpoint/2010/main" val="3606899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I will refer to the ‘</a:t>
            </a:r>
            <a:r>
              <a:rPr lang="en-US" baseline="0" dirty="0" err="1" smtClean="0"/>
              <a:t>Gingerich</a:t>
            </a:r>
            <a:r>
              <a:rPr lang="en-US" baseline="0" dirty="0" smtClean="0"/>
              <a:t> data’, much of the data on a </a:t>
            </a:r>
            <a:r>
              <a:rPr lang="en-US" baseline="0" dirty="0" err="1" smtClean="0"/>
              <a:t>microevolutionary</a:t>
            </a:r>
            <a:r>
              <a:rPr lang="en-US" baseline="0" dirty="0" smtClean="0"/>
              <a:t> timescale as assembled by Hendry (shown on the right in the middle image) and </a:t>
            </a:r>
            <a:r>
              <a:rPr lang="en-US" baseline="0" dirty="0" err="1" smtClean="0"/>
              <a:t>Kinnison</a:t>
            </a:r>
            <a:r>
              <a:rPr lang="en-US" baseline="0" dirty="0" smtClean="0"/>
              <a:t>.  </a:t>
            </a:r>
            <a:r>
              <a:rPr lang="en-US" baseline="0" dirty="0" err="1" smtClean="0"/>
              <a:t>Gingerich</a:t>
            </a:r>
            <a:r>
              <a:rPr lang="en-US" baseline="0" dirty="0" smtClean="0"/>
              <a:t> began compiling data from paleontological time series in the 1980s and combined his data with Henry and </a:t>
            </a:r>
            <a:r>
              <a:rPr lang="en-US" baseline="0" dirty="0" err="1" smtClean="0"/>
              <a:t>Kinnison’s</a:t>
            </a:r>
            <a:r>
              <a:rPr lang="en-US" baseline="0" dirty="0" smtClean="0"/>
              <a:t> in </a:t>
            </a:r>
            <a:r>
              <a:rPr lang="en-US" baseline="0" dirty="0" err="1" smtClean="0"/>
              <a:t>Gingerich</a:t>
            </a:r>
            <a:r>
              <a:rPr lang="en-US" baseline="0" dirty="0" smtClean="0"/>
              <a:t> (2001), which may be consulted for details. </a:t>
            </a:r>
            <a:r>
              <a:rPr lang="en-US" baseline="0" dirty="0" err="1" smtClean="0"/>
              <a:t>Gingerich</a:t>
            </a:r>
            <a:r>
              <a:rPr lang="en-US" baseline="0" dirty="0" smtClean="0"/>
              <a:t> graciously made the data set available to us so that we could back calculate divergence values from rates.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20</a:t>
            </a:fld>
            <a:endParaRPr lang="en-US"/>
          </a:p>
        </p:txBody>
      </p:sp>
    </p:spTree>
    <p:extLst>
      <p:ext uri="{BB962C8B-B14F-4D97-AF65-F5344CB8AC3E}">
        <p14:creationId xmlns:p14="http://schemas.microsoft.com/office/powerpoint/2010/main" val="2230471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features of standardization</a:t>
            </a:r>
            <a:r>
              <a:rPr lang="en-US" baseline="0" dirty="0" smtClean="0"/>
              <a:t> in the </a:t>
            </a:r>
            <a:r>
              <a:rPr lang="en-US" baseline="0" dirty="0" err="1" smtClean="0"/>
              <a:t>Gingerich</a:t>
            </a:r>
            <a:r>
              <a:rPr lang="en-US" baseline="0" dirty="0" smtClean="0"/>
              <a:t> data mean that we combine data from diverse studies in a meaningful way.  The resulting, bulked picture of divergence tells us what is often observed and what is virtually never observed in phenotypic evolution.</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21</a:t>
            </a:fld>
            <a:endParaRPr lang="en-US"/>
          </a:p>
        </p:txBody>
      </p:sp>
    </p:spTree>
    <p:extLst>
      <p:ext uri="{BB962C8B-B14F-4D97-AF65-F5344CB8AC3E}">
        <p14:creationId xmlns:p14="http://schemas.microsoft.com/office/powerpoint/2010/main" val="212348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a single data point, drawn from a particular time series (a set of estimated traits means, each separated by an estimated interval of elapsed time).</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22</a:t>
            </a:fld>
            <a:endParaRPr lang="en-US"/>
          </a:p>
        </p:txBody>
      </p:sp>
    </p:spTree>
    <p:extLst>
      <p:ext uri="{BB962C8B-B14F-4D97-AF65-F5344CB8AC3E}">
        <p14:creationId xmlns:p14="http://schemas.microsoft.com/office/powerpoint/2010/main" val="313960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Plotting our single point on axes for divergence and time interval, we obtain</a:t>
            </a:r>
            <a:r>
              <a:rPr lang="en-US" baseline="0" dirty="0" smtClean="0"/>
              <a:t> this picture.  In the plots that follow, we add points, each time anchoring each point as if both divergence and time begin at the origin.  Note that divergence, as we have scaled it, is equivalent to a contrast </a:t>
            </a:r>
            <a:r>
              <a:rPr lang="en-US" i="1" baseline="0" dirty="0" err="1" smtClean="0"/>
              <a:t>ala</a:t>
            </a:r>
            <a:r>
              <a:rPr lang="en-US" i="1" baseline="0" dirty="0" smtClean="0"/>
              <a:t> </a:t>
            </a:r>
            <a:r>
              <a:rPr lang="en-US" baseline="0" dirty="0" err="1" smtClean="0"/>
              <a:t>Felsenstein</a:t>
            </a:r>
            <a:r>
              <a:rPr lang="en-US" baseline="0" dirty="0" smtClean="0"/>
              <a:t> (1985), but our contrasts are not independent because some pairs of points share the measurement error associated with a common mean.</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23</a:t>
            </a:fld>
            <a:endParaRPr lang="en-US"/>
          </a:p>
        </p:txBody>
      </p:sp>
    </p:spTree>
    <p:extLst>
      <p:ext uri="{BB962C8B-B14F-4D97-AF65-F5344CB8AC3E}">
        <p14:creationId xmlns:p14="http://schemas.microsoft.com/office/powerpoint/2010/main" val="1744918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Divergence</a:t>
            </a:r>
            <a:r>
              <a:rPr lang="en-US" baseline="0" dirty="0" smtClean="0"/>
              <a:t> as a function of elapsed time for the bulked ‘</a:t>
            </a:r>
            <a:r>
              <a:rPr lang="en-US" baseline="0" dirty="0" err="1" smtClean="0"/>
              <a:t>Gingerich</a:t>
            </a:r>
            <a:r>
              <a:rPr lang="en-US" baseline="0" dirty="0" smtClean="0"/>
              <a:t>’ data.  The 99% confidence ellipse is shown in grey.  The good fit of this very slightly, positively inclined, narrow ellipse illustrates the remarkable fact that the overall regression of divergence on time is barely different from zero.  In other words, the overall trend in the data is stasis, no change in mean regardless of timescale.  Furthermore, the fossil time series data appear to continue the trend of the </a:t>
            </a:r>
            <a:r>
              <a:rPr lang="en-US" baseline="0" dirty="0" err="1" smtClean="0"/>
              <a:t>microevolutionary</a:t>
            </a:r>
            <a:r>
              <a:rPr lang="en-US" baseline="0" dirty="0" smtClean="0"/>
              <a:t> time series data, a result that argues for continuity of process.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24</a:t>
            </a:fld>
            <a:endParaRPr lang="en-US"/>
          </a:p>
        </p:txBody>
      </p:sp>
    </p:spTree>
    <p:extLst>
      <p:ext uri="{BB962C8B-B14F-4D97-AF65-F5344CB8AC3E}">
        <p14:creationId xmlns:p14="http://schemas.microsoft.com/office/powerpoint/2010/main" val="2602803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plot I’ve added purple lines at +6 and -6</a:t>
            </a:r>
            <a:r>
              <a:rPr lang="en-US" baseline="0" dirty="0" smtClean="0"/>
              <a:t> within-population phenotypic standard deviations, on either side of zero divergence point.  This pair of lines generously approximates the 99% confidence ellipse.  In other words, more than 99% of the divergence data (n=2639) fall between these lines.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25</a:t>
            </a:fld>
            <a:endParaRPr lang="en-US"/>
          </a:p>
        </p:txBody>
      </p:sp>
    </p:spTree>
    <p:extLst>
      <p:ext uri="{BB962C8B-B14F-4D97-AF65-F5344CB8AC3E}">
        <p14:creationId xmlns:p14="http://schemas.microsoft.com/office/powerpoint/2010/main" val="348432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turning to the details</a:t>
            </a:r>
            <a:r>
              <a:rPr lang="en-US" baseline="0" dirty="0" smtClean="0"/>
              <a:t> of model fitting, which are in any case described in Estes &amp; Arnold 2007, let’s consider the three major ways in which models failed when we confronted them with these data.  In the first way (under-prediction), the model fails to predict observed levels of divergence at short timescales (i.e., fails to account for the data inside the red ellipses).  For example, models of genetic drift, with realistic values of heritability and effective population size, fail to predict enough divergence on short timescales.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26</a:t>
            </a:fld>
            <a:endParaRPr lang="en-US"/>
          </a:p>
        </p:txBody>
      </p:sp>
    </p:spTree>
    <p:extLst>
      <p:ext uri="{BB962C8B-B14F-4D97-AF65-F5344CB8AC3E}">
        <p14:creationId xmlns:p14="http://schemas.microsoft.com/office/powerpoint/2010/main" val="2276716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a:t>
            </a:r>
            <a:r>
              <a:rPr lang="en-US" dirty="0" smtClean="0"/>
              <a:t> second, more common mode</a:t>
            </a:r>
            <a:r>
              <a:rPr lang="en-US" baseline="0" dirty="0" smtClean="0"/>
              <a:t> of failure (blowout), the model predicts too much divergence on long timescales.  In other words, the model predicts an abundance of data inside the red ellipses shown here.  Again, genetic drift suffers from this problem. </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27</a:t>
            </a:fld>
            <a:endParaRPr lang="en-US"/>
          </a:p>
        </p:txBody>
      </p:sp>
    </p:spTree>
    <p:extLst>
      <p:ext uri="{BB962C8B-B14F-4D97-AF65-F5344CB8AC3E}">
        <p14:creationId xmlns:p14="http://schemas.microsoft.com/office/powerpoint/2010/main" val="2252986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third kind of failure,</a:t>
            </a:r>
            <a:r>
              <a:rPr lang="en-US" baseline="0" dirty="0" smtClean="0"/>
              <a:t> the model does predict data inside the purple boundaries but only if we invoke unrealistic values for key parameters.  For example, peak shift models (in which the trait mean shifts between two adaptive peaks) require unrealistically small values for effective population size (&lt;250), while an Ornstein-</a:t>
            </a:r>
            <a:r>
              <a:rPr lang="en-US" baseline="0" dirty="0" err="1" smtClean="0"/>
              <a:t>Uhlenbeck</a:t>
            </a:r>
            <a:r>
              <a:rPr lang="en-US" baseline="0" dirty="0" smtClean="0"/>
              <a:t>  (OU) model with a single peak requires a value for stabilizing selection that is several orders of magnitude weaker than values commonly observed in nature.</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28</a:t>
            </a:fld>
            <a:endParaRPr lang="en-US"/>
          </a:p>
        </p:txBody>
      </p:sp>
    </p:spTree>
    <p:extLst>
      <p:ext uri="{BB962C8B-B14F-4D97-AF65-F5344CB8AC3E}">
        <p14:creationId xmlns:p14="http://schemas.microsoft.com/office/powerpoint/2010/main" val="3376626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models we tested</a:t>
            </a:r>
            <a:r>
              <a:rPr lang="en-US" baseline="0" dirty="0" smtClean="0"/>
              <a:t> failed to predict the </a:t>
            </a:r>
            <a:r>
              <a:rPr lang="en-US" baseline="0" dirty="0" err="1" smtClean="0"/>
              <a:t>Gingerich</a:t>
            </a:r>
            <a:r>
              <a:rPr lang="en-US" baseline="0" dirty="0" smtClean="0"/>
              <a:t> data for one or more of the three reasons just discussed.  In nearly all cases failure was dramatic rather than subtle.  The basic problem for the models is that the data fall within a relatively narrow band of values (described by the purple lines) and most models blow out of those boundaries.  One model*, however, the displaced optimum model proposed by </a:t>
            </a:r>
            <a:r>
              <a:rPr lang="en-US" baseline="0" dirty="0" err="1" smtClean="0"/>
              <a:t>Lande</a:t>
            </a:r>
            <a:r>
              <a:rPr lang="en-US" baseline="0" dirty="0" smtClean="0"/>
              <a:t> (1976), could account for the data, if just one of its parameters were varied.</a:t>
            </a:r>
          </a:p>
          <a:p>
            <a:r>
              <a:rPr lang="en-US" baseline="0" dirty="0" smtClean="0"/>
              <a:t>_________________</a:t>
            </a:r>
          </a:p>
          <a:p>
            <a:r>
              <a:rPr lang="en-US" baseline="0" dirty="0" smtClean="0"/>
              <a:t>* As we shall see when we assemble more data (</a:t>
            </a:r>
            <a:r>
              <a:rPr lang="en-US" baseline="0" dirty="0" err="1" smtClean="0"/>
              <a:t>Uyeda</a:t>
            </a:r>
            <a:r>
              <a:rPr lang="en-US" baseline="0" dirty="0" smtClean="0"/>
              <a:t> et al. 2011), this assertion is a bit of an overstatement!  In light of that addition data, we will need to resurrect the models with fluctuating optima (Brownian motion and white noise). </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29</a:t>
            </a:fld>
            <a:endParaRPr lang="en-US"/>
          </a:p>
        </p:txBody>
      </p:sp>
    </p:spTree>
    <p:extLst>
      <p:ext uri="{BB962C8B-B14F-4D97-AF65-F5344CB8AC3E}">
        <p14:creationId xmlns:p14="http://schemas.microsoft.com/office/powerpoint/2010/main" val="162337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 Wright</a:t>
            </a:r>
            <a:r>
              <a:rPr lang="en-US" baseline="0" dirty="0" smtClean="0"/>
              <a:t> and Haldane’s publications are capstones for the blossoming of population genetic theory that they cultivated in the 1920s.  The three publications mentioned here are dramatically different in style, just as the authors differed stunningly in personality (and attire).  Although they contributed to this same synthetic period, Fisher and Wright held contrasting views about evolutionary process.  Adherents to their respective positions continue to argue to the present time.  Wright (1931) is a major paper rather than a book, but it is an important and timely summary of his views.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a:t>
            </a:fld>
            <a:endParaRPr lang="en-US"/>
          </a:p>
        </p:txBody>
      </p:sp>
    </p:spTree>
    <p:extLst>
      <p:ext uri="{BB962C8B-B14F-4D97-AF65-F5344CB8AC3E}">
        <p14:creationId xmlns:p14="http://schemas.microsoft.com/office/powerpoint/2010/main" val="4266598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Lande’s</a:t>
            </a:r>
            <a:r>
              <a:rPr lang="en-US" dirty="0" smtClean="0"/>
              <a:t> (1976) displaced optimum model, the position</a:t>
            </a:r>
            <a:r>
              <a:rPr lang="en-US" baseline="0" dirty="0" smtClean="0"/>
              <a:t> of an intermediate optimum suddenly shifts to a new position in a single generation and thereafter resides at that position (lower panel).  This model of peak movement represents a relatively sudden </a:t>
            </a:r>
            <a:r>
              <a:rPr lang="en-US" i="1" baseline="0" dirty="0" smtClean="0"/>
              <a:t>in situ </a:t>
            </a:r>
            <a:r>
              <a:rPr lang="en-US" baseline="0" dirty="0" smtClean="0"/>
              <a:t>change in environmental conditions or the invasion of a new environment.  In the simulation shown in upper panel, we see the lineage mean tracking the displaced optimum, a process that requires about 100 generations, and thereafter fluctuating about the optimum in drift-stabilizing selection balance. The blue lines show the 99% confidence limits for the model (with heritability =0.4, Ne=500, and the parameter describing the strength of stabilizing selection, </a:t>
            </a:r>
            <a:r>
              <a:rPr lang="el-GR" baseline="0" dirty="0" smtClean="0"/>
              <a:t>ω</a:t>
            </a:r>
            <a:r>
              <a:rPr lang="en-US" baseline="30000" dirty="0" smtClean="0"/>
              <a:t>2</a:t>
            </a:r>
            <a:r>
              <a:rPr lang="en-US" baseline="0" dirty="0" smtClean="0"/>
              <a:t> , set at 10).</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30</a:t>
            </a:fld>
            <a:endParaRPr lang="en-US"/>
          </a:p>
        </p:txBody>
      </p:sp>
    </p:spTree>
    <p:extLst>
      <p:ext uri="{BB962C8B-B14F-4D97-AF65-F5344CB8AC3E}">
        <p14:creationId xmlns:p14="http://schemas.microsoft.com/office/powerpoint/2010/main" val="3411507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figure, by</a:t>
            </a:r>
            <a:r>
              <a:rPr lang="en-US" baseline="0" dirty="0" smtClean="0"/>
              <a:t> invoking displacements of the optimum that range from -6 to +6 within-population phenotypic standard deviations, we account for the full range of divergence within the purple boundaries, but do not go outside them.  This success, however, has been achieved in the face of some obvious simplifications.  First, we have contrived the sample of displacements to achieve the desired result.  Second, all of the displacements occur in the first generation and none happen thereafter.  Recognizing these restrictions, we can easily imagine a model that relaxes them.  For example, the displacements might occur at random according to some stochastic process (e.g., a Poisson process).  Furthermore, the magnitude of the displacement once it occurs might be drawn from some probability distribution (e.g., a normal distribution centered about zero).  We will explore both of these avenues of improvement in the section that follows.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31</a:t>
            </a:fld>
            <a:endParaRPr lang="en-US"/>
          </a:p>
        </p:txBody>
      </p:sp>
    </p:spTree>
    <p:extLst>
      <p:ext uri="{BB962C8B-B14F-4D97-AF65-F5344CB8AC3E}">
        <p14:creationId xmlns:p14="http://schemas.microsoft.com/office/powerpoint/2010/main" val="1840710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now turn to the second element in our vignette that compares Simpson’s synthesis with one in our time.  In this second element, a study by </a:t>
            </a:r>
            <a:r>
              <a:rPr lang="en-US" baseline="0" dirty="0" err="1" smtClean="0"/>
              <a:t>Uyeda</a:t>
            </a:r>
            <a:r>
              <a:rPr lang="en-US" baseline="0" dirty="0" smtClean="0"/>
              <a:t> et al. 2011, I will first discuss the data and then the models, before drawing conclusions from the model fits. </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32</a:t>
            </a:fld>
            <a:endParaRPr lang="en-US"/>
          </a:p>
        </p:txBody>
      </p:sp>
    </p:spTree>
    <p:extLst>
      <p:ext uri="{BB962C8B-B14F-4D97-AF65-F5344CB8AC3E}">
        <p14:creationId xmlns:p14="http://schemas.microsoft.com/office/powerpoint/2010/main" val="2329739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study our first goal was to improve</a:t>
            </a:r>
            <a:r>
              <a:rPr lang="en-US" baseline="0" dirty="0" smtClean="0"/>
              <a:t> the dataset in a couple of ways.  First, we restricted the focus to size-related traits so that we might realistically strive for a homogeneous process.  Second, we more than doubled the amount of the data.  Most of the increase in sample size was achieved by adding data on body size from time-calibrated evolutionary trees.  Early in our collaboration, Hansen noted that although the </a:t>
            </a:r>
            <a:r>
              <a:rPr lang="en-US" baseline="0" dirty="0" err="1" smtClean="0"/>
              <a:t>Gingerich</a:t>
            </a:r>
            <a:r>
              <a:rPr lang="en-US" baseline="0" dirty="0" smtClean="0"/>
              <a:t> data support an overall model of stasis, it is common in comparative studies to find that sister taxa have similar body sizes.  With this apparent contradiction in mind, we decided to add tree-based data to our study.   Thirdly, we restricted our focus to vertebrates, again in the spirit of improving the prospects for a single, homogeneous process. </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33</a:t>
            </a:fld>
            <a:endParaRPr lang="en-US"/>
          </a:p>
        </p:txBody>
      </p:sp>
    </p:spTree>
    <p:extLst>
      <p:ext uri="{BB962C8B-B14F-4D97-AF65-F5344CB8AC3E}">
        <p14:creationId xmlns:p14="http://schemas.microsoft.com/office/powerpoint/2010/main" val="3034824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plots that follow we will use different axes than the ones employed by Estes &amp; Arnold (2007).  Why?  In the first place, as we shall see, by adding tree-based data we greatly expand the magnitude of divergence that we observe.  To accommodate this expansion we now use a log scale that is equivalent to the proportional change in body size.  The second change occurs on the x-axis.  Before we measured time in generations, now we measure it in years.  Although the same patterns are evident on both timescales, the pattern appears blurred on the generational scale, perhaps because of error in the estimates of generation time (see </a:t>
            </a:r>
            <a:r>
              <a:rPr lang="en-US" baseline="0" dirty="0" err="1" smtClean="0"/>
              <a:t>Uyeda</a:t>
            </a:r>
            <a:r>
              <a:rPr lang="en-US" baseline="0" dirty="0" smtClean="0"/>
              <a:t> et al. 2011 for comparison plots).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34</a:t>
            </a:fld>
            <a:endParaRPr lang="en-US"/>
          </a:p>
        </p:txBody>
      </p:sp>
    </p:spTree>
    <p:extLst>
      <p:ext uri="{BB962C8B-B14F-4D97-AF65-F5344CB8AC3E}">
        <p14:creationId xmlns:p14="http://schemas.microsoft.com/office/powerpoint/2010/main" val="709903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plot and the next two, we add data to the plot in the order: </a:t>
            </a:r>
            <a:r>
              <a:rPr lang="en-US" baseline="0" dirty="0" err="1" smtClean="0"/>
              <a:t>microevolutionary</a:t>
            </a:r>
            <a:r>
              <a:rPr lang="en-US" baseline="0" dirty="0" smtClean="0"/>
              <a:t>, fossil, and finally tree-based.  Notice that the pattern merges smoothly as the data types are added, again suggesting homogeneity of pattern and perhaps of process.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35</a:t>
            </a:fld>
            <a:endParaRPr lang="en-US"/>
          </a:p>
        </p:txBody>
      </p:sp>
    </p:spTree>
    <p:extLst>
      <p:ext uri="{BB962C8B-B14F-4D97-AF65-F5344CB8AC3E}">
        <p14:creationId xmlns:p14="http://schemas.microsoft.com/office/powerpoint/2010/main" val="3490848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addition of fossil time-series</a:t>
            </a:r>
            <a:r>
              <a:rPr lang="en-US" baseline="0" dirty="0" smtClean="0"/>
              <a:t> data in this plot, we see an inkling that at long timescales the pattern is a different one from that seen in the </a:t>
            </a:r>
            <a:r>
              <a:rPr lang="en-US" baseline="0" dirty="0" err="1" smtClean="0"/>
              <a:t>microevolutionary</a:t>
            </a:r>
            <a:r>
              <a:rPr lang="en-US" baseline="0" dirty="0" smtClean="0"/>
              <a:t> data.  In particular, we see an abundance of fossil data in which divergence exceeds a 100% change in body size.</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36</a:t>
            </a:fld>
            <a:endParaRPr lang="en-US"/>
          </a:p>
        </p:txBody>
      </p:sp>
    </p:spTree>
    <p:extLst>
      <p:ext uri="{BB962C8B-B14F-4D97-AF65-F5344CB8AC3E}">
        <p14:creationId xmlns:p14="http://schemas.microsoft.com/office/powerpoint/2010/main" val="38287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in the tree-based data, we see many more examples in which</a:t>
            </a:r>
            <a:r>
              <a:rPr lang="en-US" baseline="0" dirty="0" smtClean="0"/>
              <a:t> divergence in body size exceeds 200%.  Two kinds of tree-based data points are shown in blue.  The larger blue circles show values of divergence that are average about a node on a tree.  The smaller blue circles show divergence values for individual pairs of divergence values on a tree.  Note that when data (contrasts) are drawn from a tree, they have no sign.  For the purposes of merging the tree-based data with the </a:t>
            </a:r>
            <a:r>
              <a:rPr lang="en-US" baseline="0" dirty="0" err="1" smtClean="0"/>
              <a:t>microevolutionary</a:t>
            </a:r>
            <a:r>
              <a:rPr lang="en-US" baseline="0" dirty="0" smtClean="0"/>
              <a:t> and fossil data (which have signs), we assigned signs at random to the tree-based contrasts.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37</a:t>
            </a:fld>
            <a:endParaRPr lang="en-US"/>
          </a:p>
        </p:txBody>
      </p:sp>
    </p:spTree>
    <p:extLst>
      <p:ext uri="{BB962C8B-B14F-4D97-AF65-F5344CB8AC3E}">
        <p14:creationId xmlns:p14="http://schemas.microsoft.com/office/powerpoint/2010/main" val="372125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gain perspective</a:t>
            </a:r>
            <a:r>
              <a:rPr lang="en-US" baseline="0" dirty="0" smtClean="0"/>
              <a:t> on the pattern before us if we ask for the position of the purple boundary lines that we drew on the </a:t>
            </a:r>
            <a:r>
              <a:rPr lang="en-US" baseline="0" dirty="0" err="1" smtClean="0"/>
              <a:t>Gingerich</a:t>
            </a:r>
            <a:r>
              <a:rPr lang="en-US" baseline="0" dirty="0" smtClean="0"/>
              <a:t> data.  The equivalent boundaries for this divergence scale, also shown in purple, are ±65% change in body size.  In other words, the vast majority of size evolution in vertebrates appears to be limited to a ±65% change in body size, regardless of timescale.  Divergence in body size greater than 100% is common only on timescales greater than 1 million years.  Note that the magnitude of body size evolution seen in domestic dogs over a period of about 30,000 years appears to be unprecedented in the natural world.</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38</a:t>
            </a:fld>
            <a:endParaRPr lang="en-US"/>
          </a:p>
        </p:txBody>
      </p:sp>
    </p:spTree>
    <p:extLst>
      <p:ext uri="{BB962C8B-B14F-4D97-AF65-F5344CB8AC3E}">
        <p14:creationId xmlns:p14="http://schemas.microsoft.com/office/powerpoint/2010/main" val="709903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perspective on the data is gained by comparing the pattern to the barrel of a blunderbuss*, a muzzle-loading firearm of the 17</a:t>
            </a:r>
            <a:r>
              <a:rPr lang="en-US" baseline="30000" dirty="0" smtClean="0"/>
              <a:t>th</a:t>
            </a:r>
            <a:r>
              <a:rPr lang="en-US" baseline="0" dirty="0" smtClean="0"/>
              <a:t> and 18</a:t>
            </a:r>
            <a:r>
              <a:rPr lang="en-US" baseline="30000" dirty="0" smtClean="0"/>
              <a:t>th</a:t>
            </a:r>
            <a:r>
              <a:rPr lang="en-US" baseline="0" dirty="0" smtClean="0"/>
              <a:t> centuries.  On a timescale less than a million years,  size divergence is restricted to a narrow range that resembles the slender base of the barrel.  On longer timescales, divergence values flare out much like the flared end of the barrel.  </a:t>
            </a:r>
            <a:r>
              <a:rPr lang="en-US" b="1" baseline="0" dirty="0" smtClean="0"/>
              <a:t>How can we account for this blunderbuss pattern? </a:t>
            </a:r>
            <a:r>
              <a:rPr lang="en-US" b="0" baseline="0" dirty="0" smtClean="0"/>
              <a:t>But, before we leave our data plot, notice the data point representing divergence from </a:t>
            </a:r>
            <a:r>
              <a:rPr lang="en-US" b="0" i="1" baseline="0" dirty="0" smtClean="0"/>
              <a:t>Eohippus</a:t>
            </a:r>
            <a:r>
              <a:rPr lang="en-US" b="0" baseline="0" dirty="0" smtClean="0"/>
              <a:t> to modern horses.</a:t>
            </a:r>
            <a:r>
              <a:rPr lang="en-US" b="1" baseline="0" dirty="0" smtClean="0"/>
              <a:t>  </a:t>
            </a:r>
            <a:r>
              <a:rPr lang="en-US" b="0" baseline="0" dirty="0" smtClean="0"/>
              <a:t>These and similar data points describing size evolution in horses are well outside the purple lines denoting bounded evolution, suggesting that the flared end of the blunderbuss captures Simpson’s concept of quantum evolution.</a:t>
            </a:r>
          </a:p>
          <a:p>
            <a:r>
              <a:rPr lang="en-US" b="0" baseline="0" dirty="0" smtClean="0"/>
              <a:t>_______________</a:t>
            </a:r>
          </a:p>
          <a:p>
            <a:pPr marL="171450" indent="-171450">
              <a:buFont typeface="Arial" charset="0"/>
              <a:buChar char="•"/>
            </a:pPr>
            <a:r>
              <a:rPr lang="en-US" b="0" baseline="0" dirty="0" smtClean="0"/>
              <a:t>The flared end of the blunderbuss in this cartoon faithfully captures our data pattern, but in real blunderbusses, the end of the barrel was much less flared (http://en.wikipedia.org/wiki/Blunderbuss</a:t>
            </a:r>
            <a:r>
              <a:rPr lang="en-US" b="0" baseline="0" dirty="0"/>
              <a:t>)</a:t>
            </a:r>
            <a:endParaRPr lang="en-US" b="0" baseline="0" dirty="0" smtClean="0"/>
          </a:p>
        </p:txBody>
      </p:sp>
      <p:sp>
        <p:nvSpPr>
          <p:cNvPr id="4" name="Slide Number Placeholder 3"/>
          <p:cNvSpPr>
            <a:spLocks noGrp="1"/>
          </p:cNvSpPr>
          <p:nvPr>
            <p:ph type="sldNum" sz="quarter" idx="10"/>
          </p:nvPr>
        </p:nvSpPr>
        <p:spPr/>
        <p:txBody>
          <a:bodyPr/>
          <a:lstStyle/>
          <a:p>
            <a:fld id="{997ECD04-CD30-485A-AEC6-4B1D4FEEDB10}" type="slidenum">
              <a:rPr lang="en-US" smtClean="0"/>
              <a:pPr/>
              <a:t>39</a:t>
            </a:fld>
            <a:endParaRPr lang="en-US"/>
          </a:p>
        </p:txBody>
      </p:sp>
    </p:spTree>
    <p:extLst>
      <p:ext uri="{BB962C8B-B14F-4D97-AF65-F5344CB8AC3E}">
        <p14:creationId xmlns:p14="http://schemas.microsoft.com/office/powerpoint/2010/main" val="134354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period 1937-50 is sometimes</a:t>
            </a:r>
            <a:r>
              <a:rPr lang="en-US" baseline="0" dirty="0" smtClean="0"/>
              <a:t> known as ‘The Modern Synthesis’, a moniker that seems increasingly outdated.  This synthesis is sometimes attributed more narrowly to </a:t>
            </a:r>
            <a:r>
              <a:rPr lang="en-US" baseline="0" dirty="0" err="1" smtClean="0"/>
              <a:t>Dobzhansky</a:t>
            </a:r>
            <a:r>
              <a:rPr lang="en-US" baseline="0" dirty="0" smtClean="0"/>
              <a:t>, </a:t>
            </a:r>
            <a:r>
              <a:rPr lang="en-US" baseline="0" dirty="0" err="1" smtClean="0"/>
              <a:t>Mayr</a:t>
            </a:r>
            <a:r>
              <a:rPr lang="en-US" baseline="0" dirty="0" smtClean="0"/>
              <a:t>,  Simpson, and Stebbins, all of whom published books in a series edited by L C Dunn for Columbia University Press.  These authors did not always see eye-to-eye.  Even the smaller set of three or four (the Big Three or Four) held contrasting views.  For example, </a:t>
            </a:r>
            <a:r>
              <a:rPr lang="en-US" baseline="0" dirty="0" err="1" smtClean="0"/>
              <a:t>Mayr</a:t>
            </a:r>
            <a:r>
              <a:rPr lang="en-US" baseline="0" dirty="0" smtClean="0"/>
              <a:t> reports that he was so infuriated by Goldschmidt’s book that he set to work on his own account of geographic variation and speciation.  </a:t>
            </a:r>
            <a:r>
              <a:rPr lang="en-US" baseline="0" dirty="0" err="1" smtClean="0"/>
              <a:t>Mayr</a:t>
            </a:r>
            <a:r>
              <a:rPr lang="en-US" baseline="0" dirty="0" smtClean="0"/>
              <a:t> chastised Simpson for his brief treatment of speciation.  Simpson responded that he did in fact devote considerable space to speciation, but in any case his focus was on the major features of evolution, not on minor features such as speciation.  The Modern Synthesis was </a:t>
            </a:r>
            <a:r>
              <a:rPr lang="en-US" i="0" baseline="0" dirty="0" smtClean="0"/>
              <a:t>far from </a:t>
            </a:r>
            <a:r>
              <a:rPr lang="en-US" baseline="0" dirty="0" smtClean="0"/>
              <a:t>harmonious.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4</a:t>
            </a:fld>
            <a:endParaRPr lang="en-US"/>
          </a:p>
        </p:txBody>
      </p:sp>
    </p:spTree>
    <p:extLst>
      <p:ext uri="{BB962C8B-B14F-4D97-AF65-F5344CB8AC3E}">
        <p14:creationId xmlns:p14="http://schemas.microsoft.com/office/powerpoint/2010/main" val="693628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model</a:t>
            </a:r>
            <a:r>
              <a:rPr lang="en-US" baseline="0" dirty="0" smtClean="0"/>
              <a:t> comparisons in Estes &amp; Arnold (2007) do not account for the flared end of the blunderbuss, the conclusions about the long barrel of the blunderbuss remain valid.  With that perspective in mind, the </a:t>
            </a:r>
            <a:r>
              <a:rPr lang="en-US" baseline="0" dirty="0" err="1" smtClean="0"/>
              <a:t>Uyeda</a:t>
            </a:r>
            <a:r>
              <a:rPr lang="en-US" baseline="0" dirty="0" smtClean="0"/>
              <a:t> et al. collaborators decided to focus on models that might account for the flared end of the blunderbuss and to let a surrogate, place-keeping process account for the slender base of the barrel.  That surrogate process is white noise fluctuation of the lineage mean about trait optimum.  We employ this process in full knowledge of the fact that tracking an optimum that fluctuates across the full width of the central band of data will place an evolving lineage in hazardous demographic territory.  The compensating advantage of a white noise model is that it requires a single variance term which can be easily combined with more complicated models that might account for the flared end of the barrel.  In particular, we used white noise (WN) alone, as well as WN combined with Brownian motion and WN combined with two descendants of the displaced optimum model (the single- and multiple burst models), which we will now describe.</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40</a:t>
            </a:fld>
            <a:endParaRPr lang="en-US"/>
          </a:p>
        </p:txBody>
      </p:sp>
    </p:spTree>
    <p:extLst>
      <p:ext uri="{BB962C8B-B14F-4D97-AF65-F5344CB8AC3E}">
        <p14:creationId xmlns:p14="http://schemas.microsoft.com/office/powerpoint/2010/main" val="3733831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two panels illustrate the two key features of the single-burst model.  In these simulations I’ve chosen parameter values so that those key features are revealed in just a few hundred generations.  In these illustrations, the orange lines shows the time courses for the trait optimum, while the black lines show the evolving trait mean.  The first key feature of the model is that optimum can move away from its initial position at zero in a single burst.  The timing of this single burst is dictated by a Poisson process.  Once that single burst occurs, the optimum retains its new position ever after.   The second key feature of the model is that magnitude of the burst (the displacement of the optimum) is a draw from a normal distribution with a mean of zero.  For example, in the top panel, we see that the single burst occurs at about generation 780 and amounts to a displacement of about -15 within-populations standard deviations (</a:t>
            </a:r>
            <a:r>
              <a:rPr lang="en-US" baseline="0" dirty="0" err="1" smtClean="0"/>
              <a:t>sd</a:t>
            </a:r>
            <a:r>
              <a:rPr lang="en-US" baseline="0" dirty="0" smtClean="0"/>
              <a:t>) away from the starting position, a </a:t>
            </a:r>
            <a:r>
              <a:rPr lang="en-US" baseline="0" dirty="0" err="1" smtClean="0"/>
              <a:t>displacment</a:t>
            </a:r>
            <a:r>
              <a:rPr lang="en-US" baseline="0" dirty="0" smtClean="0"/>
              <a:t> that would carry the lineage mean far outside the ± 6 </a:t>
            </a:r>
            <a:r>
              <a:rPr lang="en-US" baseline="0" dirty="0" err="1" smtClean="0"/>
              <a:t>sd</a:t>
            </a:r>
            <a:r>
              <a:rPr lang="en-US" baseline="0" dirty="0" smtClean="0"/>
              <a:t> boundary lines shown in purple.  In the lower panel, we see multiple lineages evolving according to the same parameter values for the single-burst process, but those values are different from those in the upper panel.  In particular, the waiting time to the single burst is much shorter, so that all the lineages appear to experience a single burst within about 110 generations.  Furthermore, the magnitudes of the bursts are smaller, so that none of the lineages are carried outside the empirically-established purple boundary lines.   </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41</a:t>
            </a:fld>
            <a:endParaRPr lang="en-US"/>
          </a:p>
        </p:txBody>
      </p:sp>
    </p:spTree>
    <p:extLst>
      <p:ext uri="{BB962C8B-B14F-4D97-AF65-F5344CB8AC3E}">
        <p14:creationId xmlns:p14="http://schemas.microsoft.com/office/powerpoint/2010/main" val="2699475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panel illustrates the multiple burst feature of the model that distinguishes it from the single-burst model.  In this simulation run, bursts occurred at about generations 250 and 550.  As in the single-burst model, the timing of bursts is dictated by a Poisson process, and the magnitudes of the bursts are draws from a normal distribution with zero mean.</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42</a:t>
            </a:fld>
            <a:endParaRPr lang="en-US"/>
          </a:p>
        </p:txBody>
      </p:sp>
    </p:spTree>
    <p:extLst>
      <p:ext uri="{BB962C8B-B14F-4D97-AF65-F5344CB8AC3E}">
        <p14:creationId xmlns:p14="http://schemas.microsoft.com/office/powerpoint/2010/main" val="72312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and</a:t>
            </a:r>
            <a:r>
              <a:rPr lang="en-US" baseline="0" dirty="0" smtClean="0"/>
              <a:t> compares the fits of the four models to the </a:t>
            </a:r>
            <a:r>
              <a:rPr lang="en-US" baseline="0" dirty="0" err="1" smtClean="0"/>
              <a:t>Uyeda</a:t>
            </a:r>
            <a:r>
              <a:rPr lang="en-US" baseline="0" dirty="0" smtClean="0"/>
              <a:t> et al. data.  For each model we can characterize the expected distribution of data at any given point in time (the first three models yield relatively simple normal distributions, but in the fourth, the distribution is more complicated). Using those expressions, we can calculate the likelihood of the data for any given choice of parameter values.  For each model, we proceed by finding the choice of parameter values that maximizes the likelihood of the data.  In the middle column of the table, we show the maximum likelihood estimates for the white noise parameter, expressed as a standard deviation.  Notice that for all three of the combined models, the estimates of this white noise standard deviation are very similar (we will return to this point in a few slides).  The column on the far right shows the </a:t>
            </a:r>
            <a:r>
              <a:rPr lang="en-US" baseline="0" dirty="0" err="1" smtClean="0"/>
              <a:t>Akaike</a:t>
            </a:r>
            <a:r>
              <a:rPr lang="en-US" baseline="0" dirty="0" smtClean="0"/>
              <a:t> Information Criterion (AIC) values, which represent best fits for each model, corrected for differences in numbers of parameters.  The asterisk on the AIC label reminds us that we have treated the data points as independent observations in calculating AIC (i.e., we have ignored the covariance structure of the data), so our conclusions in comparing the models are necessarily tentative.  The blue lines in the top panel shows the 95% confidence limits (CLs) for the best fit for each model.  The best fit CLs for the white noise model are not shown.  They would be parallel blue lines, slightly further apart than those shown, but without the flaring on the far right.  We see from the AIC* column that the white noise only model appears to fare appreciably worse than the other models.  The AIC* also suggests that the multiple-burst model fits best, followed by single-burst and then by Brownian motion.  This order seems to be contradicted by the plots of best CLs in the top panel.  In particular the Brownian motion fit appears to be as good as the multiple-burst fit.  The Brownian motion model predicts a normal distribution of data at any given point in time, but a close examination of the data reveals a non-normal overabundance of divergence data near the zero point, especially at the far right end of the plot.  The single- and multiple-burst models do a better job of accounting for this aspect of the data distribution, and those better jobs are reflected in their AIC* scores.       </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43</a:t>
            </a:fld>
            <a:endParaRPr lang="en-US"/>
          </a:p>
        </p:txBody>
      </p:sp>
    </p:spTree>
    <p:extLst>
      <p:ext uri="{BB962C8B-B14F-4D97-AF65-F5344CB8AC3E}">
        <p14:creationId xmlns:p14="http://schemas.microsoft.com/office/powerpoint/2010/main" val="818400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 would like to</a:t>
            </a:r>
            <a:r>
              <a:rPr lang="en-US" baseline="0" dirty="0" smtClean="0"/>
              <a:t> retract an conclusion that I reached with Suzanne Estes in Estes &amp; Arnold (2007).  In that paper we concluded that both versions of the Brownian motion model could be discarded because both models predicted more and greater values of divergence on long timescales than we observed in the </a:t>
            </a:r>
            <a:r>
              <a:rPr lang="en-US" baseline="0" dirty="0" err="1" smtClean="0"/>
              <a:t>Gingerich</a:t>
            </a:r>
            <a:r>
              <a:rPr lang="en-US" baseline="0" dirty="0" smtClean="0"/>
              <a:t> data.  The implication, which we elaborated on in our 2007 discussion, is that </a:t>
            </a:r>
            <a:r>
              <a:rPr lang="en-US" baseline="0" dirty="0" err="1" smtClean="0"/>
              <a:t>Felsenstein’s</a:t>
            </a:r>
            <a:r>
              <a:rPr lang="en-US" baseline="0" dirty="0" smtClean="0"/>
              <a:t> (1985) independent contrasts foundation for comparative studies, which relied on a Brownian motion model of evolution, might be built on sand.  However, as we observed in slides 38-40, comparative studies supply the very values of large divergence that Brownian motion predicts.  Consequently, </a:t>
            </a:r>
            <a:r>
              <a:rPr lang="en-US" baseline="0" dirty="0" err="1" smtClean="0"/>
              <a:t>Felsenstein</a:t>
            </a:r>
            <a:r>
              <a:rPr lang="en-US" baseline="0" dirty="0" smtClean="0"/>
              <a:t> appears to be completely correct in saying that Brownian motion might be a good approximation to phenotypic evolution.  We can, however, add a caveat.  Brownian motion of the adaptive peak may be a good approximation, but Brownian motion of the trait mean about a stationary peak (i.e., genetic drift) is not.  We can reach this conclusion by asking how large must effective population size be to account for blunderbuss picture of CLs shown in the picture on the far right in the top panel.  The answer is hundreds of millions, if heritability takes the empirically observed modal value of 0.4.  The problem for the genetic drift version of Brownian motion is that unrealistically large population size is required to stop the lineage from drifting outside the bounds of slender base of the blunderbuss and delaying substantial divergence until tens or hundreds of millions of years have elapsed. </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44</a:t>
            </a:fld>
            <a:endParaRPr lang="en-US"/>
          </a:p>
        </p:txBody>
      </p:sp>
    </p:spTree>
    <p:extLst>
      <p:ext uri="{BB962C8B-B14F-4D97-AF65-F5344CB8AC3E}">
        <p14:creationId xmlns:p14="http://schemas.microsoft.com/office/powerpoint/2010/main" val="3075997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slides summarizes what we learn from the maximum</a:t>
            </a:r>
            <a:r>
              <a:rPr lang="en-US" baseline="0" dirty="0" smtClean="0"/>
              <a:t> likelihood estimates of parameters for the best-fitting multiple-burst model.  Consider first the normal distribution of white noise deviations from zero on the y-axis, the initial position of the optimum.  The best estimate of the standard deviation of this distribution (shown with a dashed line on the upper left) is abut 0.10.  In contrast, the normal distribution of burst sizes (shown with a solid line) has a standard deviation of 0.27, about three times larger.  Turning finally to the distribution of burst waiting times (bottom right), we see that on a log scale the distribution is skewed towards ‘short’ waiting times, but the mean time is 25 million years and bursts are very uncommon in intervals shorter than 1 million years.  In other words, evolutionary bursts that might carry the lineage out of an adaptive zones are very rare.  Furthermore, the large divergence values observed in some fossil time series and more commonly in comparative data would require a succession of several to many bursts.  </a:t>
            </a:r>
            <a:endParaRPr lang="en-US" dirty="0" smtClean="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40C6B1-1E5B-40D1-ADAB-3A872042DAB2}"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Summing</a:t>
            </a:r>
            <a:r>
              <a:rPr lang="en-US" baseline="0" dirty="0" smtClean="0"/>
              <a:t> up our inner story (‘What is the best model for phenotypic evolution?’):</a:t>
            </a:r>
            <a:endParaRPr lang="en-US" dirty="0" smtClean="0"/>
          </a:p>
          <a:p>
            <a:pPr marL="228600" indent="-228600">
              <a:buAutoNum type="arabicParenBoth"/>
            </a:pPr>
            <a:r>
              <a:rPr lang="en-US" dirty="0" smtClean="0"/>
              <a:t>Micro-</a:t>
            </a:r>
            <a:r>
              <a:rPr lang="en-US" baseline="0" dirty="0" smtClean="0"/>
              <a:t> and </a:t>
            </a:r>
            <a:r>
              <a:rPr lang="en-US" baseline="0" dirty="0" err="1" smtClean="0"/>
              <a:t>meso</a:t>
            </a:r>
            <a:r>
              <a:rPr lang="en-US" baseline="0" dirty="0" smtClean="0"/>
              <a:t>-evolution (Simpson’s phyletic evolution) is bounded with most divergence in the range of ± 6 within population standard deviations or, for size-related traits, in the range of ± 65% change.  Remarkably, most evolution occurs within these boundaries at all timescales.</a:t>
            </a:r>
          </a:p>
          <a:p>
            <a:pPr marL="228600" indent="-228600">
              <a:buAutoNum type="arabicParenBoth"/>
            </a:pPr>
            <a:r>
              <a:rPr lang="en-US" baseline="0" dirty="0" smtClean="0"/>
              <a:t>The best model for that bounded evolution (i.e., evolution within a Simpson adaptive zone) undoubtedly involves long-maintained stabilizing selection but probably other restraining processes as well.</a:t>
            </a:r>
          </a:p>
          <a:p>
            <a:pPr marL="228600" indent="-228600">
              <a:buAutoNum type="arabicParenBoth"/>
            </a:pPr>
            <a:r>
              <a:rPr lang="en-US" baseline="0" dirty="0" smtClean="0"/>
              <a:t> Most evolutionary bursts are modest in size and do not carry a lineage outside its adaptive zone.  Irrespective of size, bursts are rare with an average waiting time of 25 million years.  Despite this rarity, on timescales of 100 million years or more, bursts are increasingly inevitable.  A succession of these stochastic but inevitable bursts can carry a lineage far beyond the boundaries of its original adaptive zone (Simpson’s quantum evolution).</a:t>
            </a:r>
          </a:p>
          <a:p>
            <a:pPr marL="228600" indent="-228600">
              <a:buAutoNum type="arabicParenBoth"/>
            </a:pPr>
            <a:r>
              <a:rPr lang="en-US" baseline="0" dirty="0" smtClean="0"/>
              <a:t>We will need additional studies on additional kinds of traits and other kinds of organisms to determine whether the blunderbuss pattern, documented here for size-related traits in vertebrates, is a general pattern.</a:t>
            </a:r>
          </a:p>
          <a:p>
            <a:pPr marL="228600" indent="-228600">
              <a:buAutoNum type="arabicParenBoth"/>
            </a:pPr>
            <a:r>
              <a:rPr lang="en-US" baseline="0" dirty="0" smtClean="0"/>
              <a:t>One interpretation of evolutionary bursts is that they coincide with the invasion of new adaptive zones, but other interpretations are possible and need to be tested.</a:t>
            </a:r>
          </a:p>
          <a:p>
            <a:pPr marL="228600" indent="-228600">
              <a:buAutoNum type="arabicParenBoth"/>
            </a:pPr>
            <a:r>
              <a:rPr lang="en-US" baseline="0" dirty="0" smtClean="0"/>
              <a:t> The ecological context for evolutionary bursts is also an open question.</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46</a:t>
            </a:fld>
            <a:endParaRPr lang="en-US"/>
          </a:p>
        </p:txBody>
      </p:sp>
    </p:spTree>
    <p:extLst>
      <p:ext uri="{BB962C8B-B14F-4D97-AF65-F5344CB8AC3E}">
        <p14:creationId xmlns:p14="http://schemas.microsoft.com/office/powerpoint/2010/main" val="2403950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 to our outer story (</a:t>
            </a:r>
            <a:r>
              <a:rPr lang="en-US" baseline="0" dirty="0" smtClean="0"/>
              <a:t>‘If we were in the midst of one of the great synthetic periods in evolutionary biology, how would we know it?’ ), we can reach the following conclusions:</a:t>
            </a:r>
          </a:p>
          <a:p>
            <a:pPr marL="228600" indent="-228600">
              <a:buAutoNum type="arabicParenBoth"/>
            </a:pPr>
            <a:r>
              <a:rPr lang="en-US" baseline="0" dirty="0" smtClean="0"/>
              <a:t>Synthesis is not something that we should anxiously await.  In particular, analysis of citation patterns in evolutionary biology suggests that, despite surges and lulls, synthesis has been a continuous activity since 1859 and is accelerating in our time.</a:t>
            </a:r>
          </a:p>
          <a:p>
            <a:pPr marL="228600" indent="-228600">
              <a:buAutoNum type="arabicParenBoth"/>
            </a:pPr>
            <a:r>
              <a:rPr lang="en-US" baseline="0" dirty="0" smtClean="0"/>
              <a:t>We should not expect harmony during periods of synthesis.  During long-recognized periods of great synthesis in evolutionary biology (e.g., 1930-32, 1937-50) participants often disagreed, sometimes strenuously, about minor and major topics.  Likewise, in our own time, dissension and discord are all about us. </a:t>
            </a:r>
          </a:p>
          <a:p>
            <a:pPr marL="228600" indent="-228600">
              <a:buAutoNum type="arabicParenBoth"/>
            </a:pPr>
            <a:r>
              <a:rPr lang="en-US" baseline="0" dirty="0" smtClean="0"/>
              <a:t> To synthesize we need diverse perspectives and bridges between them.  In the vignette from my own research, we discovered the blunderbuss pattern by combining data from three types of studies (</a:t>
            </a:r>
            <a:r>
              <a:rPr lang="en-US" baseline="0" dirty="0" err="1" smtClean="0"/>
              <a:t>microevolutionary</a:t>
            </a:r>
            <a:r>
              <a:rPr lang="en-US" baseline="0" dirty="0" smtClean="0"/>
              <a:t>, paleontological, comparative).  </a:t>
            </a:r>
          </a:p>
          <a:p>
            <a:pPr marL="228600" indent="-228600">
              <a:buAutoNum type="arabicParenBoth"/>
            </a:pPr>
            <a:r>
              <a:rPr lang="en-US" baseline="0" dirty="0" smtClean="0"/>
              <a:t>We pioneered a new approach for evaluating and testing stochastic models by breaking with tradition and plotting the data so that they communicated with the models.  The general point is theory needs to be tested with the best available data.  Conversely, we need to use the most powerful versions of theory, as we strive to move beyond metaphors. </a:t>
            </a:r>
          </a:p>
          <a:p>
            <a:pPr marL="228600" indent="-228600">
              <a:buAutoNum type="arabicParenBoth"/>
            </a:pPr>
            <a:r>
              <a:rPr lang="en-US" baseline="0" dirty="0" smtClean="0"/>
              <a:t> The vitality of the Congress that surrounds us is testimony to an ongoing synthesis in evolutionary biology.  I’ve illustrated my talk with one vignette, two papers, but even restricting our focus to phenotypic evolution one could choose among many important, ongoing efforts at synthesis.  When I think about the ongoing synthesis in this field, a number of people come to mind (next slide).  I hope you will join me in encouraging them to work on their syntheses, and I hope that you will continue to work on yours!</a:t>
            </a:r>
          </a:p>
        </p:txBody>
      </p:sp>
      <p:sp>
        <p:nvSpPr>
          <p:cNvPr id="4" name="Slide Number Placeholder 3"/>
          <p:cNvSpPr>
            <a:spLocks noGrp="1"/>
          </p:cNvSpPr>
          <p:nvPr>
            <p:ph type="sldNum" sz="quarter" idx="10"/>
          </p:nvPr>
        </p:nvSpPr>
        <p:spPr/>
        <p:txBody>
          <a:bodyPr/>
          <a:lstStyle/>
          <a:p>
            <a:fld id="{997ECD04-CD30-485A-AEC6-4B1D4FEEDB10}" type="slidenum">
              <a:rPr lang="en-US" smtClean="0"/>
              <a:pPr/>
              <a:t>47</a:t>
            </a:fld>
            <a:endParaRPr lang="en-US"/>
          </a:p>
        </p:txBody>
      </p:sp>
    </p:spTree>
    <p:extLst>
      <p:ext uri="{BB962C8B-B14F-4D97-AF65-F5344CB8AC3E}">
        <p14:creationId xmlns:p14="http://schemas.microsoft.com/office/powerpoint/2010/main" val="31099256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48</a:t>
            </a:fld>
            <a:endParaRPr lang="en-US"/>
          </a:p>
        </p:txBody>
      </p:sp>
    </p:spTree>
    <p:extLst>
      <p:ext uri="{BB962C8B-B14F-4D97-AF65-F5344CB8AC3E}">
        <p14:creationId xmlns:p14="http://schemas.microsoft.com/office/powerpoint/2010/main" val="374607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Stepping</a:t>
            </a:r>
            <a:r>
              <a:rPr lang="en-US" baseline="0" dirty="0" smtClean="0"/>
              <a:t> back from the specifics of past synthetic periods, we see a continuous and accelerating graph of synthetic activity.  Synthesis in our time?  </a:t>
            </a:r>
            <a:r>
              <a:rPr lang="en-US" baseline="0" dirty="0" err="1" smtClean="0"/>
              <a:t>Schluter’s</a:t>
            </a:r>
            <a:r>
              <a:rPr lang="en-US" baseline="0" dirty="0" smtClean="0"/>
              <a:t> (2000) book on the ecology of adaptive radiations is a case in point.  With 2,000 citations in just the last dozen years, this book compares favorably to the major books of the Modern Synthesis on many counts in addition to citation.  To continue the comparison of past and contemporary synthesis, I now turn to my inner story, comparing Simpson’s synthesis, and in particular his account of quantum evolution with my own recent research that bears on phenotypic evolution in deep evolutionary time.</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5</a:t>
            </a:fld>
            <a:endParaRPr lang="en-US"/>
          </a:p>
        </p:txBody>
      </p:sp>
    </p:spTree>
    <p:extLst>
      <p:ext uri="{BB962C8B-B14F-4D97-AF65-F5344CB8AC3E}">
        <p14:creationId xmlns:p14="http://schemas.microsoft.com/office/powerpoint/2010/main" val="281146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Simpson’s 1944 book, Tempo</a:t>
            </a:r>
            <a:r>
              <a:rPr lang="en-US" baseline="0" dirty="0" smtClean="0"/>
              <a:t> and Mode, is often cited as the first reconciliation of paleontology with population genetics.  Simpson’s own assessment was that alone among the contributors to the Modern Synthesis he steadfastly explored the time dimension, and especially deep evolutionary time. Simpson’s book strikes the modern eye as lacking in data tables, compilations, and graphs.  In this sense, his argument is much closer to Darwin than to, say, </a:t>
            </a:r>
            <a:r>
              <a:rPr lang="en-US" baseline="0" dirty="0" err="1" smtClean="0"/>
              <a:t>Schluter</a:t>
            </a:r>
            <a:r>
              <a:rPr lang="en-US" baseline="0" dirty="0" smtClean="0"/>
              <a:t>.  Like Darwin, Simpson digests case studies out of sight and presents us with distilled principles.  His use of theory is largely qualitative.  He sketches arguments of logic and consistency using population genetic theory, cast in term of the short term dynamics of allelic fixation.  The actual gist of Simpson’s theoretical arguments is presented in graphical models of the type illustrated in the next slide.	</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6</a:t>
            </a:fld>
            <a:endParaRPr lang="en-US"/>
          </a:p>
        </p:txBody>
      </p:sp>
    </p:spTree>
    <p:extLst>
      <p:ext uri="{BB962C8B-B14F-4D97-AF65-F5344CB8AC3E}">
        <p14:creationId xmlns:p14="http://schemas.microsoft.com/office/powerpoint/2010/main" val="134455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Simpson’s (1944) use of the adaptive landscape</a:t>
            </a:r>
            <a:r>
              <a:rPr lang="en-US" baseline="0" dirty="0" smtClean="0"/>
              <a:t> concept is explicit in his book and implicit in this figure, in which the frequency curves for a quantitative trait evolve within and transit between adaptive zones.  </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7</a:t>
            </a:fld>
            <a:endParaRPr lang="en-US" dirty="0"/>
          </a:p>
        </p:txBody>
      </p:sp>
    </p:spTree>
    <p:extLst>
      <p:ext uri="{BB962C8B-B14F-4D97-AF65-F5344CB8AC3E}">
        <p14:creationId xmlns:p14="http://schemas.microsoft.com/office/powerpoint/2010/main" val="155723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connection of Simpson’s model to contemporary</a:t>
            </a:r>
            <a:r>
              <a:rPr lang="en-US" baseline="0" dirty="0" smtClean="0"/>
              <a:t> evolutionary quantitative genetics becomes clear when we superimpose a stabilizing selection function, that could account for the stability of the frequency curves that Simpson graphs.  We let the optimum of that function anticipate the path of the evolving trait mean as it transits to a new adaptive zone, as in </a:t>
            </a:r>
            <a:r>
              <a:rPr lang="en-US" baseline="0" dirty="0" err="1" smtClean="0"/>
              <a:t>Lande’s</a:t>
            </a:r>
            <a:r>
              <a:rPr lang="en-US" baseline="0" dirty="0" smtClean="0"/>
              <a:t> (1976) displaced optimum model.  Simpson called rapid and substantial evolution of this kind ‘quantum evolution’ and considered it his most controversial innovation in 1944.  He used horse evolution as a possible example of quantum evolution, arguing that especially rapid and substantial evolution occurred as the horses moved from a browsing to a grazing adaptive zone. But Simpson also argued that such quantum evolution was exceptional and that most evolution occurred within adaptive zones.  Such ‘phyletic evolution’ was characterized by extinction and modest diversification, as well as by literal stasis.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8</a:t>
            </a:fld>
            <a:endParaRPr lang="en-US"/>
          </a:p>
        </p:txBody>
      </p:sp>
    </p:spTree>
    <p:extLst>
      <p:ext uri="{BB962C8B-B14F-4D97-AF65-F5344CB8AC3E}">
        <p14:creationId xmlns:p14="http://schemas.microsoft.com/office/powerpoint/2010/main" val="131555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with my inner story, I now take up the issue of how we might explore and test Simpson’s concept of quantum evolution.  By</a:t>
            </a:r>
            <a:r>
              <a:rPr lang="en-US" baseline="0" dirty="0" smtClean="0"/>
              <a:t> way of contrast, t</a:t>
            </a:r>
            <a:r>
              <a:rPr lang="en-US" dirty="0" smtClean="0"/>
              <a:t>he key points are that in</a:t>
            </a:r>
            <a:r>
              <a:rPr lang="en-US" baseline="0" dirty="0" smtClean="0"/>
              <a:t> contemporary synthetic studies we </a:t>
            </a:r>
            <a:r>
              <a:rPr lang="en-US" dirty="0" smtClean="0"/>
              <a:t>have: (1) a better conceptual framework,  (2) much more data, and (3) better ways</a:t>
            </a:r>
            <a:r>
              <a:rPr lang="en-US" baseline="0" dirty="0" smtClean="0"/>
              <a:t> of testing our models (e.g., maximum likelihood = ML).  For these reasons we shouldn’t be intimidated by the Modern Synthesis.</a:t>
            </a:r>
            <a:endParaRPr lang="en-US" dirty="0"/>
          </a:p>
        </p:txBody>
      </p:sp>
      <p:sp>
        <p:nvSpPr>
          <p:cNvPr id="4" name="Slide Number Placeholder 3"/>
          <p:cNvSpPr>
            <a:spLocks noGrp="1"/>
          </p:cNvSpPr>
          <p:nvPr>
            <p:ph type="sldNum" sz="quarter" idx="10"/>
          </p:nvPr>
        </p:nvSpPr>
        <p:spPr/>
        <p:txBody>
          <a:bodyPr/>
          <a:lstStyle/>
          <a:p>
            <a:fld id="{997ECD04-CD30-485A-AEC6-4B1D4FEEDB10}" type="slidenum">
              <a:rPr lang="en-US" smtClean="0"/>
              <a:pPr/>
              <a:t>9</a:t>
            </a:fld>
            <a:endParaRPr lang="en-US"/>
          </a:p>
        </p:txBody>
      </p:sp>
    </p:spTree>
    <p:extLst>
      <p:ext uri="{BB962C8B-B14F-4D97-AF65-F5344CB8AC3E}">
        <p14:creationId xmlns:p14="http://schemas.microsoft.com/office/powerpoint/2010/main" val="270802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C20908-0E1D-4816-BC83-25B1AFAD9828}" type="datetimeFigureOut">
              <a:rPr lang="en-US" smtClean="0"/>
              <a:pPr/>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387921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20908-0E1D-4816-BC83-25B1AFAD9828}" type="datetimeFigureOut">
              <a:rPr lang="en-US" smtClean="0"/>
              <a:pPr/>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393274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20908-0E1D-4816-BC83-25B1AFAD9828}" type="datetimeFigureOut">
              <a:rPr lang="en-US" smtClean="0"/>
              <a:pPr/>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2889513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C5D5D0-9012-40DF-914E-C5EA37FC8C2E}"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2C934C-C884-457E-B4C6-04AF5B7E92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311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2"/>
                </a:solidFill>
              </a:defRPr>
            </a:lvl1pPr>
            <a:lvl2pPr>
              <a:defRPr b="1">
                <a:solidFill>
                  <a:schemeClr val="tx2"/>
                </a:solidFill>
              </a:defRPr>
            </a:lvl2pPr>
            <a:lvl3pPr>
              <a:defRPr b="1">
                <a:solidFill>
                  <a:schemeClr val="tx2"/>
                </a:solidFill>
              </a:defRPr>
            </a:lvl3pPr>
            <a:lvl4pPr>
              <a:defRPr b="1">
                <a:solidFill>
                  <a:schemeClr val="tx2"/>
                </a:solidFill>
              </a:defRPr>
            </a:lvl4pPr>
            <a:lvl5pPr>
              <a:defRPr b="1">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54876D-E0C0-431F-A559-C61381BCF14E}"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5B1A39-C40C-4B06-9D5E-E77E46216A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7243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4EFEBF-49BF-49F9-9305-70861EC3A5F7}"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909660-9689-4E7B-BB7E-15B70EB08D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8376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BAF181-F03B-40B6-AAFE-41975D4FFA4C}" type="datetimeFigureOut">
              <a:rPr lang="en-US">
                <a:solidFill>
                  <a:prstClr val="black">
                    <a:tint val="75000"/>
                  </a:prstClr>
                </a:solidFill>
              </a:rPr>
              <a:pPr>
                <a:defRPr/>
              </a:pPr>
              <a:t>6/19/2017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877E52-0898-4978-9578-1233E9714B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8006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749364-EC02-4451-AFD3-96A33F76497F}" type="datetimeFigureOut">
              <a:rPr lang="en-US">
                <a:solidFill>
                  <a:prstClr val="black">
                    <a:tint val="75000"/>
                  </a:prstClr>
                </a:solidFill>
              </a:rPr>
              <a:pPr>
                <a:defRPr/>
              </a:pPr>
              <a:t>6/19/2017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915422C-ED87-4F84-8E6F-0EF13686F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6419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D1F1DD2-2B72-4693-8567-C098AADA6DE0}" type="datetimeFigureOut">
              <a:rPr lang="en-US">
                <a:solidFill>
                  <a:prstClr val="black">
                    <a:tint val="75000"/>
                  </a:prstClr>
                </a:solidFill>
              </a:rPr>
              <a:pPr>
                <a:defRPr/>
              </a:pPr>
              <a:t>6/19/2017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032EDB-140F-438C-AC15-C132E24E14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7531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FF9BF8-36A2-41D1-B526-F6FC294B21A7}" type="datetimeFigureOut">
              <a:rPr lang="en-US">
                <a:solidFill>
                  <a:prstClr val="black">
                    <a:tint val="75000"/>
                  </a:prstClr>
                </a:solidFill>
              </a:rPr>
              <a:pPr>
                <a:defRPr/>
              </a:pPr>
              <a:t>6/19/2017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AD433B0-062F-482D-84F9-7E9FE1C560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246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AD5B43-3CF8-4C00-969B-81AA95FC0299}" type="datetimeFigureOut">
              <a:rPr lang="en-US">
                <a:solidFill>
                  <a:prstClr val="black">
                    <a:tint val="75000"/>
                  </a:prstClr>
                </a:solidFill>
              </a:rPr>
              <a:pPr>
                <a:defRPr/>
              </a:pPr>
              <a:t>6/19/2017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7E2F7B-B80D-47EB-8CF6-A7F2B59488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800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20908-0E1D-4816-BC83-25B1AFAD9828}" type="datetimeFigureOut">
              <a:rPr lang="en-US" smtClean="0"/>
              <a:pPr/>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846570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6A56CB-750E-4BE7-BC7D-6A6BF79314DA}" type="datetimeFigureOut">
              <a:rPr lang="en-US">
                <a:solidFill>
                  <a:prstClr val="black">
                    <a:tint val="75000"/>
                  </a:prstClr>
                </a:solidFill>
              </a:rPr>
              <a:pPr>
                <a:defRPr/>
              </a:pPr>
              <a:t>6/19/2017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CBA92E-344F-4995-8E83-3035ACE4D6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9874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A6A0DF-DBA6-4BA1-9CEF-7F264BFB03D1}"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31DDC-4836-4710-BCE1-7EFF05A435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2026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7F0CF3-18A3-48CF-9E42-FABB888E88F0}"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AB1645-AEEF-4D1F-ABB0-FA1A179D6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4295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C5D5D0-9012-40DF-914E-C5EA37FC8C2E}"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2C934C-C884-457E-B4C6-04AF5B7E92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737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2"/>
                </a:solidFill>
              </a:defRPr>
            </a:lvl1pPr>
            <a:lvl2pPr>
              <a:defRPr b="1">
                <a:solidFill>
                  <a:schemeClr val="tx2"/>
                </a:solidFill>
              </a:defRPr>
            </a:lvl2pPr>
            <a:lvl3pPr>
              <a:defRPr b="1">
                <a:solidFill>
                  <a:schemeClr val="tx2"/>
                </a:solidFill>
              </a:defRPr>
            </a:lvl3pPr>
            <a:lvl4pPr>
              <a:defRPr b="1">
                <a:solidFill>
                  <a:schemeClr val="tx2"/>
                </a:solidFill>
              </a:defRPr>
            </a:lvl4pPr>
            <a:lvl5pPr>
              <a:defRPr b="1">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54876D-E0C0-431F-A559-C61381BCF14E}"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5B1A39-C40C-4B06-9D5E-E77E46216A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968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4EFEBF-49BF-49F9-9305-70861EC3A5F7}"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909660-9689-4E7B-BB7E-15B70EB08D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3944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BAF181-F03B-40B6-AAFE-41975D4FFA4C}" type="datetimeFigureOut">
              <a:rPr lang="en-US">
                <a:solidFill>
                  <a:prstClr val="black">
                    <a:tint val="75000"/>
                  </a:prstClr>
                </a:solidFill>
              </a:rPr>
              <a:pPr>
                <a:defRPr/>
              </a:pPr>
              <a:t>6/19/2017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877E52-0898-4978-9578-1233E9714B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3601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749364-EC02-4451-AFD3-96A33F76497F}" type="datetimeFigureOut">
              <a:rPr lang="en-US">
                <a:solidFill>
                  <a:prstClr val="black">
                    <a:tint val="75000"/>
                  </a:prstClr>
                </a:solidFill>
              </a:rPr>
              <a:pPr>
                <a:defRPr/>
              </a:pPr>
              <a:t>6/19/2017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915422C-ED87-4F84-8E6F-0EF13686F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4695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D1F1DD2-2B72-4693-8567-C098AADA6DE0}" type="datetimeFigureOut">
              <a:rPr lang="en-US">
                <a:solidFill>
                  <a:prstClr val="black">
                    <a:tint val="75000"/>
                  </a:prstClr>
                </a:solidFill>
              </a:rPr>
              <a:pPr>
                <a:defRPr/>
              </a:pPr>
              <a:t>6/19/2017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032EDB-140F-438C-AC15-C132E24E14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1083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FF9BF8-36A2-41D1-B526-F6FC294B21A7}" type="datetimeFigureOut">
              <a:rPr lang="en-US">
                <a:solidFill>
                  <a:prstClr val="black">
                    <a:tint val="75000"/>
                  </a:prstClr>
                </a:solidFill>
              </a:rPr>
              <a:pPr>
                <a:defRPr/>
              </a:pPr>
              <a:t>6/19/2017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AD433B0-062F-482D-84F9-7E9FE1C560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819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20908-0E1D-4816-BC83-25B1AFAD9828}" type="datetimeFigureOut">
              <a:rPr lang="en-US" smtClean="0"/>
              <a:pPr/>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1313096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AD5B43-3CF8-4C00-969B-81AA95FC0299}" type="datetimeFigureOut">
              <a:rPr lang="en-US">
                <a:solidFill>
                  <a:prstClr val="black">
                    <a:tint val="75000"/>
                  </a:prstClr>
                </a:solidFill>
              </a:rPr>
              <a:pPr>
                <a:defRPr/>
              </a:pPr>
              <a:t>6/19/2017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7E2F7B-B80D-47EB-8CF6-A7F2B59488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3850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6A56CB-750E-4BE7-BC7D-6A6BF79314DA}" type="datetimeFigureOut">
              <a:rPr lang="en-US">
                <a:solidFill>
                  <a:prstClr val="black">
                    <a:tint val="75000"/>
                  </a:prstClr>
                </a:solidFill>
              </a:rPr>
              <a:pPr>
                <a:defRPr/>
              </a:pPr>
              <a:t>6/19/2017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CBA92E-344F-4995-8E83-3035ACE4D6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7100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A6A0DF-DBA6-4BA1-9CEF-7F264BFB03D1}"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31DDC-4836-4710-BCE1-7EFF05A435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0229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7F0CF3-18A3-48CF-9E42-FABB888E88F0}"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AB1645-AEEF-4D1F-ABB0-FA1A179D6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1303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879F8DE-B8C6-4290-A80D-0A5B53A3837B}" type="datetimeFigureOut">
              <a:rPr lang="en-US">
                <a:solidFill>
                  <a:prstClr val="white">
                    <a:tint val="75000"/>
                  </a:prstClr>
                </a:solidFill>
              </a:rPr>
              <a:pPr>
                <a:defRPr/>
              </a:pPr>
              <a:t>6/19/2017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BF066B-48E5-42DA-AFC7-162282C20B5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171844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effectLst>
                  <a:glow rad="127000">
                    <a:schemeClr val="tx1">
                      <a:alpha val="40000"/>
                    </a:schemeClr>
                  </a:glo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glow rad="127000">
                    <a:schemeClr val="tx1">
                      <a:alpha val="40000"/>
                    </a:schemeClr>
                  </a:glow>
                </a:effectLst>
              </a:defRPr>
            </a:lvl1pPr>
            <a:lvl2pPr>
              <a:defRPr>
                <a:effectLst>
                  <a:glow rad="127000">
                    <a:schemeClr val="tx1">
                      <a:alpha val="40000"/>
                    </a:schemeClr>
                  </a:glow>
                </a:effectLst>
              </a:defRPr>
            </a:lvl2pPr>
            <a:lvl3pPr>
              <a:defRPr>
                <a:effectLst>
                  <a:glow rad="127000">
                    <a:schemeClr val="tx1">
                      <a:alpha val="40000"/>
                    </a:schemeClr>
                  </a:glow>
                </a:effectLst>
              </a:defRPr>
            </a:lvl3pPr>
            <a:lvl4pPr>
              <a:defRPr>
                <a:effectLst>
                  <a:glow rad="127000">
                    <a:schemeClr val="tx1">
                      <a:alpha val="40000"/>
                    </a:schemeClr>
                  </a:glow>
                </a:effectLst>
              </a:defRPr>
            </a:lvl4pPr>
            <a:lvl5pPr>
              <a:defRPr>
                <a:effectLst>
                  <a:glow rad="127000">
                    <a:schemeClr val="tx1">
                      <a:alpha val="40000"/>
                    </a:schemeClr>
                  </a:glo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8A5C5E7-3516-4239-AD91-04E8DD660429}" type="datetimeFigureOut">
              <a:rPr lang="en-US">
                <a:solidFill>
                  <a:prstClr val="white">
                    <a:tint val="75000"/>
                  </a:prstClr>
                </a:solidFill>
              </a:rPr>
              <a:pPr>
                <a:defRPr/>
              </a:pPr>
              <a:t>6/19/2017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024741-B6B1-452A-8D78-651F5290F12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0951289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E6B02F-1A57-4307-999F-FECE70407165}" type="datetimeFigureOut">
              <a:rPr lang="en-US">
                <a:solidFill>
                  <a:prstClr val="white">
                    <a:tint val="75000"/>
                  </a:prstClr>
                </a:solidFill>
              </a:rPr>
              <a:pPr>
                <a:defRPr/>
              </a:pPr>
              <a:t>6/19/2017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C54CDD-1042-4EA0-B669-C967BDED1D6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545963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0E42252-733F-4167-AFC7-4D49933B1EF0}" type="datetimeFigureOut">
              <a:rPr lang="en-US">
                <a:solidFill>
                  <a:prstClr val="white">
                    <a:tint val="75000"/>
                  </a:prstClr>
                </a:solidFill>
              </a:rPr>
              <a:pPr>
                <a:defRPr/>
              </a:pPr>
              <a:t>6/19/2017</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8651D1-855E-476F-BC64-32AB1337C05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989004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2DA36E-F191-42E5-A6D4-4F749F5C4EC6}" type="datetimeFigureOut">
              <a:rPr lang="en-US">
                <a:solidFill>
                  <a:prstClr val="white">
                    <a:tint val="75000"/>
                  </a:prstClr>
                </a:solidFill>
              </a:rPr>
              <a:pPr>
                <a:defRPr/>
              </a:pPr>
              <a:t>6/19/2017</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582EE69-CE6C-4B29-8952-AA094A89EF1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703615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chemeClr val="bg1"/>
                </a:solidFill>
              </a:defRPr>
            </a:lvl1pPr>
          </a:lstStyle>
          <a:p>
            <a:pPr>
              <a:defRPr/>
            </a:pPr>
            <a:fld id="{CEA18B8F-2A6F-4E87-BCA9-8BEE22DD8830}" type="datetimeFigureOut">
              <a:rPr lang="en-US" smtClean="0">
                <a:solidFill>
                  <a:prstClr val="black"/>
                </a:solidFill>
              </a:rPr>
              <a:pPr>
                <a:defRPr/>
              </a:pPr>
              <a:t>6/19/2017</a:t>
            </a:fld>
            <a:endParaRPr lang="en-US" dirty="0">
              <a:solidFill>
                <a:prstClr val="black"/>
              </a:solidFill>
            </a:endParaRPr>
          </a:p>
        </p:txBody>
      </p:sp>
      <p:sp>
        <p:nvSpPr>
          <p:cNvPr id="4" name="Footer Placeholder 4"/>
          <p:cNvSpPr>
            <a:spLocks noGrp="1"/>
          </p:cNvSpPr>
          <p:nvPr>
            <p:ph type="ftr" sz="quarter" idx="11"/>
          </p:nvPr>
        </p:nvSpPr>
        <p:spPr/>
        <p:txBody>
          <a:bodyPr/>
          <a:lstStyle>
            <a:lvl1pPr>
              <a:defRPr>
                <a:solidFill>
                  <a:schemeClr val="bg1"/>
                </a:solidFill>
              </a:defRPr>
            </a:lvl1pPr>
          </a:lstStyle>
          <a:p>
            <a:pPr>
              <a:defRPr/>
            </a:pPr>
            <a:endParaRPr lang="en-US" dirty="0">
              <a:solidFill>
                <a:prstClr val="black"/>
              </a:solidFill>
            </a:endParaRPr>
          </a:p>
        </p:txBody>
      </p:sp>
      <p:sp>
        <p:nvSpPr>
          <p:cNvPr id="5" name="Slide Number Placeholder 5"/>
          <p:cNvSpPr>
            <a:spLocks noGrp="1"/>
          </p:cNvSpPr>
          <p:nvPr>
            <p:ph type="sldNum" sz="quarter" idx="12"/>
          </p:nvPr>
        </p:nvSpPr>
        <p:spPr/>
        <p:txBody>
          <a:bodyPr/>
          <a:lstStyle>
            <a:lvl1pPr>
              <a:defRPr>
                <a:solidFill>
                  <a:schemeClr val="bg1"/>
                </a:solidFill>
              </a:defRPr>
            </a:lvl1pPr>
          </a:lstStyle>
          <a:p>
            <a:pPr>
              <a:defRPr/>
            </a:pPr>
            <a:fld id="{FB3ED02E-A746-4788-B1B7-91E61314C6B0}"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722783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C20908-0E1D-4816-BC83-25B1AFAD9828}" type="datetimeFigureOut">
              <a:rPr lang="en-US" smtClean="0"/>
              <a:pPr/>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18568735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B2A016-2DB2-4838-B8FB-49AE2F01B862}" type="datetimeFigureOut">
              <a:rPr lang="en-US">
                <a:solidFill>
                  <a:prstClr val="white">
                    <a:tint val="75000"/>
                  </a:prstClr>
                </a:solidFill>
              </a:rPr>
              <a:pPr>
                <a:defRPr/>
              </a:pPr>
              <a:t>6/19/2017</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7F5EA20-7DF5-4FC0-AFBF-A7CEF0837E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1192507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CD837E-67B0-479E-840B-E8EB29A58DFB}" type="datetimeFigureOut">
              <a:rPr lang="en-US">
                <a:solidFill>
                  <a:prstClr val="white">
                    <a:tint val="75000"/>
                  </a:prstClr>
                </a:solidFill>
              </a:rPr>
              <a:pPr>
                <a:defRPr/>
              </a:pPr>
              <a:t>6/19/2017</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009D7D-BA62-4DBD-8D1D-5FCA0CE04B9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19860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360145-E672-4BBC-84C4-FB66D49FE92A}" type="datetimeFigureOut">
              <a:rPr lang="en-US">
                <a:solidFill>
                  <a:prstClr val="white">
                    <a:tint val="75000"/>
                  </a:prstClr>
                </a:solidFill>
              </a:rPr>
              <a:pPr>
                <a:defRPr/>
              </a:pPr>
              <a:t>6/19/2017</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A643B7-8363-47BE-8B63-DAB8DFBFF1F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06476380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92D276-C324-4790-BAEB-48894EC6BDC7}" type="datetimeFigureOut">
              <a:rPr lang="en-US">
                <a:solidFill>
                  <a:prstClr val="white">
                    <a:tint val="75000"/>
                  </a:prstClr>
                </a:solidFill>
              </a:rPr>
              <a:pPr>
                <a:defRPr/>
              </a:pPr>
              <a:t>6/19/2017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C0D594-5BB7-436A-954D-3952F4269DE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81840512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35E1B2-6707-41A2-8734-DA4DE39C51B7}" type="datetimeFigureOut">
              <a:rPr lang="en-US">
                <a:solidFill>
                  <a:prstClr val="white">
                    <a:tint val="75000"/>
                  </a:prstClr>
                </a:solidFill>
              </a:rPr>
              <a:pPr>
                <a:defRPr/>
              </a:pPr>
              <a:t>6/19/2017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6C0806-5940-419F-8850-EB33CD9177E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7200887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524000"/>
            <a:ext cx="3810000" cy="45720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7558347-C861-4384-8EA0-E0D268C41A79}"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84964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C20908-0E1D-4816-BC83-25B1AFAD9828}" type="datetimeFigureOut">
              <a:rPr lang="en-US" smtClean="0"/>
              <a:pPr/>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315996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C20908-0E1D-4816-BC83-25B1AFAD9828}" type="datetimeFigureOut">
              <a:rPr lang="en-US" smtClean="0"/>
              <a:pPr/>
              <a:t>6/19/2017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310577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20908-0E1D-4816-BC83-25B1AFAD9828}" type="datetimeFigureOut">
              <a:rPr lang="en-US" smtClean="0"/>
              <a:pPr/>
              <a:t>6/19/2017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93631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20908-0E1D-4816-BC83-25B1AFAD9828}" type="datetimeFigureOut">
              <a:rPr lang="en-US" smtClean="0"/>
              <a:pPr/>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94416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20908-0E1D-4816-BC83-25B1AFAD9828}" type="datetimeFigureOut">
              <a:rPr lang="en-US" smtClean="0"/>
              <a:pPr/>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10760-64F4-4872-833A-A62B079C7257}" type="slidenum">
              <a:rPr lang="en-US" smtClean="0"/>
              <a:pPr/>
              <a:t>‹#›</a:t>
            </a:fld>
            <a:endParaRPr lang="en-US"/>
          </a:p>
        </p:txBody>
      </p:sp>
    </p:spTree>
    <p:extLst>
      <p:ext uri="{BB962C8B-B14F-4D97-AF65-F5344CB8AC3E}">
        <p14:creationId xmlns:p14="http://schemas.microsoft.com/office/powerpoint/2010/main" val="252688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20908-0E1D-4816-BC83-25B1AFAD9828}" type="datetimeFigureOut">
              <a:rPr lang="en-US" smtClean="0"/>
              <a:pPr/>
              <a:t>6/19/2017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10760-64F4-4872-833A-A62B079C7257}" type="slidenum">
              <a:rPr lang="en-US" smtClean="0"/>
              <a:pPr/>
              <a:t>‹#›</a:t>
            </a:fld>
            <a:endParaRPr lang="en-US"/>
          </a:p>
        </p:txBody>
      </p:sp>
    </p:spTree>
    <p:extLst>
      <p:ext uri="{BB962C8B-B14F-4D97-AF65-F5344CB8AC3E}">
        <p14:creationId xmlns:p14="http://schemas.microsoft.com/office/powerpoint/2010/main" val="105154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5546BB-0937-4698-8A2D-E3F5041F3158}"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C21A85E-2A4D-45E2-B59C-9A1DB9E0C4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8150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itchFamily="34" charset="0"/>
        </a:defRPr>
      </a:lvl2pPr>
      <a:lvl3pPr algn="ctr" rtl="0" fontAlgn="base">
        <a:spcBef>
          <a:spcPct val="0"/>
        </a:spcBef>
        <a:spcAft>
          <a:spcPct val="0"/>
        </a:spcAft>
        <a:defRPr sz="4400">
          <a:solidFill>
            <a:schemeClr val="accent1"/>
          </a:solidFill>
          <a:latin typeface="Calibri" pitchFamily="34" charset="0"/>
        </a:defRPr>
      </a:lvl3pPr>
      <a:lvl4pPr algn="ctr" rtl="0" fontAlgn="base">
        <a:spcBef>
          <a:spcPct val="0"/>
        </a:spcBef>
        <a:spcAft>
          <a:spcPct val="0"/>
        </a:spcAft>
        <a:defRPr sz="4400">
          <a:solidFill>
            <a:schemeClr val="accent1"/>
          </a:solidFill>
          <a:latin typeface="Calibri" pitchFamily="34" charset="0"/>
        </a:defRPr>
      </a:lvl4pPr>
      <a:lvl5pPr algn="ctr" rtl="0" fontAlgn="base">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accent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accent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accent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accent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5546BB-0937-4698-8A2D-E3F5041F3158}" type="datetimeFigureOut">
              <a:rPr lang="en-US">
                <a:solidFill>
                  <a:prstClr val="black">
                    <a:tint val="75000"/>
                  </a:prstClr>
                </a:solidFill>
              </a:rPr>
              <a:pPr>
                <a:defRPr/>
              </a:pPr>
              <a:t>6/19/2017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C21A85E-2A4D-45E2-B59C-9A1DB9E0C4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4651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itchFamily="34" charset="0"/>
        </a:defRPr>
      </a:lvl2pPr>
      <a:lvl3pPr algn="ctr" rtl="0" fontAlgn="base">
        <a:spcBef>
          <a:spcPct val="0"/>
        </a:spcBef>
        <a:spcAft>
          <a:spcPct val="0"/>
        </a:spcAft>
        <a:defRPr sz="4400">
          <a:solidFill>
            <a:schemeClr val="accent1"/>
          </a:solidFill>
          <a:latin typeface="Calibri" pitchFamily="34" charset="0"/>
        </a:defRPr>
      </a:lvl3pPr>
      <a:lvl4pPr algn="ctr" rtl="0" fontAlgn="base">
        <a:spcBef>
          <a:spcPct val="0"/>
        </a:spcBef>
        <a:spcAft>
          <a:spcPct val="0"/>
        </a:spcAft>
        <a:defRPr sz="4400">
          <a:solidFill>
            <a:schemeClr val="accent1"/>
          </a:solidFill>
          <a:latin typeface="Calibri" pitchFamily="34" charset="0"/>
        </a:defRPr>
      </a:lvl4pPr>
      <a:lvl5pPr algn="ctr" rtl="0" fontAlgn="base">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accent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accent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accent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accent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835FFC4-BE91-4C10-A839-1BC74D913DAE}" type="datetimeFigureOut">
              <a:rPr lang="en-US">
                <a:solidFill>
                  <a:prstClr val="white">
                    <a:tint val="75000"/>
                  </a:prstClr>
                </a:solidFill>
              </a:rPr>
              <a:pPr>
                <a:defRPr/>
              </a:pPr>
              <a:t>6/19/2017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ED4A93-36B2-47EF-8F62-D10DB8C8239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376684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rtl="0" eaLnBrk="0" fontAlgn="base" hangingPunct="0">
        <a:spcBef>
          <a:spcPct val="0"/>
        </a:spcBef>
        <a:spcAft>
          <a:spcPct val="0"/>
        </a:spcAft>
        <a:defRPr sz="4800" b="1" i="1" kern="1200">
          <a:solidFill>
            <a:schemeClr val="bg1"/>
          </a:solidFill>
          <a:effectLst>
            <a:glow rad="127000">
              <a:schemeClr val="tx1">
                <a:alpha val="40000"/>
              </a:schemeClr>
            </a:glo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4000" b="0" i="1" kern="1200">
          <a:solidFill>
            <a:schemeClr val="bg1"/>
          </a:solidFill>
          <a:effectLst>
            <a:glow rad="127000">
              <a:schemeClr val="tx1">
                <a:alpha val="40000"/>
              </a:schemeClr>
            </a:glow>
          </a:effectLst>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600" b="0" i="1" kern="1200">
          <a:solidFill>
            <a:schemeClr val="bg1"/>
          </a:solidFill>
          <a:effectLst>
            <a:glow rad="127000">
              <a:schemeClr val="tx1">
                <a:alpha val="40000"/>
              </a:schemeClr>
            </a:glow>
          </a:effectLst>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3200" b="0" i="1" kern="1200">
          <a:solidFill>
            <a:schemeClr val="bg1"/>
          </a:solidFill>
          <a:effectLst>
            <a:glow rad="127000">
              <a:schemeClr val="tx1">
                <a:alpha val="40000"/>
              </a:schemeClr>
            </a:glow>
          </a:effectLst>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800" b="0" i="1" kern="1200">
          <a:solidFill>
            <a:schemeClr val="bg1"/>
          </a:solidFill>
          <a:effectLst>
            <a:glow rad="127000">
              <a:schemeClr val="tx1">
                <a:alpha val="40000"/>
              </a:schemeClr>
            </a:glow>
          </a:effectLst>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800" b="0" i="1" kern="1200">
          <a:solidFill>
            <a:schemeClr val="bg1"/>
          </a:solidFill>
          <a:effectLst>
            <a:glow rad="127000">
              <a:schemeClr val="tx1">
                <a:alpha val="40000"/>
              </a:schemeClr>
            </a:glo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5.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8.xml"/><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US" dirty="0" smtClean="0"/>
              <a:t>Phenotypic evolution: the emergence of a new synthesis</a:t>
            </a:r>
            <a:endParaRPr lang="en-US" dirty="0"/>
          </a:p>
        </p:txBody>
      </p:sp>
      <p:sp>
        <p:nvSpPr>
          <p:cNvPr id="3" name="Subtitle 2"/>
          <p:cNvSpPr>
            <a:spLocks noGrp="1"/>
          </p:cNvSpPr>
          <p:nvPr>
            <p:ph type="subTitle" idx="1"/>
          </p:nvPr>
        </p:nvSpPr>
        <p:spPr>
          <a:xfrm>
            <a:off x="1371600" y="4572000"/>
            <a:ext cx="6400800" cy="1752600"/>
          </a:xfrm>
        </p:spPr>
        <p:txBody>
          <a:bodyPr/>
          <a:lstStyle/>
          <a:p>
            <a:r>
              <a:rPr lang="en-US" i="1" dirty="0" err="1" smtClean="0">
                <a:solidFill>
                  <a:schemeClr val="tx1"/>
                </a:solidFill>
              </a:rPr>
              <a:t>Stevan</a:t>
            </a:r>
            <a:r>
              <a:rPr lang="en-US" i="1" dirty="0" smtClean="0">
                <a:solidFill>
                  <a:schemeClr val="tx1"/>
                </a:solidFill>
              </a:rPr>
              <a:t> J. Arnold</a:t>
            </a:r>
          </a:p>
          <a:p>
            <a:r>
              <a:rPr lang="en-US" i="1" dirty="0" smtClean="0">
                <a:solidFill>
                  <a:schemeClr val="tx1"/>
                </a:solidFill>
              </a:rPr>
              <a:t>Oregon State University</a:t>
            </a:r>
            <a:endParaRPr lang="en-US" i="1" dirty="0">
              <a:solidFill>
                <a:schemeClr val="tx1"/>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139" y="722527"/>
            <a:ext cx="1958510" cy="118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685800"/>
            <a:ext cx="109696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10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examples of ongoing synthesis</a:t>
            </a:r>
            <a:endParaRPr lang="en-US" dirty="0"/>
          </a:p>
        </p:txBody>
      </p:sp>
      <p:sp>
        <p:nvSpPr>
          <p:cNvPr id="3" name="Content Placeholder 2"/>
          <p:cNvSpPr>
            <a:spLocks noGrp="1"/>
          </p:cNvSpPr>
          <p:nvPr>
            <p:ph idx="1"/>
          </p:nvPr>
        </p:nvSpPr>
        <p:spPr>
          <a:xfrm>
            <a:off x="457200" y="1600200"/>
            <a:ext cx="5334000" cy="4525963"/>
          </a:xfrm>
        </p:spPr>
        <p:txBody>
          <a:bodyPr/>
          <a:lstStyle/>
          <a:p>
            <a:pPr marL="0" indent="0" algn="ctr">
              <a:buNone/>
            </a:pPr>
            <a:r>
              <a:rPr lang="en-US" sz="2800" dirty="0" smtClean="0"/>
              <a:t>Suzanne Estes &amp; S J Arnold</a:t>
            </a:r>
          </a:p>
          <a:p>
            <a:pPr marL="0" indent="0" algn="ctr">
              <a:buNone/>
            </a:pPr>
            <a:r>
              <a:rPr lang="en-US" sz="2800" dirty="0" smtClean="0"/>
              <a:t> 2007</a:t>
            </a:r>
            <a:endParaRPr lang="en-US" sz="2800" dirty="0"/>
          </a:p>
          <a:p>
            <a:pPr marL="0" indent="0" algn="ctr">
              <a:buNone/>
            </a:pPr>
            <a:r>
              <a:rPr lang="en-US" sz="2800" dirty="0" smtClean="0"/>
              <a:t>Resolving the paradox of stasis: models with stabilizing selection </a:t>
            </a:r>
            <a:r>
              <a:rPr lang="en-US" sz="2800" dirty="0"/>
              <a:t>e</a:t>
            </a:r>
            <a:r>
              <a:rPr lang="en-US" sz="2800" dirty="0" smtClean="0"/>
              <a:t>xplain </a:t>
            </a:r>
            <a:r>
              <a:rPr lang="en-US" sz="2800" dirty="0"/>
              <a:t>e</a:t>
            </a:r>
            <a:r>
              <a:rPr lang="en-US" sz="2800" dirty="0" smtClean="0"/>
              <a:t>volutionary divergence on all </a:t>
            </a:r>
            <a:r>
              <a:rPr lang="en-US" sz="2800" dirty="0"/>
              <a:t>t</a:t>
            </a:r>
            <a:r>
              <a:rPr lang="en-US" sz="2800" dirty="0" smtClean="0"/>
              <a:t>imescales. </a:t>
            </a:r>
            <a:endParaRPr lang="en-US" sz="2800" dirty="0"/>
          </a:p>
          <a:p>
            <a:pPr marL="0" indent="0" algn="ctr">
              <a:buNone/>
            </a:pPr>
            <a:r>
              <a:rPr lang="en-US" sz="2800" i="1" dirty="0" smtClean="0"/>
              <a:t>American Naturalist</a:t>
            </a:r>
          </a:p>
          <a:p>
            <a:pPr marL="0" indent="0">
              <a:buNone/>
            </a:pPr>
            <a:endParaRPr lang="en-US" dirty="0" smtClean="0"/>
          </a:p>
          <a:p>
            <a:pPr marL="0" indent="0">
              <a:buNone/>
            </a:pPr>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014" r="19252"/>
          <a:stretch/>
        </p:blipFill>
        <p:spPr bwMode="auto">
          <a:xfrm>
            <a:off x="6019800" y="1295400"/>
            <a:ext cx="1982912"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86479" y="6096000"/>
            <a:ext cx="1649554" cy="400110"/>
          </a:xfrm>
          <a:prstGeom prst="rect">
            <a:avLst/>
          </a:prstGeom>
          <a:noFill/>
        </p:spPr>
        <p:txBody>
          <a:bodyPr wrap="none" rtlCol="0">
            <a:spAutoFit/>
          </a:bodyPr>
          <a:lstStyle/>
          <a:p>
            <a:r>
              <a:rPr lang="en-US" sz="2000" dirty="0" smtClean="0"/>
              <a:t>Suzanne Estes</a:t>
            </a:r>
            <a:endParaRPr lang="en-US" sz="2000" dirty="0"/>
          </a:p>
        </p:txBody>
      </p:sp>
    </p:spTree>
    <p:extLst>
      <p:ext uri="{BB962C8B-B14F-4D97-AF65-F5344CB8AC3E}">
        <p14:creationId xmlns:p14="http://schemas.microsoft.com/office/powerpoint/2010/main" val="1978969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examples of ongoing synthesis</a:t>
            </a:r>
            <a:endParaRPr lang="en-US" dirty="0"/>
          </a:p>
        </p:txBody>
      </p:sp>
      <p:sp>
        <p:nvSpPr>
          <p:cNvPr id="3" name="Content Placeholder 2"/>
          <p:cNvSpPr>
            <a:spLocks noGrp="1"/>
          </p:cNvSpPr>
          <p:nvPr>
            <p:ph idx="1"/>
          </p:nvPr>
        </p:nvSpPr>
        <p:spPr>
          <a:xfrm>
            <a:off x="457200" y="1600201"/>
            <a:ext cx="8229600" cy="1676400"/>
          </a:xfrm>
        </p:spPr>
        <p:txBody>
          <a:bodyPr>
            <a:normAutofit fontScale="92500" lnSpcReduction="20000"/>
          </a:bodyPr>
          <a:lstStyle/>
          <a:p>
            <a:pPr marL="0" indent="0" algn="ctr">
              <a:buNone/>
            </a:pPr>
            <a:r>
              <a:rPr lang="en-US" sz="2800" dirty="0" smtClean="0"/>
              <a:t>Josef C </a:t>
            </a:r>
            <a:r>
              <a:rPr lang="en-US" sz="2800" dirty="0" err="1" smtClean="0"/>
              <a:t>Uyeda</a:t>
            </a:r>
            <a:r>
              <a:rPr lang="en-US" sz="2800" dirty="0" smtClean="0"/>
              <a:t>, Thomas F Hansen, S J Arnold &amp; Jason </a:t>
            </a:r>
            <a:r>
              <a:rPr lang="en-US" sz="2800" dirty="0" err="1" smtClean="0"/>
              <a:t>Pienaar</a:t>
            </a:r>
            <a:r>
              <a:rPr lang="en-US" sz="2800" dirty="0" smtClean="0"/>
              <a:t> </a:t>
            </a:r>
          </a:p>
          <a:p>
            <a:pPr marL="0" indent="0" algn="ctr">
              <a:buNone/>
            </a:pPr>
            <a:r>
              <a:rPr lang="en-US" sz="2800" dirty="0" smtClean="0"/>
              <a:t>2011 </a:t>
            </a:r>
          </a:p>
          <a:p>
            <a:pPr marL="0" indent="0" algn="ctr">
              <a:buNone/>
            </a:pPr>
            <a:r>
              <a:rPr lang="en-US" sz="2800" dirty="0" smtClean="0"/>
              <a:t>The million-year wait for </a:t>
            </a:r>
            <a:r>
              <a:rPr lang="en-US" sz="2800" dirty="0" err="1" smtClean="0"/>
              <a:t>macroevolutionary</a:t>
            </a:r>
            <a:r>
              <a:rPr lang="en-US" sz="2800" dirty="0" smtClean="0"/>
              <a:t> bursts. </a:t>
            </a:r>
          </a:p>
          <a:p>
            <a:pPr marL="0" indent="0" algn="ctr">
              <a:buNone/>
            </a:pPr>
            <a:r>
              <a:rPr lang="en-US" sz="2800" i="1" dirty="0" smtClean="0"/>
              <a:t>PNAS USA </a:t>
            </a:r>
            <a:endParaRPr lang="en-US" sz="2800" i="1"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820" t="10172" r="6972" b="9736"/>
          <a:stretch/>
        </p:blipFill>
        <p:spPr bwMode="auto">
          <a:xfrm>
            <a:off x="533400" y="3276600"/>
            <a:ext cx="2617724" cy="236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876" y="3276600"/>
            <a:ext cx="20478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3276600"/>
            <a:ext cx="1849082" cy="240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04564" y="5786734"/>
            <a:ext cx="1675395" cy="461665"/>
          </a:xfrm>
          <a:prstGeom prst="rect">
            <a:avLst/>
          </a:prstGeom>
          <a:noFill/>
        </p:spPr>
        <p:txBody>
          <a:bodyPr wrap="none" rtlCol="0">
            <a:spAutoFit/>
          </a:bodyPr>
          <a:lstStyle/>
          <a:p>
            <a:r>
              <a:rPr lang="en-US" sz="2400" dirty="0" smtClean="0"/>
              <a:t>Josef </a:t>
            </a:r>
            <a:r>
              <a:rPr lang="en-US" sz="2400" dirty="0" err="1" smtClean="0"/>
              <a:t>Uyeda</a:t>
            </a:r>
            <a:endParaRPr lang="en-US" sz="2400" dirty="0"/>
          </a:p>
        </p:txBody>
      </p:sp>
      <p:sp>
        <p:nvSpPr>
          <p:cNvPr id="5" name="TextBox 4"/>
          <p:cNvSpPr txBox="1"/>
          <p:nvPr/>
        </p:nvSpPr>
        <p:spPr>
          <a:xfrm>
            <a:off x="3635412" y="5786735"/>
            <a:ext cx="2178802" cy="461665"/>
          </a:xfrm>
          <a:prstGeom prst="rect">
            <a:avLst/>
          </a:prstGeom>
          <a:noFill/>
        </p:spPr>
        <p:txBody>
          <a:bodyPr wrap="none" rtlCol="0">
            <a:spAutoFit/>
          </a:bodyPr>
          <a:lstStyle/>
          <a:p>
            <a:r>
              <a:rPr lang="en-US" sz="2400" dirty="0" smtClean="0"/>
              <a:t>Thomas Hansen</a:t>
            </a:r>
            <a:endParaRPr lang="en-US" sz="2400" dirty="0"/>
          </a:p>
        </p:txBody>
      </p:sp>
      <p:sp>
        <p:nvSpPr>
          <p:cNvPr id="6" name="TextBox 5"/>
          <p:cNvSpPr txBox="1"/>
          <p:nvPr/>
        </p:nvSpPr>
        <p:spPr>
          <a:xfrm>
            <a:off x="6227810" y="5786735"/>
            <a:ext cx="1890261" cy="461665"/>
          </a:xfrm>
          <a:prstGeom prst="rect">
            <a:avLst/>
          </a:prstGeom>
          <a:noFill/>
        </p:spPr>
        <p:txBody>
          <a:bodyPr wrap="none" rtlCol="0">
            <a:spAutoFit/>
          </a:bodyPr>
          <a:lstStyle/>
          <a:p>
            <a:r>
              <a:rPr lang="en-US" sz="2400" dirty="0" smtClean="0"/>
              <a:t>Jason </a:t>
            </a:r>
            <a:r>
              <a:rPr lang="en-US" sz="2400" dirty="0" err="1" smtClean="0"/>
              <a:t>Pienaar</a:t>
            </a:r>
            <a:endParaRPr lang="en-US" sz="2400" dirty="0"/>
          </a:p>
        </p:txBody>
      </p:sp>
    </p:spTree>
    <p:extLst>
      <p:ext uri="{BB962C8B-B14F-4D97-AF65-F5344CB8AC3E}">
        <p14:creationId xmlns:p14="http://schemas.microsoft.com/office/powerpoint/2010/main" val="3097859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approach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Make data and theory communicate (Plot your data!)</a:t>
            </a:r>
          </a:p>
          <a:p>
            <a:r>
              <a:rPr lang="en-US" dirty="0" smtClean="0"/>
              <a:t>Compile abundant, high quality data (necessarily </a:t>
            </a:r>
            <a:r>
              <a:rPr lang="en-US" dirty="0" err="1" smtClean="0"/>
              <a:t>univariate</a:t>
            </a:r>
            <a:r>
              <a:rPr lang="en-US" dirty="0" smtClean="0"/>
              <a:t>)</a:t>
            </a:r>
          </a:p>
          <a:p>
            <a:r>
              <a:rPr lang="en-US" dirty="0" smtClean="0"/>
              <a:t>Compile </a:t>
            </a:r>
            <a:r>
              <a:rPr lang="en-US" i="1" dirty="0" smtClean="0"/>
              <a:t>a priori </a:t>
            </a:r>
            <a:r>
              <a:rPr lang="en-US" dirty="0" smtClean="0"/>
              <a:t>estimates of key parameters: population size, inheritance, selection</a:t>
            </a:r>
          </a:p>
          <a:p>
            <a:r>
              <a:rPr lang="en-US" dirty="0" smtClean="0"/>
              <a:t>Use the most powerful </a:t>
            </a:r>
            <a:r>
              <a:rPr lang="en-US" dirty="0"/>
              <a:t>stochastic models of phenotypic </a:t>
            </a:r>
            <a:r>
              <a:rPr lang="en-US" dirty="0" smtClean="0"/>
              <a:t>evolution, cast in terms of key parameters</a:t>
            </a:r>
          </a:p>
          <a:p>
            <a:r>
              <a:rPr lang="en-US" dirty="0" smtClean="0"/>
              <a:t>Confront the models with data (cross-check with parameter estimates)</a:t>
            </a:r>
          </a:p>
          <a:p>
            <a:endParaRPr lang="en-US" dirty="0"/>
          </a:p>
        </p:txBody>
      </p:sp>
    </p:spTree>
    <p:extLst>
      <p:ext uri="{BB962C8B-B14F-4D97-AF65-F5344CB8AC3E}">
        <p14:creationId xmlns:p14="http://schemas.microsoft.com/office/powerpoint/2010/main" val="523307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 priori </a:t>
            </a:r>
            <a:r>
              <a:rPr lang="en-US" dirty="0" smtClean="0"/>
              <a:t>estimates of key parameters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2935" y="1885122"/>
            <a:ext cx="2404958" cy="223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7143" y="1885122"/>
            <a:ext cx="2404958" cy="223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7498" y="1275522"/>
            <a:ext cx="1223797" cy="369332"/>
          </a:xfrm>
          <a:prstGeom prst="rect">
            <a:avLst/>
          </a:prstGeom>
          <a:noFill/>
        </p:spPr>
        <p:txBody>
          <a:bodyPr wrap="none" rtlCol="0">
            <a:spAutoFit/>
          </a:bodyPr>
          <a:lstStyle/>
          <a:p>
            <a:r>
              <a:rPr lang="en-US" dirty="0" smtClean="0"/>
              <a:t>Heritability</a:t>
            </a:r>
            <a:endParaRPr lang="en-US" dirty="0"/>
          </a:p>
        </p:txBody>
      </p:sp>
      <p:sp>
        <p:nvSpPr>
          <p:cNvPr id="6" name="TextBox 5"/>
          <p:cNvSpPr txBox="1"/>
          <p:nvPr/>
        </p:nvSpPr>
        <p:spPr>
          <a:xfrm>
            <a:off x="3501342" y="1295400"/>
            <a:ext cx="2028504" cy="369332"/>
          </a:xfrm>
          <a:prstGeom prst="rect">
            <a:avLst/>
          </a:prstGeom>
          <a:noFill/>
        </p:spPr>
        <p:txBody>
          <a:bodyPr wrap="none" rtlCol="0">
            <a:spAutoFit/>
          </a:bodyPr>
          <a:lstStyle/>
          <a:p>
            <a:r>
              <a:rPr lang="en-US" dirty="0" smtClean="0"/>
              <a:t>Stabilizing selection</a:t>
            </a:r>
            <a:endParaRPr lang="en-US" dirty="0"/>
          </a:p>
        </p:txBody>
      </p:sp>
      <p:sp>
        <p:nvSpPr>
          <p:cNvPr id="7" name="TextBox 6"/>
          <p:cNvSpPr txBox="1"/>
          <p:nvPr/>
        </p:nvSpPr>
        <p:spPr>
          <a:xfrm>
            <a:off x="5983366" y="1268896"/>
            <a:ext cx="2152512" cy="369332"/>
          </a:xfrm>
          <a:prstGeom prst="rect">
            <a:avLst/>
          </a:prstGeom>
          <a:noFill/>
        </p:spPr>
        <p:txBody>
          <a:bodyPr wrap="none" rtlCol="0">
            <a:spAutoFit/>
          </a:bodyPr>
          <a:lstStyle/>
          <a:p>
            <a:r>
              <a:rPr lang="en-US" dirty="0" smtClean="0"/>
              <a:t>Distance to optimum</a:t>
            </a:r>
            <a:endParaRPr lang="en-US" dirty="0"/>
          </a:p>
        </p:txBody>
      </p:sp>
      <p:sp>
        <p:nvSpPr>
          <p:cNvPr id="3" name="TextBox 2"/>
          <p:cNvSpPr txBox="1"/>
          <p:nvPr/>
        </p:nvSpPr>
        <p:spPr>
          <a:xfrm>
            <a:off x="1246620" y="4123052"/>
            <a:ext cx="1545551" cy="338554"/>
          </a:xfrm>
          <a:prstGeom prst="rect">
            <a:avLst/>
          </a:prstGeom>
          <a:noFill/>
        </p:spPr>
        <p:txBody>
          <a:bodyPr wrap="none" rtlCol="0">
            <a:spAutoFit/>
          </a:bodyPr>
          <a:lstStyle/>
          <a:p>
            <a:pPr algn="ctr"/>
            <a:r>
              <a:rPr lang="en-US" sz="1600" dirty="0" smtClean="0"/>
              <a:t>D </a:t>
            </a:r>
            <a:r>
              <a:rPr lang="en-US" sz="1600" dirty="0" err="1" smtClean="0"/>
              <a:t>Roff</a:t>
            </a:r>
            <a:r>
              <a:rPr lang="en-US" sz="1600" dirty="0" smtClean="0"/>
              <a:t>, </a:t>
            </a:r>
            <a:r>
              <a:rPr lang="en-US" sz="1600" dirty="0" err="1" smtClean="0"/>
              <a:t>pers</a:t>
            </a:r>
            <a:r>
              <a:rPr lang="en-US" sz="1600" dirty="0" smtClean="0"/>
              <a:t> com</a:t>
            </a:r>
            <a:endParaRPr lang="en-US" sz="1600" dirty="0"/>
          </a:p>
        </p:txBody>
      </p:sp>
      <p:sp>
        <p:nvSpPr>
          <p:cNvPr id="9" name="TextBox 8"/>
          <p:cNvSpPr txBox="1"/>
          <p:nvPr/>
        </p:nvSpPr>
        <p:spPr>
          <a:xfrm>
            <a:off x="3561262" y="4123052"/>
            <a:ext cx="2012219" cy="338554"/>
          </a:xfrm>
          <a:prstGeom prst="rect">
            <a:avLst/>
          </a:prstGeom>
          <a:noFill/>
        </p:spPr>
        <p:txBody>
          <a:bodyPr wrap="none" rtlCol="0">
            <a:spAutoFit/>
          </a:bodyPr>
          <a:lstStyle/>
          <a:p>
            <a:pPr algn="ctr"/>
            <a:r>
              <a:rPr lang="en-US" sz="1600" dirty="0" smtClean="0"/>
              <a:t> Kingsolver et al. 2001</a:t>
            </a:r>
            <a:endParaRPr lang="en-US" sz="1600" dirty="0"/>
          </a:p>
        </p:txBody>
      </p:sp>
      <p:sp>
        <p:nvSpPr>
          <p:cNvPr id="10" name="TextBox 9"/>
          <p:cNvSpPr txBox="1"/>
          <p:nvPr/>
        </p:nvSpPr>
        <p:spPr>
          <a:xfrm>
            <a:off x="6076756" y="4123052"/>
            <a:ext cx="1965731" cy="338554"/>
          </a:xfrm>
          <a:prstGeom prst="rect">
            <a:avLst/>
          </a:prstGeom>
          <a:noFill/>
        </p:spPr>
        <p:txBody>
          <a:bodyPr wrap="none" rtlCol="0">
            <a:spAutoFit/>
          </a:bodyPr>
          <a:lstStyle/>
          <a:p>
            <a:pPr algn="ctr"/>
            <a:r>
              <a:rPr lang="en-US" sz="1600" dirty="0" smtClean="0"/>
              <a:t>Kingsolver et al. 2001</a:t>
            </a:r>
            <a:endParaRPr lang="en-US" sz="1600" dirty="0"/>
          </a:p>
        </p:txBody>
      </p:sp>
      <p:pic>
        <p:nvPicPr>
          <p:cNvPr id="8194"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549420" y="1885121"/>
            <a:ext cx="2532817" cy="222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86395" y="1981200"/>
            <a:ext cx="772969" cy="369332"/>
          </a:xfrm>
          <a:prstGeom prst="rect">
            <a:avLst/>
          </a:prstGeom>
          <a:noFill/>
        </p:spPr>
        <p:txBody>
          <a:bodyPr wrap="none" rtlCol="0">
            <a:spAutoFit/>
          </a:bodyPr>
          <a:lstStyle/>
          <a:p>
            <a:r>
              <a:rPr lang="en-US" dirty="0" smtClean="0"/>
              <a:t>n=580</a:t>
            </a:r>
            <a:endParaRPr lang="en-US" dirty="0"/>
          </a:p>
        </p:txBody>
      </p:sp>
      <p:sp>
        <p:nvSpPr>
          <p:cNvPr id="8" name="TextBox 7"/>
          <p:cNvSpPr txBox="1"/>
          <p:nvPr/>
        </p:nvSpPr>
        <p:spPr>
          <a:xfrm>
            <a:off x="4751619" y="1981200"/>
            <a:ext cx="772969" cy="369332"/>
          </a:xfrm>
          <a:prstGeom prst="rect">
            <a:avLst/>
          </a:prstGeom>
          <a:noFill/>
        </p:spPr>
        <p:txBody>
          <a:bodyPr wrap="none" rtlCol="0">
            <a:spAutoFit/>
          </a:bodyPr>
          <a:lstStyle/>
          <a:p>
            <a:r>
              <a:rPr lang="en-US" dirty="0"/>
              <a:t>n</a:t>
            </a:r>
            <a:r>
              <a:rPr lang="en-US" dirty="0" smtClean="0"/>
              <a:t>=355</a:t>
            </a:r>
            <a:endParaRPr lang="en-US" dirty="0"/>
          </a:p>
        </p:txBody>
      </p:sp>
      <p:sp>
        <p:nvSpPr>
          <p:cNvPr id="11" name="TextBox 10"/>
          <p:cNvSpPr txBox="1"/>
          <p:nvPr/>
        </p:nvSpPr>
        <p:spPr>
          <a:xfrm>
            <a:off x="7339925" y="1981200"/>
            <a:ext cx="772969" cy="369332"/>
          </a:xfrm>
          <a:prstGeom prst="rect">
            <a:avLst/>
          </a:prstGeom>
          <a:noFill/>
        </p:spPr>
        <p:txBody>
          <a:bodyPr wrap="none" rtlCol="0">
            <a:spAutoFit/>
          </a:bodyPr>
          <a:lstStyle/>
          <a:p>
            <a:r>
              <a:rPr lang="en-US" dirty="0"/>
              <a:t>n</a:t>
            </a:r>
            <a:r>
              <a:rPr lang="en-US" dirty="0" smtClean="0"/>
              <a:t>=197</a:t>
            </a:r>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2995" y="4655162"/>
            <a:ext cx="1300480" cy="195072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6412" t="6544" r="11345" b="6743"/>
          <a:stretch/>
        </p:blipFill>
        <p:spPr>
          <a:xfrm>
            <a:off x="5015652" y="4640258"/>
            <a:ext cx="1284481" cy="1927224"/>
          </a:xfrm>
          <a:prstGeom prst="rect">
            <a:avLst/>
          </a:prstGeom>
        </p:spPr>
      </p:pic>
      <p:sp>
        <p:nvSpPr>
          <p:cNvPr id="14" name="TextBox 13"/>
          <p:cNvSpPr txBox="1"/>
          <p:nvPr/>
        </p:nvSpPr>
        <p:spPr>
          <a:xfrm>
            <a:off x="1712533" y="6242608"/>
            <a:ext cx="1173335" cy="369332"/>
          </a:xfrm>
          <a:prstGeom prst="rect">
            <a:avLst/>
          </a:prstGeom>
          <a:noFill/>
        </p:spPr>
        <p:txBody>
          <a:bodyPr wrap="none" rtlCol="0">
            <a:spAutoFit/>
          </a:bodyPr>
          <a:lstStyle/>
          <a:p>
            <a:r>
              <a:rPr lang="en-US" dirty="0" smtClean="0">
                <a:solidFill>
                  <a:schemeClr val="bg1"/>
                </a:solidFill>
              </a:rPr>
              <a:t>Derek </a:t>
            </a:r>
            <a:r>
              <a:rPr lang="en-US" dirty="0" err="1" smtClean="0">
                <a:solidFill>
                  <a:schemeClr val="bg1"/>
                </a:solidFill>
              </a:rPr>
              <a:t>Roff</a:t>
            </a:r>
            <a:endParaRPr lang="en-US" dirty="0">
              <a:solidFill>
                <a:schemeClr val="bg1"/>
              </a:solidFill>
            </a:endParaRPr>
          </a:p>
        </p:txBody>
      </p:sp>
      <p:sp>
        <p:nvSpPr>
          <p:cNvPr id="15" name="TextBox 14"/>
          <p:cNvSpPr txBox="1"/>
          <p:nvPr/>
        </p:nvSpPr>
        <p:spPr>
          <a:xfrm>
            <a:off x="5082575" y="5965609"/>
            <a:ext cx="1150636" cy="646331"/>
          </a:xfrm>
          <a:prstGeom prst="rect">
            <a:avLst/>
          </a:prstGeom>
          <a:noFill/>
        </p:spPr>
        <p:txBody>
          <a:bodyPr wrap="none" rtlCol="0">
            <a:spAutoFit/>
          </a:bodyPr>
          <a:lstStyle/>
          <a:p>
            <a:pPr algn="ctr"/>
            <a:r>
              <a:rPr lang="en-US" dirty="0" smtClean="0">
                <a:solidFill>
                  <a:schemeClr val="bg1"/>
                </a:solidFill>
              </a:rPr>
              <a:t>Joel</a:t>
            </a:r>
          </a:p>
          <a:p>
            <a:pPr algn="ctr"/>
            <a:r>
              <a:rPr lang="en-US" dirty="0" smtClean="0">
                <a:solidFill>
                  <a:schemeClr val="bg1"/>
                </a:solidFill>
              </a:rPr>
              <a:t>Kingsolver</a:t>
            </a:r>
            <a:endParaRPr lang="en-US" dirty="0">
              <a:solidFill>
                <a:schemeClr val="bg1"/>
              </a:solidFill>
            </a:endParaRPr>
          </a:p>
        </p:txBody>
      </p:sp>
    </p:spTree>
    <p:extLst>
      <p:ext uri="{BB962C8B-B14F-4D97-AF65-F5344CB8AC3E}">
        <p14:creationId xmlns:p14="http://schemas.microsoft.com/office/powerpoint/2010/main" val="1261626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 short digression to talk about stochastic models of phenotypic evolution</a:t>
            </a:r>
            <a:endParaRPr lang="en-US" sz="3600" b="1" dirty="0"/>
          </a:p>
        </p:txBody>
      </p:sp>
      <p:sp>
        <p:nvSpPr>
          <p:cNvPr id="3" name="Content Placeholder 2"/>
          <p:cNvSpPr>
            <a:spLocks noGrp="1"/>
          </p:cNvSpPr>
          <p:nvPr>
            <p:ph idx="1"/>
          </p:nvPr>
        </p:nvSpPr>
        <p:spPr/>
        <p:txBody>
          <a:bodyPr/>
          <a:lstStyle/>
          <a:p>
            <a:pPr algn="ctr">
              <a:buNone/>
            </a:pPr>
            <a:r>
              <a:rPr lang="en-US" sz="2400" dirty="0" smtClean="0"/>
              <a:t>	</a:t>
            </a:r>
            <a:r>
              <a:rPr lang="en-US" sz="2800" dirty="0" smtClean="0"/>
              <a:t>If replicate lineages obey the same stochastic rules, we can statistically characterize the distribution of trait means of those replicates at any generation in the future.</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714" t="1" b="-3962"/>
          <a:stretch/>
        </p:blipFill>
        <p:spPr>
          <a:xfrm>
            <a:off x="3505200" y="3905370"/>
            <a:ext cx="1905000" cy="255086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0731"/>
          <a:stretch/>
        </p:blipFill>
        <p:spPr>
          <a:xfrm>
            <a:off x="5715000" y="3799719"/>
            <a:ext cx="2000250" cy="2550861"/>
          </a:xfrm>
          <a:prstGeom prst="rect">
            <a:avLst/>
          </a:prstGeom>
        </p:spPr>
      </p:pic>
      <p:sp>
        <p:nvSpPr>
          <p:cNvPr id="6" name="TextBox 5"/>
          <p:cNvSpPr txBox="1"/>
          <p:nvPr/>
        </p:nvSpPr>
        <p:spPr>
          <a:xfrm>
            <a:off x="3841986" y="5908967"/>
            <a:ext cx="1231427" cy="369332"/>
          </a:xfrm>
          <a:prstGeom prst="rect">
            <a:avLst/>
          </a:prstGeom>
          <a:noFill/>
        </p:spPr>
        <p:txBody>
          <a:bodyPr wrap="none" rtlCol="0">
            <a:spAutoFit/>
          </a:bodyPr>
          <a:lstStyle/>
          <a:p>
            <a:r>
              <a:rPr lang="en-US" dirty="0" smtClean="0">
                <a:solidFill>
                  <a:schemeClr val="bg1"/>
                </a:solidFill>
              </a:rPr>
              <a:t>Russ </a:t>
            </a:r>
            <a:r>
              <a:rPr lang="en-US" dirty="0" err="1" smtClean="0">
                <a:solidFill>
                  <a:schemeClr val="bg1"/>
                </a:solidFill>
              </a:rPr>
              <a:t>Lande</a:t>
            </a:r>
            <a:endParaRPr lang="en-US" dirty="0">
              <a:solidFill>
                <a:schemeClr val="bg1"/>
              </a:solidFill>
            </a:endParaRPr>
          </a:p>
        </p:txBody>
      </p:sp>
      <p:sp>
        <p:nvSpPr>
          <p:cNvPr id="7" name="TextBox 6"/>
          <p:cNvSpPr txBox="1"/>
          <p:nvPr/>
        </p:nvSpPr>
        <p:spPr>
          <a:xfrm>
            <a:off x="6248400" y="5981248"/>
            <a:ext cx="1234312" cy="369332"/>
          </a:xfrm>
          <a:prstGeom prst="rect">
            <a:avLst/>
          </a:prstGeom>
          <a:noFill/>
        </p:spPr>
        <p:txBody>
          <a:bodyPr wrap="none" rtlCol="0">
            <a:spAutoFit/>
          </a:bodyPr>
          <a:lstStyle/>
          <a:p>
            <a:r>
              <a:rPr lang="en-US" dirty="0" smtClean="0">
                <a:solidFill>
                  <a:schemeClr val="bg1"/>
                </a:solidFill>
              </a:rPr>
              <a:t>Mike Lynch</a:t>
            </a:r>
            <a:endParaRPr lang="en-US" dirty="0">
              <a:solidFill>
                <a:schemeClr val="bg1"/>
              </a:solidFill>
            </a:endParaRP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15" t="461" r="3805" b="10135"/>
          <a:stretch/>
        </p:blipFill>
        <p:spPr bwMode="auto">
          <a:xfrm>
            <a:off x="1143000" y="3799719"/>
            <a:ext cx="2000250" cy="25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10962" y="5981248"/>
            <a:ext cx="1598066" cy="369332"/>
          </a:xfrm>
          <a:prstGeom prst="rect">
            <a:avLst/>
          </a:prstGeom>
          <a:solidFill>
            <a:schemeClr val="tx1">
              <a:lumMod val="85000"/>
              <a:lumOff val="15000"/>
            </a:schemeClr>
          </a:solidFill>
        </p:spPr>
        <p:txBody>
          <a:bodyPr wrap="none" rtlCol="0">
            <a:spAutoFit/>
          </a:bodyPr>
          <a:lstStyle/>
          <a:p>
            <a:r>
              <a:rPr lang="en-US" dirty="0" smtClean="0">
                <a:solidFill>
                  <a:schemeClr val="bg1"/>
                </a:solidFill>
              </a:rPr>
              <a:t>Joe </a:t>
            </a:r>
            <a:r>
              <a:rPr lang="en-US" dirty="0" err="1" smtClean="0">
                <a:solidFill>
                  <a:schemeClr val="bg1"/>
                </a:solidFill>
              </a:rPr>
              <a:t>Felsenstein</a:t>
            </a:r>
            <a:endParaRPr lang="en-US" dirty="0">
              <a:solidFill>
                <a:schemeClr val="bg1"/>
              </a:solidFill>
            </a:endParaRPr>
          </a:p>
        </p:txBody>
      </p:sp>
    </p:spTree>
    <p:extLst>
      <p:ext uri="{BB962C8B-B14F-4D97-AF65-F5344CB8AC3E}">
        <p14:creationId xmlns:p14="http://schemas.microsoft.com/office/powerpoint/2010/main" val="2208963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 short digression to talk about stochastic models of phenotypic evolution</a:t>
            </a:r>
            <a:endParaRPr lang="en-US" sz="3600" b="1" dirty="0"/>
          </a:p>
        </p:txBody>
      </p:sp>
      <p:sp>
        <p:nvSpPr>
          <p:cNvPr id="3" name="Content Placeholder 2"/>
          <p:cNvSpPr>
            <a:spLocks noGrp="1"/>
          </p:cNvSpPr>
          <p:nvPr>
            <p:ph idx="1"/>
          </p:nvPr>
        </p:nvSpPr>
        <p:spPr/>
        <p:txBody>
          <a:bodyPr>
            <a:normAutofit fontScale="85000" lnSpcReduction="10000"/>
          </a:bodyPr>
          <a:lstStyle/>
          <a:p>
            <a:pPr marL="0" indent="0">
              <a:buNone/>
            </a:pPr>
            <a:endParaRPr lang="en-US" dirty="0" smtClean="0"/>
          </a:p>
          <a:p>
            <a:pPr marL="0" indent="0">
              <a:buNone/>
            </a:pPr>
            <a:r>
              <a:rPr lang="en-US" dirty="0" smtClean="0"/>
              <a:t>For example, in the case of drift with no selection, the mean at a particular generation is the sum of two parts:</a:t>
            </a:r>
          </a:p>
          <a:p>
            <a:pPr marL="514350" indent="-514350">
              <a:buAutoNum type="alphaLcParenBoth"/>
            </a:pPr>
            <a:r>
              <a:rPr lang="en-US" dirty="0" smtClean="0"/>
              <a:t>the mean in the preceding generation</a:t>
            </a:r>
          </a:p>
          <a:p>
            <a:pPr marL="514350" indent="-514350">
              <a:buAutoNum type="alphaLcParenBoth"/>
            </a:pPr>
            <a:r>
              <a:rPr lang="en-US" dirty="0"/>
              <a:t>d</a:t>
            </a:r>
            <a:r>
              <a:rPr lang="en-US" dirty="0" smtClean="0"/>
              <a:t>eviation due to parental sampling, a normally distributed variable with zero mean and a variance equal to </a:t>
            </a:r>
            <a:r>
              <a:rPr lang="en-US" i="1" dirty="0" smtClean="0">
                <a:solidFill>
                  <a:srgbClr val="FF0000"/>
                </a:solidFill>
              </a:rPr>
              <a:t>G/N</a:t>
            </a:r>
            <a:r>
              <a:rPr lang="en-US" i="1" baseline="-25000" dirty="0" smtClean="0">
                <a:solidFill>
                  <a:srgbClr val="FF0000"/>
                </a:solidFill>
              </a:rPr>
              <a:t>e</a:t>
            </a:r>
            <a:r>
              <a:rPr lang="en-US" i="1" dirty="0" smtClean="0"/>
              <a:t> ,</a:t>
            </a:r>
          </a:p>
          <a:p>
            <a:pPr marL="914400" lvl="1" indent="-514350">
              <a:buNone/>
            </a:pPr>
            <a:r>
              <a:rPr lang="en-US" sz="3200" dirty="0" smtClean="0"/>
              <a:t>where </a:t>
            </a:r>
            <a:r>
              <a:rPr lang="en-US" sz="3200" i="1" dirty="0" smtClean="0"/>
              <a:t>G</a:t>
            </a:r>
            <a:r>
              <a:rPr lang="en-US" sz="3200" dirty="0" smtClean="0"/>
              <a:t> is genetic variance and </a:t>
            </a:r>
            <a:r>
              <a:rPr lang="en-US" sz="3200" i="1" dirty="0" smtClean="0"/>
              <a:t>N</a:t>
            </a:r>
            <a:r>
              <a:rPr lang="en-US" sz="3200" i="1" baseline="-25000" dirty="0" smtClean="0"/>
              <a:t>e</a:t>
            </a:r>
            <a:r>
              <a:rPr lang="en-US" sz="3200" dirty="0" smtClean="0"/>
              <a:t> is effective population size</a:t>
            </a:r>
          </a:p>
          <a:p>
            <a:pPr marL="0"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2661667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 short digression to talk about stochastic models of phenotypic evolution</a:t>
            </a:r>
            <a:endParaRPr lang="en-US" sz="3600" b="1" dirty="0"/>
          </a:p>
        </p:txBody>
      </p:sp>
      <p:sp>
        <p:nvSpPr>
          <p:cNvPr id="3" name="Content Placeholder 2"/>
          <p:cNvSpPr>
            <a:spLocks noGrp="1"/>
          </p:cNvSpPr>
          <p:nvPr>
            <p:ph idx="1"/>
          </p:nvPr>
        </p:nvSpPr>
        <p:spPr/>
        <p:txBody>
          <a:bodyPr>
            <a:normAutofit/>
          </a:bodyPr>
          <a:lstStyle/>
          <a:p>
            <a:pPr>
              <a:buNone/>
            </a:pPr>
            <a:r>
              <a:rPr lang="en-US" dirty="0" smtClean="0"/>
              <a:t>If drifting replicate lineages obey the same stochastic rules, we  can statistically characterize the distribution of lineage trait means at any generation, </a:t>
            </a:r>
            <a:r>
              <a:rPr lang="en-US" i="1" dirty="0" smtClean="0">
                <a:solidFill>
                  <a:srgbClr val="FF0000"/>
                </a:solidFill>
              </a:rPr>
              <a:t>t</a:t>
            </a:r>
            <a:r>
              <a:rPr lang="en-US" dirty="0" smtClean="0"/>
              <a:t>, in the future.</a:t>
            </a:r>
          </a:p>
          <a:p>
            <a:pPr marL="0" indent="0">
              <a:buNone/>
            </a:pPr>
            <a:r>
              <a:rPr lang="en-US" dirty="0" smtClean="0"/>
              <a:t>In this particular case, the replicate trait means will be normally distributed with zero mean and a variance equal to </a:t>
            </a:r>
            <a:r>
              <a:rPr lang="en-US" i="1" dirty="0" err="1" smtClean="0">
                <a:solidFill>
                  <a:srgbClr val="FF0000"/>
                </a:solidFill>
              </a:rPr>
              <a:t>tG</a:t>
            </a:r>
            <a:r>
              <a:rPr lang="en-US" i="1" dirty="0" smtClean="0">
                <a:solidFill>
                  <a:srgbClr val="FF0000"/>
                </a:solidFill>
              </a:rPr>
              <a:t>/N</a:t>
            </a:r>
            <a:r>
              <a:rPr lang="en-US" i="1" baseline="-25000" dirty="0" smtClean="0">
                <a:solidFill>
                  <a:srgbClr val="FF0000"/>
                </a:solidFill>
              </a:rPr>
              <a:t>e</a:t>
            </a:r>
            <a:r>
              <a:rPr lang="en-US" dirty="0" smtClean="0"/>
              <a:t>.</a:t>
            </a:r>
          </a:p>
          <a:p>
            <a:pPr>
              <a:buNone/>
            </a:pPr>
            <a:endParaRPr lang="en-US" dirty="0"/>
          </a:p>
        </p:txBody>
      </p:sp>
    </p:spTree>
    <p:extLst>
      <p:ext uri="{BB962C8B-B14F-4D97-AF65-F5344CB8AC3E}">
        <p14:creationId xmlns:p14="http://schemas.microsoft.com/office/powerpoint/2010/main" val="1813429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simulation of a single lineage evolving by drift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2200" y="1600200"/>
            <a:ext cx="4381500" cy="4375150"/>
          </a:xfrm>
        </p:spPr>
      </p:pic>
      <p:sp>
        <p:nvSpPr>
          <p:cNvPr id="3" name="Rectangle 2"/>
          <p:cNvSpPr/>
          <p:nvPr/>
        </p:nvSpPr>
        <p:spPr>
          <a:xfrm>
            <a:off x="2895600" y="2514600"/>
            <a:ext cx="1143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600" y="4495800"/>
            <a:ext cx="1143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28292" y="5620378"/>
            <a:ext cx="1933222" cy="361637"/>
          </a:xfrm>
          <a:prstGeom prst="rect">
            <a:avLst/>
          </a:prstGeom>
          <a:solidFill>
            <a:schemeClr val="bg1"/>
          </a:solidFill>
        </p:spPr>
        <p:txBody>
          <a:bodyPr wrap="none" rtlCol="0">
            <a:spAutoFit/>
          </a:bodyPr>
          <a:lstStyle/>
          <a:p>
            <a:r>
              <a:rPr lang="en-US" sz="1750" b="1" dirty="0" smtClean="0"/>
              <a:t>Time (generations)</a:t>
            </a:r>
            <a:endParaRPr lang="en-US" sz="1750" b="1" dirty="0"/>
          </a:p>
        </p:txBody>
      </p:sp>
      <p:sp>
        <p:nvSpPr>
          <p:cNvPr id="9" name="Rectangle 8"/>
          <p:cNvSpPr/>
          <p:nvPr/>
        </p:nvSpPr>
        <p:spPr>
          <a:xfrm>
            <a:off x="2362200" y="3048000"/>
            <a:ext cx="152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851130" y="3635270"/>
            <a:ext cx="1360694" cy="338554"/>
          </a:xfrm>
          <a:prstGeom prst="rect">
            <a:avLst/>
          </a:prstGeom>
          <a:noFill/>
        </p:spPr>
        <p:txBody>
          <a:bodyPr wrap="none" rtlCol="0">
            <a:spAutoFit/>
          </a:bodyPr>
          <a:lstStyle/>
          <a:p>
            <a:r>
              <a:rPr lang="en-US" sz="1600" b="1" dirty="0" smtClean="0"/>
              <a:t>Lineage mean</a:t>
            </a:r>
            <a:endParaRPr lang="en-US" sz="1600" b="1" dirty="0"/>
          </a:p>
        </p:txBody>
      </p:sp>
    </p:spTree>
    <p:extLst>
      <p:ext uri="{BB962C8B-B14F-4D97-AF65-F5344CB8AC3E}">
        <p14:creationId xmlns:p14="http://schemas.microsoft.com/office/powerpoint/2010/main" val="3931710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simulation of 100 lineages evolving by drift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81250" y="1675606"/>
            <a:ext cx="4381500" cy="4375150"/>
          </a:xfrm>
        </p:spPr>
      </p:pic>
      <p:sp>
        <p:nvSpPr>
          <p:cNvPr id="3" name="Rectangle 2"/>
          <p:cNvSpPr/>
          <p:nvPr/>
        </p:nvSpPr>
        <p:spPr>
          <a:xfrm>
            <a:off x="2895600" y="2743200"/>
            <a:ext cx="1066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3925" y="4483658"/>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1757761" y="3687464"/>
            <a:ext cx="1431196"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525" y="5791200"/>
            <a:ext cx="145732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5655195"/>
            <a:ext cx="1951560" cy="369332"/>
          </a:xfrm>
          <a:prstGeom prst="rect">
            <a:avLst/>
          </a:prstGeom>
          <a:noFill/>
        </p:spPr>
        <p:txBody>
          <a:bodyPr wrap="none" rtlCol="0">
            <a:spAutoFit/>
          </a:bodyPr>
          <a:lstStyle/>
          <a:p>
            <a:r>
              <a:rPr lang="en-US" sz="1750" b="1" dirty="0" smtClean="0"/>
              <a:t>Time (generations)</a:t>
            </a:r>
            <a:endParaRPr lang="en-US" sz="1750" b="1" dirty="0"/>
          </a:p>
        </p:txBody>
      </p:sp>
      <p:sp>
        <p:nvSpPr>
          <p:cNvPr id="8" name="TextBox 7"/>
          <p:cNvSpPr txBox="1"/>
          <p:nvPr/>
        </p:nvSpPr>
        <p:spPr>
          <a:xfrm rot="16200000">
            <a:off x="1720236" y="3598119"/>
            <a:ext cx="1506246" cy="369332"/>
          </a:xfrm>
          <a:prstGeom prst="rect">
            <a:avLst/>
          </a:prstGeom>
          <a:noFill/>
        </p:spPr>
        <p:txBody>
          <a:bodyPr wrap="none" rtlCol="0">
            <a:spAutoFit/>
          </a:bodyPr>
          <a:lstStyle/>
          <a:p>
            <a:r>
              <a:rPr lang="en-US" b="1" dirty="0" smtClean="0"/>
              <a:t>Lineage mean</a:t>
            </a:r>
            <a:endParaRPr lang="en-US" b="1" dirty="0"/>
          </a:p>
        </p:txBody>
      </p:sp>
      <p:sp>
        <p:nvSpPr>
          <p:cNvPr id="10" name="TextBox 9"/>
          <p:cNvSpPr txBox="1"/>
          <p:nvPr/>
        </p:nvSpPr>
        <p:spPr>
          <a:xfrm>
            <a:off x="3048000" y="2312349"/>
            <a:ext cx="2401555" cy="369332"/>
          </a:xfrm>
          <a:prstGeom prst="rect">
            <a:avLst/>
          </a:prstGeom>
          <a:noFill/>
        </p:spPr>
        <p:txBody>
          <a:bodyPr wrap="none" rtlCol="0">
            <a:spAutoFit/>
          </a:bodyPr>
          <a:lstStyle/>
          <a:p>
            <a:r>
              <a:rPr lang="en-US" dirty="0" smtClean="0">
                <a:solidFill>
                  <a:srgbClr val="2609B7"/>
                </a:solidFill>
              </a:rPr>
              <a:t>± 99% confidence limits</a:t>
            </a:r>
            <a:endParaRPr lang="en-US" dirty="0">
              <a:solidFill>
                <a:srgbClr val="2609B7"/>
              </a:solidFill>
            </a:endParaRPr>
          </a:p>
        </p:txBody>
      </p:sp>
    </p:spTree>
    <p:extLst>
      <p:ext uri="{BB962C8B-B14F-4D97-AF65-F5344CB8AC3E}">
        <p14:creationId xmlns:p14="http://schemas.microsoft.com/office/powerpoint/2010/main" val="107414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models with the </a:t>
            </a:r>
            <a:r>
              <a:rPr lang="en-US" dirty="0" err="1" smtClean="0"/>
              <a:t>Gingerich</a:t>
            </a:r>
            <a:r>
              <a:rPr lang="en-US" dirty="0" smtClean="0"/>
              <a:t> data</a:t>
            </a:r>
            <a:endParaRPr lang="en-US" dirty="0"/>
          </a:p>
        </p:txBody>
      </p:sp>
      <p:sp>
        <p:nvSpPr>
          <p:cNvPr id="3" name="Content Placeholder 2"/>
          <p:cNvSpPr>
            <a:spLocks noGrp="1"/>
          </p:cNvSpPr>
          <p:nvPr>
            <p:ph idx="1"/>
          </p:nvPr>
        </p:nvSpPr>
        <p:spPr>
          <a:xfrm>
            <a:off x="457200" y="1219200"/>
            <a:ext cx="8001000" cy="4419599"/>
          </a:xfrm>
        </p:spPr>
        <p:txBody>
          <a:bodyPr/>
          <a:lstStyle/>
          <a:p>
            <a:r>
              <a:rPr lang="en-US" sz="2800" dirty="0" smtClean="0"/>
              <a:t>The data (sources, pattern)</a:t>
            </a:r>
          </a:p>
          <a:p>
            <a:r>
              <a:rPr lang="en-US" sz="2800" dirty="0" smtClean="0"/>
              <a:t>The models (drift, models with a stationary optimum, models with a moving optimum)</a:t>
            </a:r>
          </a:p>
          <a:p>
            <a:r>
              <a:rPr lang="en-US" sz="2800" dirty="0" smtClean="0"/>
              <a:t>Conclusions</a:t>
            </a:r>
          </a:p>
          <a:p>
            <a:endParaRPr lang="en-US" dirty="0"/>
          </a:p>
        </p:txBody>
      </p:sp>
      <p:sp>
        <p:nvSpPr>
          <p:cNvPr id="6" name="TextBox 5"/>
          <p:cNvSpPr txBox="1"/>
          <p:nvPr/>
        </p:nvSpPr>
        <p:spPr>
          <a:xfrm>
            <a:off x="6248400" y="6096000"/>
            <a:ext cx="2705805" cy="461665"/>
          </a:xfrm>
          <a:prstGeom prst="rect">
            <a:avLst/>
          </a:prstGeom>
          <a:noFill/>
        </p:spPr>
        <p:txBody>
          <a:bodyPr wrap="none" rtlCol="0">
            <a:spAutoFit/>
          </a:bodyPr>
          <a:lstStyle/>
          <a:p>
            <a:r>
              <a:rPr lang="en-US" sz="2400" dirty="0" smtClean="0"/>
              <a:t>Estes &amp; Arnold 2007</a:t>
            </a:r>
            <a:endParaRPr lang="en-US" sz="2400" dirty="0"/>
          </a:p>
        </p:txBody>
      </p:sp>
    </p:spTree>
    <p:extLst>
      <p:ext uri="{BB962C8B-B14F-4D97-AF65-F5344CB8AC3E}">
        <p14:creationId xmlns:p14="http://schemas.microsoft.com/office/powerpoint/2010/main" val="3449678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If </a:t>
            </a:r>
            <a:r>
              <a:rPr lang="en-US" sz="3200" b="1" dirty="0"/>
              <a:t>we were in the midst of one of the great synthetic periods in evolutionary biology, how would we know it</a:t>
            </a:r>
            <a:r>
              <a:rPr lang="en-US" sz="3200" b="1" dirty="0" smtClean="0"/>
              <a:t>? </a:t>
            </a:r>
            <a:endParaRPr lang="en-US" sz="3200" b="1" dirty="0"/>
          </a:p>
        </p:txBody>
      </p:sp>
      <p:sp>
        <p:nvSpPr>
          <p:cNvPr id="3" name="Content Placeholder 2"/>
          <p:cNvSpPr>
            <a:spLocks noGrp="1"/>
          </p:cNvSpPr>
          <p:nvPr>
            <p:ph idx="1"/>
          </p:nvPr>
        </p:nvSpPr>
        <p:spPr/>
        <p:txBody>
          <a:bodyPr>
            <a:normAutofit fontScale="92500"/>
          </a:bodyPr>
          <a:lstStyle/>
          <a:p>
            <a:r>
              <a:rPr lang="en-US" dirty="0" smtClean="0"/>
              <a:t>Synthesis in evolutionary biology then and now</a:t>
            </a:r>
          </a:p>
          <a:p>
            <a:r>
              <a:rPr lang="en-US" dirty="0" smtClean="0"/>
              <a:t>Simpson (1944) &amp; the ongoing synthesis in 	evolutionary quantitative genetics</a:t>
            </a:r>
          </a:p>
          <a:p>
            <a:r>
              <a:rPr lang="en-US" dirty="0" smtClean="0"/>
              <a:t>Two examples of the ongoing synthesis (Estes 	&amp; Arnold 2007, </a:t>
            </a:r>
            <a:r>
              <a:rPr lang="en-US" dirty="0" err="1" smtClean="0"/>
              <a:t>Uyeda</a:t>
            </a:r>
            <a:r>
              <a:rPr lang="en-US" dirty="0" smtClean="0"/>
              <a:t> et al. 2011)</a:t>
            </a:r>
          </a:p>
          <a:p>
            <a:r>
              <a:rPr lang="en-US" dirty="0" smtClean="0"/>
              <a:t>Conclusions &amp; perspectives from the two studies</a:t>
            </a:r>
          </a:p>
          <a:p>
            <a:r>
              <a:rPr lang="en-US" dirty="0" smtClean="0"/>
              <a:t>Some general lessons about synthesis in evolutionary biology</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95106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models with the </a:t>
            </a:r>
            <a:r>
              <a:rPr lang="en-US" dirty="0" err="1" smtClean="0"/>
              <a:t>Gingerich</a:t>
            </a:r>
            <a:r>
              <a:rPr lang="en-US" dirty="0" smtClean="0"/>
              <a:t> data</a:t>
            </a:r>
            <a:endParaRPr lang="en-US" dirty="0"/>
          </a:p>
        </p:txBody>
      </p:sp>
      <p:sp>
        <p:nvSpPr>
          <p:cNvPr id="3" name="Content Placeholder 2"/>
          <p:cNvSpPr>
            <a:spLocks noGrp="1"/>
          </p:cNvSpPr>
          <p:nvPr>
            <p:ph idx="1"/>
          </p:nvPr>
        </p:nvSpPr>
        <p:spPr>
          <a:xfrm>
            <a:off x="457200" y="1219200"/>
            <a:ext cx="8001000" cy="4419599"/>
          </a:xfrm>
        </p:spPr>
        <p:txBody>
          <a:bodyPr/>
          <a:lstStyle/>
          <a:p>
            <a:r>
              <a:rPr lang="en-US" sz="2800" dirty="0" smtClean="0"/>
              <a:t>The data (sources, pattern)</a:t>
            </a:r>
          </a:p>
          <a:p>
            <a:r>
              <a:rPr lang="en-US" sz="2800" dirty="0" smtClean="0"/>
              <a:t>The models (drift, models with a stationary optimum, models with a moving optimum)</a:t>
            </a:r>
          </a:p>
          <a:p>
            <a:r>
              <a:rPr lang="en-US" sz="2800" dirty="0" smtClean="0"/>
              <a:t>Conclusion</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09" y="3457545"/>
            <a:ext cx="2205318" cy="2743200"/>
          </a:xfrm>
          <a:prstGeom prst="rect">
            <a:avLst/>
          </a:prstGeom>
        </p:spPr>
      </p:pic>
      <p:sp>
        <p:nvSpPr>
          <p:cNvPr id="5" name="TextBox 4"/>
          <p:cNvSpPr txBox="1"/>
          <p:nvPr/>
        </p:nvSpPr>
        <p:spPr>
          <a:xfrm>
            <a:off x="627861" y="5715000"/>
            <a:ext cx="1817613" cy="400110"/>
          </a:xfrm>
          <a:prstGeom prst="rect">
            <a:avLst/>
          </a:prstGeom>
          <a:noFill/>
        </p:spPr>
        <p:txBody>
          <a:bodyPr wrap="none" rtlCol="0">
            <a:spAutoFit/>
          </a:bodyPr>
          <a:lstStyle/>
          <a:p>
            <a:pPr algn="ctr"/>
            <a:r>
              <a:rPr lang="en-US" sz="2000" dirty="0" smtClean="0">
                <a:solidFill>
                  <a:schemeClr val="bg1"/>
                </a:solidFill>
              </a:rPr>
              <a:t>Philip </a:t>
            </a:r>
            <a:r>
              <a:rPr lang="en-US" sz="2000" dirty="0" err="1" smtClean="0">
                <a:solidFill>
                  <a:schemeClr val="bg1"/>
                </a:solidFill>
              </a:rPr>
              <a:t>Gingerich</a:t>
            </a:r>
            <a:endParaRPr lang="en-US" sz="2000" dirty="0">
              <a:solidFill>
                <a:schemeClr val="bg1"/>
              </a:solidFill>
            </a:endParaRPr>
          </a:p>
        </p:txBody>
      </p:sp>
      <p:sp>
        <p:nvSpPr>
          <p:cNvPr id="6" name="TextBox 5"/>
          <p:cNvSpPr txBox="1"/>
          <p:nvPr/>
        </p:nvSpPr>
        <p:spPr>
          <a:xfrm>
            <a:off x="6854311" y="6292334"/>
            <a:ext cx="2079159" cy="369332"/>
          </a:xfrm>
          <a:prstGeom prst="rect">
            <a:avLst/>
          </a:prstGeom>
          <a:noFill/>
        </p:spPr>
        <p:txBody>
          <a:bodyPr wrap="none" rtlCol="0">
            <a:spAutoFit/>
          </a:bodyPr>
          <a:lstStyle/>
          <a:p>
            <a:r>
              <a:rPr lang="en-US" dirty="0" smtClean="0"/>
              <a:t>Estes &amp; Arnold 2007</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599" y="3734144"/>
            <a:ext cx="2428240" cy="214376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3565" t="8673" r="17948" b="24661"/>
          <a:stretch/>
        </p:blipFill>
        <p:spPr>
          <a:xfrm>
            <a:off x="5604201" y="3457545"/>
            <a:ext cx="2289689" cy="2743200"/>
          </a:xfrm>
          <a:prstGeom prst="rect">
            <a:avLst/>
          </a:prstGeom>
        </p:spPr>
      </p:pic>
      <p:sp>
        <p:nvSpPr>
          <p:cNvPr id="9" name="TextBox 8"/>
          <p:cNvSpPr txBox="1"/>
          <p:nvPr/>
        </p:nvSpPr>
        <p:spPr>
          <a:xfrm>
            <a:off x="3664218" y="5029200"/>
            <a:ext cx="1659621" cy="369332"/>
          </a:xfrm>
          <a:prstGeom prst="rect">
            <a:avLst/>
          </a:prstGeom>
          <a:noFill/>
        </p:spPr>
        <p:txBody>
          <a:bodyPr wrap="none" rtlCol="0">
            <a:spAutoFit/>
          </a:bodyPr>
          <a:lstStyle/>
          <a:p>
            <a:r>
              <a:rPr lang="en-US" dirty="0" smtClean="0"/>
              <a:t>Andrew Hendry</a:t>
            </a:r>
            <a:endParaRPr lang="en-US" dirty="0"/>
          </a:p>
        </p:txBody>
      </p:sp>
      <p:sp>
        <p:nvSpPr>
          <p:cNvPr id="10" name="TextBox 9"/>
          <p:cNvSpPr txBox="1"/>
          <p:nvPr/>
        </p:nvSpPr>
        <p:spPr>
          <a:xfrm>
            <a:off x="5854409" y="5746642"/>
            <a:ext cx="1967205" cy="400110"/>
          </a:xfrm>
          <a:prstGeom prst="rect">
            <a:avLst/>
          </a:prstGeom>
          <a:noFill/>
        </p:spPr>
        <p:txBody>
          <a:bodyPr wrap="none" rtlCol="0">
            <a:spAutoFit/>
          </a:bodyPr>
          <a:lstStyle/>
          <a:p>
            <a:r>
              <a:rPr lang="en-US" sz="2000" dirty="0" smtClean="0"/>
              <a:t>Michael </a:t>
            </a:r>
            <a:r>
              <a:rPr lang="en-US" sz="2000" dirty="0" err="1" smtClean="0"/>
              <a:t>Kinnison</a:t>
            </a:r>
            <a:endParaRPr lang="en-US" sz="2000" dirty="0"/>
          </a:p>
        </p:txBody>
      </p:sp>
    </p:spTree>
    <p:extLst>
      <p:ext uri="{BB962C8B-B14F-4D97-AF65-F5344CB8AC3E}">
        <p14:creationId xmlns:p14="http://schemas.microsoft.com/office/powerpoint/2010/main" val="3449678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models with the </a:t>
            </a:r>
            <a:r>
              <a:rPr lang="en-US" dirty="0" err="1" smtClean="0"/>
              <a:t>Gingerich</a:t>
            </a:r>
            <a:r>
              <a:rPr lang="en-US" dirty="0" smtClean="0"/>
              <a:t> data </a:t>
            </a:r>
            <a:endParaRPr lang="en-US" dirty="0"/>
          </a:p>
        </p:txBody>
      </p:sp>
      <p:sp>
        <p:nvSpPr>
          <p:cNvPr id="3" name="Content Placeholder 2"/>
          <p:cNvSpPr>
            <a:spLocks noGrp="1"/>
          </p:cNvSpPr>
          <p:nvPr>
            <p:ph idx="1"/>
          </p:nvPr>
        </p:nvSpPr>
        <p:spPr/>
        <p:txBody>
          <a:bodyPr>
            <a:normAutofit/>
          </a:bodyPr>
          <a:lstStyle/>
          <a:p>
            <a:r>
              <a:rPr lang="en-US" dirty="0" smtClean="0"/>
              <a:t>The data (sources)</a:t>
            </a:r>
          </a:p>
          <a:p>
            <a:pPr marL="0" indent="0">
              <a:buNone/>
            </a:pPr>
            <a:r>
              <a:rPr lang="en-US" sz="2400" b="1" i="1" dirty="0" smtClean="0">
                <a:solidFill>
                  <a:srgbClr val="FF0000"/>
                </a:solidFill>
              </a:rPr>
              <a:t>Longitudinal data</a:t>
            </a:r>
            <a:r>
              <a:rPr lang="en-US" sz="2400" dirty="0" smtClean="0"/>
              <a:t>: </a:t>
            </a:r>
            <a:r>
              <a:rPr lang="en-US" sz="2400" i="1" dirty="0" smtClean="0"/>
              <a:t>2639 values for change in trait mean over intervals ranging from one to ten million generations; 44 sources, time series.</a:t>
            </a:r>
          </a:p>
          <a:p>
            <a:pPr marL="0" indent="0">
              <a:buNone/>
            </a:pPr>
            <a:r>
              <a:rPr lang="en-US" sz="2400" b="1" i="1" dirty="0" smtClean="0">
                <a:solidFill>
                  <a:srgbClr val="FF0000"/>
                </a:solidFill>
              </a:rPr>
              <a:t>Traits</a:t>
            </a:r>
            <a:r>
              <a:rPr lang="en-US" sz="2400" dirty="0" smtClean="0">
                <a:solidFill>
                  <a:schemeClr val="accent2"/>
                </a:solidFill>
              </a:rPr>
              <a:t>:</a:t>
            </a:r>
            <a:r>
              <a:rPr lang="en-US" sz="2400" dirty="0" smtClean="0"/>
              <a:t> </a:t>
            </a:r>
            <a:r>
              <a:rPr lang="en-US" sz="2400" i="1" dirty="0" smtClean="0"/>
              <a:t>size and counts; dimensions and shapes of shells, teeth, etc.; standardized to a common scale of within-population, phenotypic standard deviation.</a:t>
            </a:r>
          </a:p>
          <a:p>
            <a:pPr marL="0" indent="0">
              <a:buNone/>
            </a:pPr>
            <a:r>
              <a:rPr lang="en-US" sz="2400" b="1" i="1" dirty="0" smtClean="0">
                <a:solidFill>
                  <a:srgbClr val="FF0000"/>
                </a:solidFill>
              </a:rPr>
              <a:t>Taxa</a:t>
            </a:r>
            <a:r>
              <a:rPr lang="en-US" sz="2400" dirty="0" smtClean="0">
                <a:solidFill>
                  <a:schemeClr val="accent2"/>
                </a:solidFill>
              </a:rPr>
              <a:t>:</a:t>
            </a:r>
            <a:r>
              <a:rPr lang="en-US" sz="2400" dirty="0" smtClean="0"/>
              <a:t> </a:t>
            </a:r>
            <a:r>
              <a:rPr lang="en-US" sz="2400" i="1" dirty="0" err="1" smtClean="0"/>
              <a:t>foraminiferans</a:t>
            </a:r>
            <a:r>
              <a:rPr lang="en-US" sz="2400" i="1" dirty="0" smtClean="0"/>
              <a:t> … </a:t>
            </a:r>
            <a:r>
              <a:rPr lang="en-US" sz="2400" i="1" dirty="0" err="1" smtClean="0"/>
              <a:t>ceratopsid</a:t>
            </a:r>
            <a:r>
              <a:rPr lang="en-US" sz="2400" i="1" dirty="0" smtClean="0"/>
              <a:t> dinosaurs.</a:t>
            </a:r>
            <a:r>
              <a:rPr lang="en-US" sz="2400" dirty="0" smtClean="0"/>
              <a:t> </a:t>
            </a:r>
          </a:p>
          <a:p>
            <a:pPr marL="0" indent="0">
              <a:buNone/>
            </a:pP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029200"/>
            <a:ext cx="1339850" cy="15176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5121275"/>
            <a:ext cx="2389188" cy="1333500"/>
          </a:xfrm>
          <a:prstGeom prst="rect">
            <a:avLst/>
          </a:prstGeom>
        </p:spPr>
      </p:pic>
      <p:sp>
        <p:nvSpPr>
          <p:cNvPr id="6" name="TextBox 5"/>
          <p:cNvSpPr txBox="1"/>
          <p:nvPr/>
        </p:nvSpPr>
        <p:spPr>
          <a:xfrm>
            <a:off x="2991918" y="5334000"/>
            <a:ext cx="513282" cy="646331"/>
          </a:xfrm>
          <a:prstGeom prst="rect">
            <a:avLst/>
          </a:prstGeom>
          <a:noFill/>
        </p:spPr>
        <p:txBody>
          <a:bodyPr wrap="none" rtlCol="0">
            <a:spAutoFit/>
          </a:bodyPr>
          <a:lstStyle/>
          <a:p>
            <a:r>
              <a:rPr lang="en-US" sz="3600" b="1" dirty="0" smtClean="0"/>
              <a:t>…</a:t>
            </a:r>
            <a:endParaRPr lang="en-US" sz="3600" b="1" dirty="0"/>
          </a:p>
        </p:txBody>
      </p:sp>
      <p:sp>
        <p:nvSpPr>
          <p:cNvPr id="7" name="TextBox 6"/>
          <p:cNvSpPr txBox="1"/>
          <p:nvPr/>
        </p:nvSpPr>
        <p:spPr>
          <a:xfrm>
            <a:off x="6934200" y="6454775"/>
            <a:ext cx="2079159" cy="369332"/>
          </a:xfrm>
          <a:prstGeom prst="rect">
            <a:avLst/>
          </a:prstGeom>
          <a:noFill/>
        </p:spPr>
        <p:txBody>
          <a:bodyPr wrap="none" rtlCol="0">
            <a:spAutoFit/>
          </a:bodyPr>
          <a:lstStyle/>
          <a:p>
            <a:r>
              <a:rPr lang="en-US" dirty="0" smtClean="0"/>
              <a:t>Estes &amp; Arnold 2007</a:t>
            </a:r>
            <a:endParaRPr lang="en-US" dirty="0"/>
          </a:p>
        </p:txBody>
      </p:sp>
    </p:spTree>
    <p:extLst>
      <p:ext uri="{BB962C8B-B14F-4D97-AF65-F5344CB8AC3E}">
        <p14:creationId xmlns:p14="http://schemas.microsoft.com/office/powerpoint/2010/main" val="2683914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6504"/>
            <a:ext cx="8229600" cy="1143000"/>
          </a:xfrm>
        </p:spPr>
        <p:txBody>
          <a:bodyPr>
            <a:noAutofit/>
          </a:bodyPr>
          <a:lstStyle/>
          <a:p>
            <a:r>
              <a:rPr lang="en-US" sz="2800" b="1" dirty="0" smtClean="0"/>
              <a:t>A short digression to talk about the data plots</a:t>
            </a:r>
            <a:endParaRPr lang="en-US" sz="2800" b="1" dirty="0"/>
          </a:p>
        </p:txBody>
      </p:sp>
      <p:sp>
        <p:nvSpPr>
          <p:cNvPr id="4" name="TextBox 3"/>
          <p:cNvSpPr txBox="1"/>
          <p:nvPr/>
        </p:nvSpPr>
        <p:spPr>
          <a:xfrm>
            <a:off x="1828800" y="838200"/>
            <a:ext cx="5430141" cy="1477328"/>
          </a:xfrm>
          <a:prstGeom prst="rect">
            <a:avLst/>
          </a:prstGeom>
          <a:noFill/>
        </p:spPr>
        <p:txBody>
          <a:bodyPr wrap="none" rtlCol="0">
            <a:spAutoFit/>
          </a:bodyPr>
          <a:lstStyle/>
          <a:p>
            <a:r>
              <a:rPr lang="en-US" i="1" dirty="0" smtClean="0"/>
              <a:t>Mean body size at generation 0 = 100 mm</a:t>
            </a:r>
          </a:p>
          <a:p>
            <a:r>
              <a:rPr lang="en-US" i="1" dirty="0" smtClean="0"/>
              <a:t>Mean body size at generation 100 = 150 mm</a:t>
            </a:r>
          </a:p>
          <a:p>
            <a:r>
              <a:rPr lang="en-US" i="1" dirty="0" smtClean="0"/>
              <a:t>Average within-population </a:t>
            </a:r>
            <a:r>
              <a:rPr lang="en-US" i="1" dirty="0" err="1" smtClean="0"/>
              <a:t>std</a:t>
            </a:r>
            <a:r>
              <a:rPr lang="en-US" i="1" dirty="0" smtClean="0"/>
              <a:t> </a:t>
            </a:r>
            <a:r>
              <a:rPr lang="en-US" i="1" dirty="0" err="1" smtClean="0"/>
              <a:t>dev</a:t>
            </a:r>
            <a:r>
              <a:rPr lang="en-US" i="1" dirty="0" smtClean="0"/>
              <a:t> in body size = 10 mm</a:t>
            </a:r>
          </a:p>
          <a:p>
            <a:r>
              <a:rPr lang="en-US" i="1" dirty="0" smtClean="0"/>
              <a:t>Divergence = 150 mm - 100 mm = 50 mm or 5 </a:t>
            </a:r>
            <a:r>
              <a:rPr lang="en-US" i="1" dirty="0" err="1" smtClean="0"/>
              <a:t>sd</a:t>
            </a:r>
            <a:endParaRPr lang="en-US" i="1" dirty="0" smtClean="0"/>
          </a:p>
          <a:p>
            <a:r>
              <a:rPr lang="en-US" i="1" dirty="0" smtClean="0"/>
              <a:t>Interval = 200 = 10</a:t>
            </a:r>
            <a:r>
              <a:rPr lang="en-US" i="1" baseline="30000" dirty="0" smtClean="0"/>
              <a:t>2</a:t>
            </a:r>
            <a:r>
              <a:rPr lang="en-US" i="1" dirty="0" smtClean="0"/>
              <a:t> generations</a:t>
            </a:r>
            <a:endParaRPr lang="en-US" i="1" dirty="0"/>
          </a:p>
        </p:txBody>
      </p:sp>
    </p:spTree>
    <p:extLst>
      <p:ext uri="{BB962C8B-B14F-4D97-AF65-F5344CB8AC3E}">
        <p14:creationId xmlns:p14="http://schemas.microsoft.com/office/powerpoint/2010/main" val="1853147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6504"/>
            <a:ext cx="8229600" cy="1143000"/>
          </a:xfrm>
        </p:spPr>
        <p:txBody>
          <a:bodyPr>
            <a:noAutofit/>
          </a:bodyPr>
          <a:lstStyle/>
          <a:p>
            <a:r>
              <a:rPr lang="en-US" sz="2800" b="1" dirty="0" smtClean="0"/>
              <a:t>A short digression to talk about the data plots</a:t>
            </a:r>
            <a:endParaRPr lang="en-US" sz="2800" b="1" dirty="0"/>
          </a:p>
        </p:txBody>
      </p:sp>
      <p:sp>
        <p:nvSpPr>
          <p:cNvPr id="4" name="TextBox 3"/>
          <p:cNvSpPr txBox="1"/>
          <p:nvPr/>
        </p:nvSpPr>
        <p:spPr>
          <a:xfrm>
            <a:off x="1828800" y="838200"/>
            <a:ext cx="5430141" cy="1477328"/>
          </a:xfrm>
          <a:prstGeom prst="rect">
            <a:avLst/>
          </a:prstGeom>
          <a:noFill/>
        </p:spPr>
        <p:txBody>
          <a:bodyPr wrap="none" rtlCol="0">
            <a:spAutoFit/>
          </a:bodyPr>
          <a:lstStyle/>
          <a:p>
            <a:r>
              <a:rPr lang="en-US" i="1" dirty="0" smtClean="0"/>
              <a:t>Mean body size at generation 0 = 100 mm</a:t>
            </a:r>
          </a:p>
          <a:p>
            <a:r>
              <a:rPr lang="en-US" i="1" dirty="0" smtClean="0"/>
              <a:t>Mean body size at generation 100 = 150 mm</a:t>
            </a:r>
          </a:p>
          <a:p>
            <a:r>
              <a:rPr lang="en-US" i="1" dirty="0" smtClean="0"/>
              <a:t>Average within-population </a:t>
            </a:r>
            <a:r>
              <a:rPr lang="en-US" i="1" dirty="0" err="1" smtClean="0"/>
              <a:t>std</a:t>
            </a:r>
            <a:r>
              <a:rPr lang="en-US" i="1" dirty="0" smtClean="0"/>
              <a:t> </a:t>
            </a:r>
            <a:r>
              <a:rPr lang="en-US" i="1" dirty="0" err="1" smtClean="0"/>
              <a:t>dev</a:t>
            </a:r>
            <a:r>
              <a:rPr lang="en-US" i="1" dirty="0" smtClean="0"/>
              <a:t> in body size = 10 mm</a:t>
            </a:r>
          </a:p>
          <a:p>
            <a:r>
              <a:rPr lang="en-US" i="1" dirty="0" smtClean="0"/>
              <a:t>Divergence = 150 mm - 100 mm = 50 mm or 5 </a:t>
            </a:r>
            <a:r>
              <a:rPr lang="en-US" i="1" dirty="0" err="1" smtClean="0"/>
              <a:t>sd</a:t>
            </a:r>
            <a:endParaRPr lang="en-US" i="1" dirty="0" smtClean="0"/>
          </a:p>
          <a:p>
            <a:r>
              <a:rPr lang="en-US" i="1" dirty="0" smtClean="0"/>
              <a:t>Interval = 200 = 10</a:t>
            </a:r>
            <a:r>
              <a:rPr lang="en-US" i="1" baseline="30000" dirty="0" smtClean="0"/>
              <a:t>2</a:t>
            </a:r>
            <a:r>
              <a:rPr lang="en-US" i="1" dirty="0" smtClean="0"/>
              <a:t> generations</a:t>
            </a:r>
            <a:endParaRPr lang="en-US" i="1"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613" y="2438400"/>
            <a:ext cx="4383721" cy="385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2819400" y="3896139"/>
            <a:ext cx="9144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6200" y="4114800"/>
            <a:ext cx="0" cy="1447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448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models with the </a:t>
            </a:r>
            <a:r>
              <a:rPr lang="en-US" dirty="0" err="1" smtClean="0"/>
              <a:t>Gingerich</a:t>
            </a:r>
            <a:r>
              <a:rPr lang="en-US" dirty="0" smtClean="0"/>
              <a:t> data </a:t>
            </a:r>
            <a:endParaRPr lang="en-US" dirty="0"/>
          </a:p>
        </p:txBody>
      </p:sp>
      <p:sp>
        <p:nvSpPr>
          <p:cNvPr id="3" name="Content Placeholder 2"/>
          <p:cNvSpPr>
            <a:spLocks noGrp="1"/>
          </p:cNvSpPr>
          <p:nvPr>
            <p:ph idx="1"/>
          </p:nvPr>
        </p:nvSpPr>
        <p:spPr/>
        <p:txBody>
          <a:bodyPr/>
          <a:lstStyle/>
          <a:p>
            <a:r>
              <a:rPr lang="en-US" dirty="0" smtClean="0"/>
              <a:t>The data (pattern): </a:t>
            </a:r>
            <a:r>
              <a:rPr lang="en-US" i="1" dirty="0" smtClean="0"/>
              <a:t>99% confidence ellipse</a:t>
            </a:r>
          </a:p>
          <a:p>
            <a:pPr marL="0" indent="0">
              <a:buNone/>
            </a:pPr>
            <a:endParaRPr lang="en-US"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362200"/>
            <a:ext cx="4760913"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064841" y="6324600"/>
            <a:ext cx="2079159" cy="369332"/>
          </a:xfrm>
          <a:prstGeom prst="rect">
            <a:avLst/>
          </a:prstGeom>
          <a:noFill/>
        </p:spPr>
        <p:txBody>
          <a:bodyPr wrap="none" rtlCol="0">
            <a:spAutoFit/>
          </a:bodyPr>
          <a:lstStyle/>
          <a:p>
            <a:r>
              <a:rPr lang="en-US" dirty="0" smtClean="0"/>
              <a:t>Estes &amp; Arnold 2007</a:t>
            </a:r>
            <a:endParaRPr lang="en-US" dirty="0"/>
          </a:p>
        </p:txBody>
      </p:sp>
    </p:spTree>
    <p:extLst>
      <p:ext uri="{BB962C8B-B14F-4D97-AF65-F5344CB8AC3E}">
        <p14:creationId xmlns:p14="http://schemas.microsoft.com/office/powerpoint/2010/main" val="130296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models with the </a:t>
            </a:r>
            <a:r>
              <a:rPr lang="en-US" dirty="0" err="1" smtClean="0"/>
              <a:t>Gingerich</a:t>
            </a:r>
            <a:r>
              <a:rPr lang="en-US" dirty="0" smtClean="0"/>
              <a:t> data (Estes &amp; Arnold 2007)</a:t>
            </a:r>
            <a:endParaRPr lang="en-US" dirty="0"/>
          </a:p>
        </p:txBody>
      </p:sp>
      <p:sp>
        <p:nvSpPr>
          <p:cNvPr id="3" name="Content Placeholder 2"/>
          <p:cNvSpPr>
            <a:spLocks noGrp="1"/>
          </p:cNvSpPr>
          <p:nvPr>
            <p:ph idx="1"/>
          </p:nvPr>
        </p:nvSpPr>
        <p:spPr/>
        <p:txBody>
          <a:bodyPr/>
          <a:lstStyle/>
          <a:p>
            <a:r>
              <a:rPr lang="en-US" dirty="0" smtClean="0"/>
              <a:t>The data (pattern): </a:t>
            </a:r>
            <a:r>
              <a:rPr lang="en-US" i="1" dirty="0" smtClean="0">
                <a:solidFill>
                  <a:srgbClr val="B34EB8"/>
                </a:solidFill>
              </a:rPr>
              <a:t>± 6 within-pop </a:t>
            </a:r>
            <a:r>
              <a:rPr lang="en-US" i="1" dirty="0" err="1" smtClean="0">
                <a:solidFill>
                  <a:srgbClr val="B34EB8"/>
                </a:solidFill>
              </a:rPr>
              <a:t>pheno</a:t>
            </a:r>
            <a:r>
              <a:rPr lang="en-US" i="1" dirty="0" smtClean="0">
                <a:solidFill>
                  <a:srgbClr val="B34EB8"/>
                </a:solidFill>
              </a:rPr>
              <a:t> </a:t>
            </a:r>
            <a:r>
              <a:rPr lang="en-US" i="1" dirty="0" err="1" smtClean="0">
                <a:solidFill>
                  <a:srgbClr val="B34EB8"/>
                </a:solidFill>
              </a:rPr>
              <a:t>sd</a:t>
            </a:r>
            <a:endParaRPr lang="en-US" i="1" dirty="0" smtClean="0">
              <a:solidFill>
                <a:srgbClr val="B34EB8"/>
              </a:solidFill>
            </a:endParaRPr>
          </a:p>
          <a:p>
            <a:pPr marL="0" indent="0">
              <a:buNone/>
            </a:pP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362200"/>
            <a:ext cx="4760913"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64841" y="6324600"/>
            <a:ext cx="2079159" cy="369332"/>
          </a:xfrm>
          <a:prstGeom prst="rect">
            <a:avLst/>
          </a:prstGeom>
          <a:noFill/>
        </p:spPr>
        <p:txBody>
          <a:bodyPr wrap="none" rtlCol="0">
            <a:spAutoFit/>
          </a:bodyPr>
          <a:lstStyle/>
          <a:p>
            <a:r>
              <a:rPr lang="en-US" dirty="0" smtClean="0"/>
              <a:t>Estes &amp; Arnold 2007</a:t>
            </a:r>
            <a:endParaRPr lang="en-US" dirty="0"/>
          </a:p>
        </p:txBody>
      </p:sp>
    </p:spTree>
    <p:extLst>
      <p:ext uri="{BB962C8B-B14F-4D97-AF65-F5344CB8AC3E}">
        <p14:creationId xmlns:p14="http://schemas.microsoft.com/office/powerpoint/2010/main" val="3791430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When models confront the data, they can fail in three ways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2139" y="2286000"/>
            <a:ext cx="4760913"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00400" y="3886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4245768"/>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0" y="1590261"/>
            <a:ext cx="5346335" cy="523220"/>
          </a:xfrm>
          <a:prstGeom prst="rect">
            <a:avLst/>
          </a:prstGeom>
          <a:noFill/>
        </p:spPr>
        <p:txBody>
          <a:bodyPr wrap="none" rtlCol="0">
            <a:spAutoFit/>
          </a:bodyPr>
          <a:lstStyle/>
          <a:p>
            <a:r>
              <a:rPr lang="en-US" sz="2800" i="1" dirty="0" smtClean="0"/>
              <a:t>1. Under-prediction: </a:t>
            </a:r>
            <a:r>
              <a:rPr lang="en-US" sz="2800" i="1" dirty="0" smtClean="0">
                <a:solidFill>
                  <a:srgbClr val="FF0000"/>
                </a:solidFill>
              </a:rPr>
              <a:t>no points here</a:t>
            </a:r>
            <a:endParaRPr lang="en-US" sz="2800" i="1" dirty="0">
              <a:solidFill>
                <a:srgbClr val="FF0000"/>
              </a:solidFill>
            </a:endParaRPr>
          </a:p>
        </p:txBody>
      </p:sp>
      <p:sp>
        <p:nvSpPr>
          <p:cNvPr id="8" name="TextBox 7"/>
          <p:cNvSpPr txBox="1"/>
          <p:nvPr/>
        </p:nvSpPr>
        <p:spPr>
          <a:xfrm>
            <a:off x="7054793" y="6325671"/>
            <a:ext cx="2079159" cy="369332"/>
          </a:xfrm>
          <a:prstGeom prst="rect">
            <a:avLst/>
          </a:prstGeom>
          <a:noFill/>
        </p:spPr>
        <p:txBody>
          <a:bodyPr wrap="none" rtlCol="0">
            <a:spAutoFit/>
          </a:bodyPr>
          <a:lstStyle/>
          <a:p>
            <a:r>
              <a:rPr lang="en-US" dirty="0" smtClean="0"/>
              <a:t>Estes &amp; Arnold 2007</a:t>
            </a:r>
            <a:endParaRPr lang="en-US" dirty="0"/>
          </a:p>
        </p:txBody>
      </p:sp>
    </p:spTree>
    <p:extLst>
      <p:ext uri="{BB962C8B-B14F-4D97-AF65-F5344CB8AC3E}">
        <p14:creationId xmlns:p14="http://schemas.microsoft.com/office/powerpoint/2010/main" val="3140071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When models confront the data, they can fail in three ways</a:t>
            </a:r>
            <a:endParaRPr lang="en-US" dirty="0"/>
          </a:p>
        </p:txBody>
      </p:sp>
      <p:sp>
        <p:nvSpPr>
          <p:cNvPr id="3" name="Content Placeholder 2"/>
          <p:cNvSpPr>
            <a:spLocks noGrp="1"/>
          </p:cNvSpPr>
          <p:nvPr>
            <p:ph idx="4294967295"/>
          </p:nvPr>
        </p:nvSpPr>
        <p:spPr>
          <a:xfrm>
            <a:off x="0" y="1600200"/>
            <a:ext cx="8229600" cy="4525963"/>
          </a:xfrm>
        </p:spPr>
        <p:txBody>
          <a:bodyPr/>
          <a:lstStyle/>
          <a:p>
            <a:pPr marL="0" indent="0">
              <a:buNone/>
            </a:pPr>
            <a:endParaRPr lang="en-US" dirty="0" smtClean="0"/>
          </a:p>
          <a:p>
            <a:pPr marL="0" indent="0">
              <a:buNone/>
            </a:pP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2139" y="2286000"/>
            <a:ext cx="4760913"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614758" y="2362200"/>
            <a:ext cx="31242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206" y="4648200"/>
            <a:ext cx="315118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09800" y="1644134"/>
            <a:ext cx="4583306" cy="523220"/>
          </a:xfrm>
          <a:prstGeom prst="rect">
            <a:avLst/>
          </a:prstGeom>
          <a:noFill/>
        </p:spPr>
        <p:txBody>
          <a:bodyPr wrap="none" rtlCol="0">
            <a:spAutoFit/>
          </a:bodyPr>
          <a:lstStyle/>
          <a:p>
            <a:r>
              <a:rPr lang="en-US" sz="2800" dirty="0" smtClean="0"/>
              <a:t>2. </a:t>
            </a:r>
            <a:r>
              <a:rPr lang="en-US" sz="2800" i="1" dirty="0" smtClean="0"/>
              <a:t>Blowout: </a:t>
            </a:r>
            <a:r>
              <a:rPr lang="en-US" sz="2800" i="1" dirty="0" smtClean="0">
                <a:solidFill>
                  <a:srgbClr val="FF0000"/>
                </a:solidFill>
              </a:rPr>
              <a:t>lots of points here</a:t>
            </a:r>
            <a:endParaRPr lang="en-US" sz="2800" i="1" dirty="0">
              <a:solidFill>
                <a:srgbClr val="FF0000"/>
              </a:solidFill>
            </a:endParaRPr>
          </a:p>
        </p:txBody>
      </p:sp>
      <p:sp>
        <p:nvSpPr>
          <p:cNvPr id="6" name="TextBox 5"/>
          <p:cNvSpPr txBox="1"/>
          <p:nvPr/>
        </p:nvSpPr>
        <p:spPr>
          <a:xfrm>
            <a:off x="7064841" y="6350112"/>
            <a:ext cx="2079159" cy="369332"/>
          </a:xfrm>
          <a:prstGeom prst="rect">
            <a:avLst/>
          </a:prstGeom>
          <a:noFill/>
        </p:spPr>
        <p:txBody>
          <a:bodyPr wrap="none" rtlCol="0">
            <a:spAutoFit/>
          </a:bodyPr>
          <a:lstStyle/>
          <a:p>
            <a:r>
              <a:rPr lang="en-US" dirty="0" smtClean="0"/>
              <a:t>Estes &amp; Arnold 2007</a:t>
            </a:r>
            <a:endParaRPr lang="en-US" dirty="0"/>
          </a:p>
        </p:txBody>
      </p:sp>
    </p:spTree>
    <p:extLst>
      <p:ext uri="{BB962C8B-B14F-4D97-AF65-F5344CB8AC3E}">
        <p14:creationId xmlns:p14="http://schemas.microsoft.com/office/powerpoint/2010/main" val="3126566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When models confront the data, they can fail in three ways</a:t>
            </a:r>
            <a:endParaRPr lang="en-US" dirty="0"/>
          </a:p>
        </p:txBody>
      </p:sp>
      <p:sp>
        <p:nvSpPr>
          <p:cNvPr id="3" name="Content Placeholder 2"/>
          <p:cNvSpPr>
            <a:spLocks noGrp="1"/>
          </p:cNvSpPr>
          <p:nvPr>
            <p:ph idx="4294967295"/>
          </p:nvPr>
        </p:nvSpPr>
        <p:spPr>
          <a:xfrm>
            <a:off x="0" y="1600200"/>
            <a:ext cx="8229600" cy="4525963"/>
          </a:xfrm>
        </p:spPr>
        <p:txBody>
          <a:bodyPr/>
          <a:lstStyle/>
          <a:p>
            <a:pPr marL="0" indent="0">
              <a:buNone/>
            </a:pPr>
            <a:endParaRPr lang="en-US" dirty="0" smtClean="0"/>
          </a:p>
          <a:p>
            <a:pPr marL="0" indent="0">
              <a:buNone/>
            </a:pP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2139" y="2286000"/>
            <a:ext cx="4760913"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524000"/>
            <a:ext cx="8598059" cy="523220"/>
          </a:xfrm>
          <a:prstGeom prst="rect">
            <a:avLst/>
          </a:prstGeom>
          <a:noFill/>
        </p:spPr>
        <p:txBody>
          <a:bodyPr wrap="none" rtlCol="0">
            <a:spAutoFit/>
          </a:bodyPr>
          <a:lstStyle/>
          <a:p>
            <a:r>
              <a:rPr lang="en-US" sz="2800" i="1" dirty="0" smtClean="0"/>
              <a:t>3.  Fails parameter cross-check: </a:t>
            </a:r>
            <a:r>
              <a:rPr lang="en-US" sz="2800" i="1" dirty="0" smtClean="0">
                <a:solidFill>
                  <a:srgbClr val="FF0000"/>
                </a:solidFill>
              </a:rPr>
              <a:t>requires unrealistic val</a:t>
            </a:r>
            <a:r>
              <a:rPr lang="en-US" sz="2800" dirty="0" smtClean="0">
                <a:solidFill>
                  <a:srgbClr val="FF0000"/>
                </a:solidFill>
              </a:rPr>
              <a:t>ues</a:t>
            </a:r>
            <a:endParaRPr lang="en-US" sz="2800" dirty="0">
              <a:solidFill>
                <a:srgbClr val="FF0000"/>
              </a:solidFill>
            </a:endParaRPr>
          </a:p>
        </p:txBody>
      </p:sp>
      <p:sp>
        <p:nvSpPr>
          <p:cNvPr id="5" name="TextBox 4"/>
          <p:cNvSpPr txBox="1"/>
          <p:nvPr/>
        </p:nvSpPr>
        <p:spPr>
          <a:xfrm>
            <a:off x="7064841" y="6334724"/>
            <a:ext cx="2079159" cy="369332"/>
          </a:xfrm>
          <a:prstGeom prst="rect">
            <a:avLst/>
          </a:prstGeom>
          <a:noFill/>
        </p:spPr>
        <p:txBody>
          <a:bodyPr wrap="none" rtlCol="0">
            <a:spAutoFit/>
          </a:bodyPr>
          <a:lstStyle/>
          <a:p>
            <a:r>
              <a:rPr lang="en-US" dirty="0" smtClean="0"/>
              <a:t>Estes &amp; Arnold 2007</a:t>
            </a:r>
            <a:endParaRPr lang="en-US" dirty="0"/>
          </a:p>
        </p:txBody>
      </p:sp>
    </p:spTree>
    <p:extLst>
      <p:ext uri="{BB962C8B-B14F-4D97-AF65-F5344CB8AC3E}">
        <p14:creationId xmlns:p14="http://schemas.microsoft.com/office/powerpoint/2010/main" val="1242399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models with the </a:t>
            </a:r>
            <a:r>
              <a:rPr lang="en-US" dirty="0" err="1" smtClean="0"/>
              <a:t>Gingerich</a:t>
            </a:r>
            <a:r>
              <a:rPr lang="en-US" dirty="0" smtClean="0"/>
              <a:t> data </a:t>
            </a:r>
            <a:endParaRPr lang="en-US" dirty="0"/>
          </a:p>
        </p:txBody>
      </p:sp>
      <p:sp>
        <p:nvSpPr>
          <p:cNvPr id="3" name="Content Placeholder 2"/>
          <p:cNvSpPr>
            <a:spLocks noGrp="1"/>
          </p:cNvSpPr>
          <p:nvPr>
            <p:ph idx="1"/>
          </p:nvPr>
        </p:nvSpPr>
        <p:spPr/>
        <p:txBody>
          <a:bodyPr/>
          <a:lstStyle/>
          <a:p>
            <a:pPr marL="0" indent="0">
              <a:buNone/>
            </a:pPr>
            <a:r>
              <a:rPr lang="en-US" sz="2800" b="1" dirty="0" smtClean="0"/>
              <a:t>Conclusion: When representatives of the entire family of existing stochastic process models confront the data, only a single model is left standing.</a:t>
            </a:r>
          </a:p>
          <a:p>
            <a:pPr marL="0" indent="0">
              <a:buNone/>
            </a:pPr>
            <a:endParaRPr lang="en-US" dirty="0"/>
          </a:p>
        </p:txBody>
      </p:sp>
      <p:sp>
        <p:nvSpPr>
          <p:cNvPr id="4" name="Rectangle 3"/>
          <p:cNvSpPr txBox="1">
            <a:spLocks noChangeArrowheads="1"/>
          </p:cNvSpPr>
          <p:nvPr/>
        </p:nvSpPr>
        <p:spPr>
          <a:xfrm>
            <a:off x="228600" y="23320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i="1" dirty="0"/>
          </a:p>
        </p:txBody>
      </p:sp>
      <p:sp>
        <p:nvSpPr>
          <p:cNvPr id="5" name="TextBox 4"/>
          <p:cNvSpPr txBox="1"/>
          <p:nvPr/>
        </p:nvSpPr>
        <p:spPr>
          <a:xfrm>
            <a:off x="6934200" y="6359825"/>
            <a:ext cx="2079159" cy="369332"/>
          </a:xfrm>
          <a:prstGeom prst="rect">
            <a:avLst/>
          </a:prstGeom>
          <a:noFill/>
        </p:spPr>
        <p:txBody>
          <a:bodyPr wrap="none" rtlCol="0">
            <a:spAutoFit/>
          </a:bodyPr>
          <a:lstStyle/>
          <a:p>
            <a:r>
              <a:rPr lang="en-US" dirty="0" smtClean="0"/>
              <a:t>Estes &amp; Arnold 2007</a:t>
            </a:r>
            <a:endParaRPr lang="en-US" dirty="0"/>
          </a:p>
        </p:txBody>
      </p:sp>
      <p:sp>
        <p:nvSpPr>
          <p:cNvPr id="7" name="TextBox 6"/>
          <p:cNvSpPr txBox="1"/>
          <p:nvPr/>
        </p:nvSpPr>
        <p:spPr>
          <a:xfrm>
            <a:off x="762000" y="3124200"/>
            <a:ext cx="8222187" cy="4493538"/>
          </a:xfrm>
          <a:prstGeom prst="rect">
            <a:avLst/>
          </a:prstGeom>
          <a:noFill/>
        </p:spPr>
        <p:txBody>
          <a:bodyPr wrap="none" rtlCol="0">
            <a:spAutoFit/>
          </a:bodyPr>
          <a:lstStyle/>
          <a:p>
            <a:r>
              <a:rPr lang="en-US" sz="2800" i="1" dirty="0" smtClean="0"/>
              <a:t>Drift (Brownian motion)</a:t>
            </a:r>
          </a:p>
          <a:p>
            <a:r>
              <a:rPr lang="en-US" sz="2800" i="1" dirty="0" smtClean="0"/>
              <a:t>Stationary optimum (OU)</a:t>
            </a:r>
          </a:p>
          <a:p>
            <a:r>
              <a:rPr lang="en-US" sz="2800" i="1" dirty="0" smtClean="0"/>
              <a:t>Fluctuating optimum (Brownian motion or white noise)</a:t>
            </a:r>
          </a:p>
          <a:p>
            <a:r>
              <a:rPr lang="en-US" sz="2800" i="1" dirty="0" smtClean="0"/>
              <a:t>Moving optimum (with white noise)</a:t>
            </a:r>
          </a:p>
          <a:p>
            <a:r>
              <a:rPr lang="en-US" sz="2800" i="1" dirty="0" smtClean="0"/>
              <a:t>Peak shift (drift from one optimum to another)</a:t>
            </a:r>
          </a:p>
          <a:p>
            <a:r>
              <a:rPr lang="en-US" sz="2800" i="1" dirty="0" smtClean="0"/>
              <a:t>Genetic constraints with any of the above</a:t>
            </a:r>
          </a:p>
          <a:p>
            <a:r>
              <a:rPr lang="en-US" sz="2800" i="1" dirty="0" smtClean="0"/>
              <a:t>Displaced optimum model</a:t>
            </a:r>
          </a:p>
          <a:p>
            <a:endParaRPr lang="en-US" dirty="0" smtClean="0"/>
          </a:p>
          <a:p>
            <a:endParaRPr lang="en-US" dirty="0" smtClean="0"/>
          </a:p>
          <a:p>
            <a:endParaRPr lang="en-US" dirty="0" smtClean="0"/>
          </a:p>
          <a:p>
            <a:endParaRPr lang="en-US" dirty="0" smtClean="0"/>
          </a:p>
          <a:p>
            <a:endParaRPr lang="en-US" dirty="0"/>
          </a:p>
        </p:txBody>
      </p:sp>
      <p:cxnSp>
        <p:nvCxnSpPr>
          <p:cNvPr id="9" name="Straight Connector 8"/>
          <p:cNvCxnSpPr/>
          <p:nvPr/>
        </p:nvCxnSpPr>
        <p:spPr>
          <a:xfrm>
            <a:off x="762000" y="3352800"/>
            <a:ext cx="3657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3810000"/>
            <a:ext cx="3657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4267200"/>
            <a:ext cx="8001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724400"/>
            <a:ext cx="5410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5105400"/>
            <a:ext cx="685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2000" y="5562600"/>
            <a:ext cx="6172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12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1930-32</a:t>
            </a:r>
            <a:endParaRPr lang="en-US" dirty="0"/>
          </a:p>
        </p:txBody>
      </p:sp>
      <p:sp>
        <p:nvSpPr>
          <p:cNvPr id="3" name="Content Placeholder 2"/>
          <p:cNvSpPr>
            <a:spLocks noGrp="1"/>
          </p:cNvSpPr>
          <p:nvPr>
            <p:ph idx="1"/>
          </p:nvPr>
        </p:nvSpPr>
        <p:spPr/>
        <p:txBody>
          <a:bodyPr/>
          <a:lstStyle/>
          <a:p>
            <a:pPr marL="457200" indent="-457200">
              <a:buAutoNum type="alphaLcParenBoth"/>
            </a:pPr>
            <a:r>
              <a:rPr lang="en-US" sz="2000" dirty="0" smtClean="0"/>
              <a:t>R A Fisher 1930</a:t>
            </a:r>
            <a:r>
              <a:rPr lang="en-US" sz="2000" dirty="0"/>
              <a:t> </a:t>
            </a:r>
            <a:r>
              <a:rPr lang="en-US" sz="2000" i="1" dirty="0" smtClean="0"/>
              <a:t>The </a:t>
            </a:r>
            <a:r>
              <a:rPr lang="en-US" sz="2000" i="1" dirty="0" err="1" smtClean="0"/>
              <a:t>genetical</a:t>
            </a:r>
            <a:r>
              <a:rPr lang="en-US" sz="2000" i="1" dirty="0" smtClean="0"/>
              <a:t> theory of natural selection</a:t>
            </a:r>
            <a:r>
              <a:rPr lang="en-US" sz="2000" dirty="0" smtClean="0"/>
              <a:t>..12,618 citations</a:t>
            </a:r>
          </a:p>
          <a:p>
            <a:pPr marL="457200" indent="-457200">
              <a:buAutoNum type="alphaLcParenBoth"/>
            </a:pPr>
            <a:r>
              <a:rPr lang="en-US" sz="2000" dirty="0" smtClean="0"/>
              <a:t>S Wright 1931 </a:t>
            </a:r>
            <a:r>
              <a:rPr lang="en-US" sz="2000" i="1" dirty="0" smtClean="0"/>
              <a:t>Evolution in </a:t>
            </a:r>
            <a:r>
              <a:rPr lang="en-US" sz="2000" i="1" dirty="0" err="1" smtClean="0"/>
              <a:t>Mendelian</a:t>
            </a:r>
            <a:r>
              <a:rPr lang="en-US" sz="2000" i="1" dirty="0" smtClean="0"/>
              <a:t> populations</a:t>
            </a:r>
            <a:r>
              <a:rPr lang="en-US" sz="2000" dirty="0" smtClean="0"/>
              <a:t>…………... 5,493</a:t>
            </a:r>
          </a:p>
          <a:p>
            <a:pPr marL="457200" indent="-457200">
              <a:buAutoNum type="alphaLcParenBoth"/>
            </a:pPr>
            <a:r>
              <a:rPr lang="en-US" sz="2000" dirty="0" smtClean="0"/>
              <a:t>J B S Haldane</a:t>
            </a:r>
            <a:r>
              <a:rPr lang="en-US" sz="2000" dirty="0"/>
              <a:t> </a:t>
            </a:r>
            <a:r>
              <a:rPr lang="en-US" sz="2000" dirty="0" smtClean="0"/>
              <a:t>1932</a:t>
            </a:r>
            <a:r>
              <a:rPr lang="en-US" sz="2000" dirty="0"/>
              <a:t> </a:t>
            </a:r>
            <a:r>
              <a:rPr lang="en-US" sz="2000" i="1" dirty="0" smtClean="0"/>
              <a:t>The causes of evolution</a:t>
            </a:r>
            <a:r>
              <a:rPr lang="en-US" sz="2000" dirty="0" smtClean="0"/>
              <a:t>………………………. 1,463</a:t>
            </a:r>
          </a:p>
          <a:p>
            <a:endParaRPr lang="en-US" dirty="0" smtClean="0"/>
          </a:p>
          <a:p>
            <a:endParaRPr lang="en-US" dirty="0" smtClean="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3414"/>
          <a:stretch/>
        </p:blipFill>
        <p:spPr>
          <a:xfrm>
            <a:off x="914400" y="3200400"/>
            <a:ext cx="6549887" cy="2867890"/>
          </a:xfrm>
          <a:prstGeom prst="rect">
            <a:avLst/>
          </a:prstGeom>
        </p:spPr>
      </p:pic>
    </p:spTree>
    <p:extLst>
      <p:ext uri="{BB962C8B-B14F-4D97-AF65-F5344CB8AC3E}">
        <p14:creationId xmlns:p14="http://schemas.microsoft.com/office/powerpoint/2010/main" val="3509862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600" b="0" dirty="0" smtClean="0">
                <a:solidFill>
                  <a:schemeClr val="tx1"/>
                </a:solidFill>
              </a:rPr>
              <a:t>Displaced optimum model</a:t>
            </a:r>
            <a:endParaRPr lang="en-US" sz="3600" b="0"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9400" y="1090573"/>
            <a:ext cx="2807970" cy="5483225"/>
          </a:xfrm>
        </p:spPr>
      </p:pic>
      <p:sp>
        <p:nvSpPr>
          <p:cNvPr id="6" name="TextBox 5"/>
          <p:cNvSpPr txBox="1"/>
          <p:nvPr/>
        </p:nvSpPr>
        <p:spPr>
          <a:xfrm>
            <a:off x="7696200" y="6248400"/>
            <a:ext cx="1273105" cy="369332"/>
          </a:xfrm>
          <a:prstGeom prst="rect">
            <a:avLst/>
          </a:prstGeom>
          <a:noFill/>
        </p:spPr>
        <p:txBody>
          <a:bodyPr wrap="none" rtlCol="0">
            <a:spAutoFit/>
          </a:bodyPr>
          <a:lstStyle/>
          <a:p>
            <a:r>
              <a:rPr lang="en-US" dirty="0" err="1" smtClean="0">
                <a:solidFill>
                  <a:prstClr val="black"/>
                </a:solidFill>
              </a:rPr>
              <a:t>Lande</a:t>
            </a:r>
            <a:r>
              <a:rPr lang="en-US" dirty="0" smtClean="0">
                <a:solidFill>
                  <a:prstClr val="black"/>
                </a:solidFill>
              </a:rPr>
              <a:t> 1976</a:t>
            </a:r>
            <a:endParaRPr lang="en-US" dirty="0">
              <a:solidFill>
                <a:prstClr val="black"/>
              </a:solidFill>
            </a:endParaRPr>
          </a:p>
        </p:txBody>
      </p:sp>
      <p:sp>
        <p:nvSpPr>
          <p:cNvPr id="3" name="TextBox 2"/>
          <p:cNvSpPr txBox="1"/>
          <p:nvPr/>
        </p:nvSpPr>
        <p:spPr>
          <a:xfrm>
            <a:off x="3505200" y="4114079"/>
            <a:ext cx="1840504" cy="276999"/>
          </a:xfrm>
          <a:prstGeom prst="rect">
            <a:avLst/>
          </a:prstGeom>
          <a:solidFill>
            <a:schemeClr val="bg1"/>
          </a:solidFill>
        </p:spPr>
        <p:txBody>
          <a:bodyPr wrap="none" rtlCol="0">
            <a:spAutoFit/>
          </a:bodyPr>
          <a:lstStyle/>
          <a:p>
            <a:r>
              <a:rPr lang="en-US" sz="1200" b="1" dirty="0" smtClean="0"/>
              <a:t>Model of peak movement</a:t>
            </a:r>
            <a:endParaRPr lang="en-US" sz="1200" b="1" dirty="0"/>
          </a:p>
        </p:txBody>
      </p:sp>
      <p:sp>
        <p:nvSpPr>
          <p:cNvPr id="7" name="TextBox 6"/>
          <p:cNvSpPr txBox="1"/>
          <p:nvPr/>
        </p:nvSpPr>
        <p:spPr>
          <a:xfrm>
            <a:off x="3482513" y="1371600"/>
            <a:ext cx="1737270" cy="461665"/>
          </a:xfrm>
          <a:prstGeom prst="rect">
            <a:avLst/>
          </a:prstGeom>
          <a:solidFill>
            <a:schemeClr val="bg1"/>
          </a:solidFill>
        </p:spPr>
        <p:txBody>
          <a:bodyPr wrap="none" rtlCol="0">
            <a:spAutoFit/>
          </a:bodyPr>
          <a:lstStyle/>
          <a:p>
            <a:pPr algn="ctr"/>
            <a:r>
              <a:rPr lang="en-US" sz="1200" b="1" dirty="0" smtClean="0"/>
              <a:t>Response of one lineage</a:t>
            </a:r>
          </a:p>
          <a:p>
            <a:pPr algn="ctr"/>
            <a:r>
              <a:rPr lang="en-US" sz="1200" b="1" dirty="0" smtClean="0"/>
              <a:t> mean</a:t>
            </a:r>
            <a:endParaRPr lang="en-US" sz="1200" b="1"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086616" y="2920208"/>
            <a:ext cx="12557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71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4.44444E-6 C -0.0033 -0.01435 -0.00191 0.00093 -0.00052 -0.03333 C 0.00104 -0.06967 -0.00261 -0.10995 -0.00052 -0.14629 C -0.00122 -0.16898 0.00989 -0.17916 -0.00209 -0.19004 C -0.00105 -0.19097 0.00121 -0.1912 0.00121 -0.19282 C 0.00121 -0.19444 -0.00105 -0.1949 -0.00209 -0.19421 C -0.00278 -0.19375 -0.00139 -0.19236 -0.00105 -0.19143 C 0.01163 -0.19675 -0.00452 -0.1905 0.02951 -0.19004 C 0.04826 -0.18981 0.06823 -0.18935 0.08698 -0.18981 C 0.09392 -0.19074 0.10225 -0.18865 0.1092 -0.18888 C 0.12812 -0.18981 0.14444 -0.18888 0.16336 -0.18703 C 0.17066 -0.18518 0.17882 -0.18796 0.18593 -0.18564 C 0.19323 -0.18611 0.20052 -0.18495 0.20764 -0.18703 " pathEditMode="relative" rAng="0" ptsTypes="fffffffffffff">
                                      <p:cBhvr>
                                        <p:cTn id="6" dur="2000" fill="hold"/>
                                        <p:tgtEl>
                                          <p:spTgt spid="6146"/>
                                        </p:tgtEl>
                                        <p:attrNameLst>
                                          <p:attrName>ppt_x</p:attrName>
                                          <p:attrName>ppt_y</p:attrName>
                                        </p:attrNameLst>
                                      </p:cBhvr>
                                      <p:rCtr x="10156" y="-9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868362"/>
          </a:xfrm>
        </p:spPr>
        <p:txBody>
          <a:bodyPr/>
          <a:lstStyle/>
          <a:p>
            <a:r>
              <a:rPr lang="en-US" sz="3600" b="0" dirty="0" smtClean="0">
                <a:solidFill>
                  <a:schemeClr val="tx1"/>
                </a:solidFill>
              </a:rPr>
              <a:t>Displaced optimum model</a:t>
            </a:r>
            <a:endParaRPr lang="en-US" sz="3600" b="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358" y="2665486"/>
            <a:ext cx="4991100" cy="2546350"/>
          </a:xfrm>
          <a:prstGeom prst="rect">
            <a:avLst/>
          </a:prstGeom>
        </p:spPr>
      </p:pic>
      <p:sp>
        <p:nvSpPr>
          <p:cNvPr id="6" name="TextBox 5"/>
          <p:cNvSpPr txBox="1"/>
          <p:nvPr/>
        </p:nvSpPr>
        <p:spPr>
          <a:xfrm>
            <a:off x="7696200" y="6324600"/>
            <a:ext cx="1273105" cy="369332"/>
          </a:xfrm>
          <a:prstGeom prst="rect">
            <a:avLst/>
          </a:prstGeom>
          <a:noFill/>
        </p:spPr>
        <p:txBody>
          <a:bodyPr wrap="none" rtlCol="0">
            <a:spAutoFit/>
          </a:bodyPr>
          <a:lstStyle/>
          <a:p>
            <a:r>
              <a:rPr lang="en-US" dirty="0" err="1" smtClean="0">
                <a:solidFill>
                  <a:prstClr val="black"/>
                </a:solidFill>
              </a:rPr>
              <a:t>Lande</a:t>
            </a:r>
            <a:r>
              <a:rPr lang="en-US" dirty="0" smtClean="0">
                <a:solidFill>
                  <a:prstClr val="black"/>
                </a:solidFill>
              </a:rPr>
              <a:t> 1976</a:t>
            </a:r>
            <a:endParaRPr lang="en-US" dirty="0">
              <a:solidFill>
                <a:prstClr val="black"/>
              </a:solidFill>
            </a:endParaRPr>
          </a:p>
        </p:txBody>
      </p:sp>
      <p:sp>
        <p:nvSpPr>
          <p:cNvPr id="8" name="TextBox 7"/>
          <p:cNvSpPr txBox="1"/>
          <p:nvPr/>
        </p:nvSpPr>
        <p:spPr>
          <a:xfrm>
            <a:off x="1676400" y="1371600"/>
            <a:ext cx="5668796" cy="830997"/>
          </a:xfrm>
          <a:prstGeom prst="rect">
            <a:avLst/>
          </a:prstGeom>
          <a:noFill/>
        </p:spPr>
        <p:txBody>
          <a:bodyPr wrap="none" rtlCol="0">
            <a:spAutoFit/>
          </a:bodyPr>
          <a:lstStyle/>
          <a:p>
            <a:pPr algn="ctr"/>
            <a:r>
              <a:rPr lang="en-US" sz="2400" b="1" dirty="0" smtClean="0"/>
              <a:t>Multiple lineages chasing displaced optima</a:t>
            </a:r>
          </a:p>
          <a:p>
            <a:pPr algn="ctr"/>
            <a:r>
              <a:rPr lang="en-US" sz="2400" b="1" dirty="0" smtClean="0"/>
              <a:t>could easily fill an adaptive zone</a:t>
            </a:r>
            <a:endParaRPr lang="en-US" sz="2400" b="1" dirty="0"/>
          </a:p>
        </p:txBody>
      </p:sp>
      <p:sp>
        <p:nvSpPr>
          <p:cNvPr id="9" name="Rectangle 8"/>
          <p:cNvSpPr/>
          <p:nvPr/>
        </p:nvSpPr>
        <p:spPr>
          <a:xfrm>
            <a:off x="4038600" y="4953000"/>
            <a:ext cx="990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1400" y="4876800"/>
            <a:ext cx="1979516" cy="369332"/>
          </a:xfrm>
          <a:prstGeom prst="rect">
            <a:avLst/>
          </a:prstGeom>
          <a:noFill/>
        </p:spPr>
        <p:txBody>
          <a:bodyPr wrap="none" rtlCol="0">
            <a:spAutoFit/>
          </a:bodyPr>
          <a:lstStyle/>
          <a:p>
            <a:r>
              <a:rPr lang="en-US" b="1" dirty="0" smtClean="0"/>
              <a:t>Time (generations)</a:t>
            </a:r>
            <a:endParaRPr lang="en-US" b="1" dirty="0"/>
          </a:p>
        </p:txBody>
      </p:sp>
      <p:sp>
        <p:nvSpPr>
          <p:cNvPr id="10" name="Rectangle 9"/>
          <p:cNvSpPr/>
          <p:nvPr/>
        </p:nvSpPr>
        <p:spPr>
          <a:xfrm rot="16200000">
            <a:off x="1066800" y="3886200"/>
            <a:ext cx="1981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1336543" y="3692657"/>
            <a:ext cx="1506246" cy="369332"/>
          </a:xfrm>
          <a:prstGeom prst="rect">
            <a:avLst/>
          </a:prstGeom>
          <a:noFill/>
        </p:spPr>
        <p:txBody>
          <a:bodyPr wrap="none" rtlCol="0">
            <a:spAutoFit/>
          </a:bodyPr>
          <a:lstStyle/>
          <a:p>
            <a:r>
              <a:rPr lang="en-US" b="1" dirty="0" smtClean="0"/>
              <a:t>Lineage mean</a:t>
            </a:r>
            <a:endParaRPr lang="en-US" b="1" dirty="0"/>
          </a:p>
        </p:txBody>
      </p:sp>
    </p:spTree>
    <p:extLst>
      <p:ext uri="{BB962C8B-B14F-4D97-AF65-F5344CB8AC3E}">
        <p14:creationId xmlns:p14="http://schemas.microsoft.com/office/powerpoint/2010/main" val="1527837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solidFill>
                  <a:schemeClr val="tx1"/>
                </a:solidFill>
              </a:rPr>
              <a:t>Testing models with the </a:t>
            </a:r>
            <a:r>
              <a:rPr lang="en-US" sz="3600" b="0" dirty="0" err="1" smtClean="0">
                <a:solidFill>
                  <a:schemeClr val="tx1"/>
                </a:solidFill>
              </a:rPr>
              <a:t>Uyeda</a:t>
            </a:r>
            <a:r>
              <a:rPr lang="en-US" sz="3600" b="0" dirty="0" smtClean="0">
                <a:solidFill>
                  <a:schemeClr val="tx1"/>
                </a:solidFill>
              </a:rPr>
              <a:t> et al data</a:t>
            </a:r>
            <a:endParaRPr lang="en-US" sz="3600" b="0" dirty="0">
              <a:solidFill>
                <a:schemeClr val="tx1"/>
              </a:solidFill>
            </a:endParaRPr>
          </a:p>
        </p:txBody>
      </p:sp>
      <p:sp>
        <p:nvSpPr>
          <p:cNvPr id="3" name="Content Placeholder 2"/>
          <p:cNvSpPr>
            <a:spLocks noGrp="1"/>
          </p:cNvSpPr>
          <p:nvPr>
            <p:ph idx="1"/>
          </p:nvPr>
        </p:nvSpPr>
        <p:spPr/>
        <p:txBody>
          <a:bodyPr>
            <a:normAutofit/>
          </a:bodyPr>
          <a:lstStyle/>
          <a:p>
            <a:r>
              <a:rPr lang="en-US" b="0" dirty="0" smtClean="0">
                <a:solidFill>
                  <a:schemeClr val="tx1"/>
                </a:solidFill>
              </a:rPr>
              <a:t>The data (sources, pattern)</a:t>
            </a:r>
          </a:p>
          <a:p>
            <a:r>
              <a:rPr lang="en-US" b="0" dirty="0" smtClean="0">
                <a:solidFill>
                  <a:schemeClr val="tx1"/>
                </a:solidFill>
              </a:rPr>
              <a:t>The models: white noise fluctuation of the trait mean combined with three models of moving optima (Brownian motion, single-burst, multiple-burst)</a:t>
            </a:r>
          </a:p>
          <a:p>
            <a:r>
              <a:rPr lang="en-US" b="0" dirty="0" smtClean="0">
                <a:solidFill>
                  <a:schemeClr val="tx1"/>
                </a:solidFill>
              </a:rPr>
              <a:t>Conclusions</a:t>
            </a:r>
          </a:p>
          <a:p>
            <a:endParaRPr lang="en-US" dirty="0"/>
          </a:p>
        </p:txBody>
      </p:sp>
      <p:sp>
        <p:nvSpPr>
          <p:cNvPr id="4" name="TextBox 3"/>
          <p:cNvSpPr txBox="1"/>
          <p:nvPr/>
        </p:nvSpPr>
        <p:spPr>
          <a:xfrm>
            <a:off x="7162800" y="6324600"/>
            <a:ext cx="1762790" cy="369332"/>
          </a:xfrm>
          <a:prstGeom prst="rect">
            <a:avLst/>
          </a:prstGeom>
          <a:noFill/>
        </p:spPr>
        <p:txBody>
          <a:bodyPr wrap="none" rtlCol="0">
            <a:spAutoFit/>
          </a:bodyPr>
          <a:lstStyle/>
          <a:p>
            <a:r>
              <a:rPr lang="en-US" dirty="0" err="1" smtClean="0"/>
              <a:t>Uyeda</a:t>
            </a:r>
            <a:r>
              <a:rPr lang="en-US" dirty="0" smtClean="0"/>
              <a:t> et al 2011</a:t>
            </a:r>
            <a:endParaRPr lang="en-US" dirty="0"/>
          </a:p>
        </p:txBody>
      </p:sp>
    </p:spTree>
    <p:extLst>
      <p:ext uri="{BB962C8B-B14F-4D97-AF65-F5344CB8AC3E}">
        <p14:creationId xmlns:p14="http://schemas.microsoft.com/office/powerpoint/2010/main" val="2030699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Testing models with the </a:t>
            </a:r>
            <a:r>
              <a:rPr lang="en-US" sz="3600" dirty="0" err="1" smtClean="0"/>
              <a:t>Uyeda</a:t>
            </a:r>
            <a:r>
              <a:rPr lang="en-US" sz="3600" dirty="0" smtClean="0"/>
              <a:t> et al. data</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The data (sources)</a:t>
            </a:r>
          </a:p>
          <a:p>
            <a:pPr marL="0" indent="0">
              <a:buNone/>
            </a:pPr>
            <a:r>
              <a:rPr lang="en-US" sz="2400" b="1" i="1" dirty="0" smtClean="0">
                <a:solidFill>
                  <a:srgbClr val="FF0000"/>
                </a:solidFill>
              </a:rPr>
              <a:t>Size-related traits: </a:t>
            </a:r>
            <a:r>
              <a:rPr lang="en-US" sz="2400" i="1" dirty="0" smtClean="0"/>
              <a:t>over 8,000 </a:t>
            </a:r>
          </a:p>
          <a:p>
            <a:pPr marL="0" indent="0">
              <a:buNone/>
            </a:pPr>
            <a:r>
              <a:rPr lang="en-US" sz="2400" i="1" dirty="0" smtClean="0"/>
              <a:t>       data points from 206 studies.</a:t>
            </a:r>
            <a:endParaRPr lang="en-US" sz="2400" dirty="0" smtClean="0"/>
          </a:p>
          <a:p>
            <a:pPr marL="0" indent="0">
              <a:buNone/>
            </a:pPr>
            <a:r>
              <a:rPr lang="en-US" sz="2400" b="1" i="1" dirty="0">
                <a:solidFill>
                  <a:srgbClr val="FF0000"/>
                </a:solidFill>
              </a:rPr>
              <a:t>Three sources</a:t>
            </a:r>
            <a:r>
              <a:rPr lang="en-US" sz="2400" dirty="0" smtClean="0">
                <a:solidFill>
                  <a:srgbClr val="FF0000"/>
                </a:solidFill>
              </a:rPr>
              <a:t>:</a:t>
            </a:r>
          </a:p>
          <a:p>
            <a:pPr marL="0" indent="0">
              <a:buNone/>
            </a:pPr>
            <a:r>
              <a:rPr lang="en-US" sz="2400" dirty="0"/>
              <a:t> </a:t>
            </a:r>
            <a:r>
              <a:rPr lang="en-US" sz="2400" dirty="0" smtClean="0"/>
              <a:t>      (</a:t>
            </a:r>
            <a:r>
              <a:rPr lang="en-US" sz="2400" dirty="0" err="1"/>
              <a:t>i</a:t>
            </a:r>
            <a:r>
              <a:rPr lang="en-US" sz="2400" dirty="0"/>
              <a:t>) </a:t>
            </a:r>
            <a:r>
              <a:rPr lang="en-US" sz="2400" dirty="0" err="1" smtClean="0"/>
              <a:t>microevolutionary</a:t>
            </a:r>
            <a:r>
              <a:rPr lang="en-US" sz="2400" dirty="0" smtClean="0"/>
              <a:t> time series, </a:t>
            </a:r>
          </a:p>
          <a:p>
            <a:pPr marL="0" indent="0">
              <a:buNone/>
            </a:pPr>
            <a:r>
              <a:rPr lang="en-US" sz="2400" dirty="0" smtClean="0"/>
              <a:t>      (</a:t>
            </a:r>
            <a:r>
              <a:rPr lang="en-US" sz="2400" dirty="0"/>
              <a:t>ii) fossil time </a:t>
            </a:r>
            <a:r>
              <a:rPr lang="en-US" sz="2400" dirty="0" smtClean="0"/>
              <a:t>series</a:t>
            </a:r>
            <a:r>
              <a:rPr lang="en-US" sz="2400" dirty="0"/>
              <a:t>, </a:t>
            </a:r>
            <a:endParaRPr lang="en-US" sz="2400" dirty="0" smtClean="0"/>
          </a:p>
          <a:p>
            <a:pPr marL="0" indent="0">
              <a:buNone/>
            </a:pPr>
            <a:r>
              <a:rPr lang="en-US" sz="2400" dirty="0"/>
              <a:t> </a:t>
            </a:r>
            <a:r>
              <a:rPr lang="en-US" sz="2400" dirty="0" smtClean="0"/>
              <a:t>    </a:t>
            </a:r>
            <a:r>
              <a:rPr lang="en-US" sz="2400" dirty="0"/>
              <a:t> </a:t>
            </a:r>
            <a:r>
              <a:rPr lang="en-US" sz="2400" dirty="0" smtClean="0"/>
              <a:t>(iii</a:t>
            </a:r>
            <a:r>
              <a:rPr lang="en-US" sz="2400" dirty="0"/>
              <a:t>) </a:t>
            </a:r>
            <a:r>
              <a:rPr lang="en-US" sz="2400" dirty="0" smtClean="0"/>
              <a:t>data from time-calibrated</a:t>
            </a:r>
          </a:p>
          <a:p>
            <a:pPr marL="0" indent="0">
              <a:buNone/>
            </a:pPr>
            <a:r>
              <a:rPr lang="en-US" sz="2400" dirty="0" smtClean="0"/>
              <a:t>         trees.</a:t>
            </a:r>
          </a:p>
          <a:p>
            <a:pPr marL="0" indent="0">
              <a:buNone/>
            </a:pPr>
            <a:r>
              <a:rPr lang="en-US" sz="2400" b="1" i="1" dirty="0" smtClean="0">
                <a:solidFill>
                  <a:srgbClr val="FF0000"/>
                </a:solidFill>
              </a:rPr>
              <a:t>Vertebrate taxa</a:t>
            </a:r>
            <a:r>
              <a:rPr lang="en-US" sz="2400" dirty="0" smtClean="0">
                <a:solidFill>
                  <a:srgbClr val="FF0000"/>
                </a:solidFill>
              </a:rPr>
              <a:t>: </a:t>
            </a:r>
            <a:r>
              <a:rPr lang="en-US" sz="2400" dirty="0" smtClean="0"/>
              <a:t>mammals, birds,</a:t>
            </a:r>
          </a:p>
          <a:p>
            <a:pPr marL="0" indent="0">
              <a:buNone/>
            </a:pPr>
            <a:r>
              <a:rPr lang="en-US" sz="2400" dirty="0" smtClean="0"/>
              <a:t>         </a:t>
            </a:r>
            <a:r>
              <a:rPr lang="en-US" sz="2400" dirty="0" err="1" smtClean="0"/>
              <a:t>squamates</a:t>
            </a:r>
            <a:r>
              <a:rPr lang="en-US" sz="2400" dirty="0"/>
              <a:t>.</a:t>
            </a:r>
            <a:r>
              <a:rPr lang="en-US" sz="2400" dirty="0" smtClean="0"/>
              <a:t> </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905000"/>
            <a:ext cx="3032760" cy="3855720"/>
          </a:xfrm>
          <a:prstGeom prst="rect">
            <a:avLst/>
          </a:prstGeom>
        </p:spPr>
      </p:pic>
      <p:sp>
        <p:nvSpPr>
          <p:cNvPr id="4" name="TextBox 3"/>
          <p:cNvSpPr txBox="1"/>
          <p:nvPr/>
        </p:nvSpPr>
        <p:spPr>
          <a:xfrm>
            <a:off x="7155753" y="6292334"/>
            <a:ext cx="1762790" cy="369332"/>
          </a:xfrm>
          <a:prstGeom prst="rect">
            <a:avLst/>
          </a:prstGeom>
          <a:noFill/>
        </p:spPr>
        <p:txBody>
          <a:bodyPr wrap="none" rtlCol="0">
            <a:spAutoFit/>
          </a:bodyPr>
          <a:lstStyle/>
          <a:p>
            <a:r>
              <a:rPr lang="en-US" dirty="0" err="1" smtClean="0"/>
              <a:t>Uyeda</a:t>
            </a:r>
            <a:r>
              <a:rPr lang="en-US" dirty="0" smtClean="0"/>
              <a:t> et al 2011</a:t>
            </a:r>
            <a:endParaRPr lang="en-US" dirty="0"/>
          </a:p>
        </p:txBody>
      </p:sp>
    </p:spTree>
    <p:extLst>
      <p:ext uri="{BB962C8B-B14F-4D97-AF65-F5344CB8AC3E}">
        <p14:creationId xmlns:p14="http://schemas.microsoft.com/office/powerpoint/2010/main" val="2061834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3875" y="0"/>
            <a:ext cx="7367588" cy="686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36" name="Picture 4" descr="http://wallpaper.1000webgames.com/wallpapers/great_dane_with_chihuahua_pc_wallpaper-1024x76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19718" y="3724977"/>
            <a:ext cx="2845421" cy="2134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200" y="2590800"/>
            <a:ext cx="5715000" cy="11341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0" y="685800"/>
            <a:ext cx="32004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334000" y="457200"/>
            <a:ext cx="1905000" cy="548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05400" y="2362200"/>
            <a:ext cx="457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27606" y="285690"/>
            <a:ext cx="5111394" cy="1877437"/>
          </a:xfrm>
          <a:prstGeom prst="rect">
            <a:avLst/>
          </a:prstGeom>
          <a:solidFill>
            <a:schemeClr val="tx1"/>
          </a:solidFill>
        </p:spPr>
        <p:txBody>
          <a:bodyPr wrap="square" rtlCol="0">
            <a:spAutoFit/>
          </a:bodyPr>
          <a:lstStyle/>
          <a:p>
            <a:pPr algn="ctr"/>
            <a:r>
              <a:rPr lang="en-US" sz="3200" dirty="0" smtClean="0">
                <a:solidFill>
                  <a:schemeClr val="bg1"/>
                </a:solidFill>
              </a:rPr>
              <a:t>A hypothetical data point on the new </a:t>
            </a:r>
          </a:p>
          <a:p>
            <a:pPr algn="ctr"/>
            <a:r>
              <a:rPr lang="en-US" sz="3200" dirty="0" smtClean="0">
                <a:solidFill>
                  <a:schemeClr val="bg1"/>
                </a:solidFill>
              </a:rPr>
              <a:t>plotting axes</a:t>
            </a:r>
          </a:p>
          <a:p>
            <a:endParaRPr lang="en-US" sz="2000" dirty="0">
              <a:solidFill>
                <a:schemeClr val="bg1"/>
              </a:solidFill>
            </a:endParaRPr>
          </a:p>
        </p:txBody>
      </p:sp>
    </p:spTree>
    <p:extLst>
      <p:ext uri="{BB962C8B-B14F-4D97-AF65-F5344CB8AC3E}">
        <p14:creationId xmlns:p14="http://schemas.microsoft.com/office/powerpoint/2010/main" val="610826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3875" y="0"/>
            <a:ext cx="7367588" cy="686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618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3875" y="0"/>
            <a:ext cx="7367588" cy="686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8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3875" y="0"/>
            <a:ext cx="7367588" cy="686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234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3875" y="0"/>
            <a:ext cx="7367588" cy="686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36" name="Picture 4" descr="http://wallpaper.1000webgames.com/wallpapers/great_dane_with_chihuahua_pc_wallpaper-1024x76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19718" y="3724977"/>
            <a:ext cx="2845421" cy="213406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47800" y="3581400"/>
            <a:ext cx="6096000" cy="0"/>
          </a:xfrm>
          <a:prstGeom prst="line">
            <a:avLst/>
          </a:prstGeom>
          <a:ln w="28575">
            <a:solidFill>
              <a:srgbClr val="DF63D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47800" y="2895600"/>
            <a:ext cx="6096000" cy="0"/>
          </a:xfrm>
          <a:prstGeom prst="line">
            <a:avLst/>
          </a:prstGeom>
          <a:ln w="28575">
            <a:solidFill>
              <a:srgbClr val="DF63DC"/>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79104" y="1905000"/>
            <a:ext cx="2831353" cy="400110"/>
          </a:xfrm>
          <a:prstGeom prst="rect">
            <a:avLst/>
          </a:prstGeom>
          <a:solidFill>
            <a:schemeClr val="bg1"/>
          </a:solidFill>
          <a:ln>
            <a:solidFill>
              <a:schemeClr val="bg1"/>
            </a:solidFill>
          </a:ln>
        </p:spPr>
        <p:txBody>
          <a:bodyPr wrap="none" rtlCol="0">
            <a:spAutoFit/>
          </a:bodyPr>
          <a:lstStyle/>
          <a:p>
            <a:r>
              <a:rPr lang="en-US" sz="2000" dirty="0" smtClean="0">
                <a:solidFill>
                  <a:srgbClr val="DF63DC"/>
                </a:solidFill>
              </a:rPr>
              <a:t>±65% change in body size</a:t>
            </a:r>
            <a:endParaRPr lang="en-US" sz="2000" dirty="0">
              <a:solidFill>
                <a:srgbClr val="DF63DC"/>
              </a:solidFill>
            </a:endParaRPr>
          </a:p>
        </p:txBody>
      </p:sp>
    </p:spTree>
    <p:extLst>
      <p:ext uri="{BB962C8B-B14F-4D97-AF65-F5344CB8AC3E}">
        <p14:creationId xmlns:p14="http://schemas.microsoft.com/office/powerpoint/2010/main" val="4063604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3875" y="0"/>
            <a:ext cx="7367588" cy="686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orse.gi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24400" y="609600"/>
            <a:ext cx="152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228600" y="-228600"/>
            <a:ext cx="6972300" cy="6972300"/>
            <a:chOff x="723900" y="-381000"/>
            <a:chExt cx="6972300" cy="6972300"/>
          </a:xfrm>
        </p:grpSpPr>
        <p:sp>
          <p:nvSpPr>
            <p:cNvPr id="7" name="Freeform 6"/>
            <p:cNvSpPr/>
            <p:nvPr/>
          </p:nvSpPr>
          <p:spPr>
            <a:xfrm>
              <a:off x="4600575" y="2286000"/>
              <a:ext cx="2160588" cy="887413"/>
            </a:xfrm>
            <a:custGeom>
              <a:avLst/>
              <a:gdLst>
                <a:gd name="connsiteX0" fmla="*/ 275771 w 2160814"/>
                <a:gd name="connsiteY0" fmla="*/ 586013 h 887185"/>
                <a:gd name="connsiteX1" fmla="*/ 1026885 w 2160814"/>
                <a:gd name="connsiteY1" fmla="*/ 542471 h 887185"/>
                <a:gd name="connsiteX2" fmla="*/ 1005114 w 2160814"/>
                <a:gd name="connsiteY2" fmla="*/ 531585 h 887185"/>
                <a:gd name="connsiteX3" fmla="*/ 2028371 w 2160814"/>
                <a:gd name="connsiteY3" fmla="*/ 41728 h 887185"/>
                <a:gd name="connsiteX4" fmla="*/ 1799771 w 2160814"/>
                <a:gd name="connsiteY4" fmla="*/ 781956 h 887185"/>
                <a:gd name="connsiteX5" fmla="*/ 254000 w 2160814"/>
                <a:gd name="connsiteY5" fmla="*/ 673099 h 887185"/>
                <a:gd name="connsiteX6" fmla="*/ 275771 w 2160814"/>
                <a:gd name="connsiteY6" fmla="*/ 586013 h 88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814" h="887185">
                  <a:moveTo>
                    <a:pt x="275771" y="586013"/>
                  </a:moveTo>
                  <a:cubicBezTo>
                    <a:pt x="404585" y="564242"/>
                    <a:pt x="905328" y="551542"/>
                    <a:pt x="1026885" y="542471"/>
                  </a:cubicBezTo>
                  <a:cubicBezTo>
                    <a:pt x="1148442" y="533400"/>
                    <a:pt x="838200" y="615042"/>
                    <a:pt x="1005114" y="531585"/>
                  </a:cubicBezTo>
                  <a:cubicBezTo>
                    <a:pt x="1172028" y="448128"/>
                    <a:pt x="1895928" y="0"/>
                    <a:pt x="2028371" y="41728"/>
                  </a:cubicBezTo>
                  <a:cubicBezTo>
                    <a:pt x="2160814" y="83457"/>
                    <a:pt x="2095500" y="676727"/>
                    <a:pt x="1799771" y="781956"/>
                  </a:cubicBezTo>
                  <a:cubicBezTo>
                    <a:pt x="1504042" y="887185"/>
                    <a:pt x="508000" y="707570"/>
                    <a:pt x="254000" y="673099"/>
                  </a:cubicBezTo>
                  <a:cubicBezTo>
                    <a:pt x="0" y="638628"/>
                    <a:pt x="146957" y="607784"/>
                    <a:pt x="275771" y="58601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 descr="http://www.istockphoto.com/file_thumbview_approve/9448710/2/istockphoto_9448710-cartoon-hunter-stalking.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00" y="-381000"/>
              <a:ext cx="69723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a:spLocks noChangeArrowheads="1"/>
          </p:cNvSpPr>
          <p:nvPr/>
        </p:nvSpPr>
        <p:spPr bwMode="auto">
          <a:xfrm>
            <a:off x="3423123" y="5011494"/>
            <a:ext cx="3733800" cy="400110"/>
          </a:xfrm>
          <a:prstGeom prst="rect">
            <a:avLst/>
          </a:prstGeom>
          <a:solidFill>
            <a:schemeClr val="tx1"/>
          </a:solidFill>
          <a:ln>
            <a:noFill/>
          </a:ln>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b="1" dirty="0">
                <a:solidFill>
                  <a:schemeClr val="bg1"/>
                </a:solidFill>
              </a:rPr>
              <a:t>“The </a:t>
            </a:r>
            <a:r>
              <a:rPr lang="en-US" sz="2000" b="1" dirty="0" smtClean="0">
                <a:solidFill>
                  <a:schemeClr val="bg1"/>
                </a:solidFill>
              </a:rPr>
              <a:t> Blunderbuss Pattern”</a:t>
            </a:r>
            <a:endParaRPr lang="en-US" sz="2000" b="1" baseline="30000" dirty="0">
              <a:solidFill>
                <a:schemeClr val="bg1"/>
              </a:solidFill>
            </a:endParaRPr>
          </a:p>
        </p:txBody>
      </p:sp>
    </p:spTree>
    <p:extLst>
      <p:ext uri="{BB962C8B-B14F-4D97-AF65-F5344CB8AC3E}">
        <p14:creationId xmlns:p14="http://schemas.microsoft.com/office/powerpoint/2010/main" val="27828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1937-50</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 T </a:t>
            </a:r>
            <a:r>
              <a:rPr lang="en-US" sz="2000" dirty="0" err="1" smtClean="0"/>
              <a:t>Dobzhansky</a:t>
            </a:r>
            <a:r>
              <a:rPr lang="en-US" sz="2000" dirty="0" smtClean="0"/>
              <a:t> 1937 </a:t>
            </a:r>
            <a:r>
              <a:rPr lang="en-US" sz="2000" i="1" dirty="0" smtClean="0"/>
              <a:t>Genetics and the origin of species</a:t>
            </a:r>
            <a:r>
              <a:rPr lang="en-US" sz="2000" dirty="0" smtClean="0"/>
              <a:t>…….. 4,591 citations</a:t>
            </a:r>
          </a:p>
          <a:p>
            <a:pPr marL="0" indent="0">
              <a:buNone/>
            </a:pPr>
            <a:r>
              <a:rPr lang="en-US" sz="2000" dirty="0" smtClean="0"/>
              <a:t> R Goldschmidt 1940 </a:t>
            </a:r>
            <a:r>
              <a:rPr lang="en-US" sz="2000" i="1" dirty="0" smtClean="0"/>
              <a:t>The material basis of evolution</a:t>
            </a:r>
            <a:r>
              <a:rPr lang="en-US" sz="2000" dirty="0" smtClean="0"/>
              <a:t>…….…. 1,009</a:t>
            </a:r>
          </a:p>
          <a:p>
            <a:pPr marL="0" indent="0">
              <a:buNone/>
            </a:pPr>
            <a:r>
              <a:rPr lang="en-US" sz="2000" dirty="0" smtClean="0"/>
              <a:t> E </a:t>
            </a:r>
            <a:r>
              <a:rPr lang="en-US" sz="2000" dirty="0" err="1" smtClean="0"/>
              <a:t>Mayr</a:t>
            </a:r>
            <a:r>
              <a:rPr lang="en-US" sz="2000" dirty="0" smtClean="0"/>
              <a:t> 1942 </a:t>
            </a:r>
            <a:r>
              <a:rPr lang="en-US" sz="2000" i="1" dirty="0" smtClean="0"/>
              <a:t>Systematics and the origin of species </a:t>
            </a:r>
            <a:r>
              <a:rPr lang="en-US" sz="2000" dirty="0" smtClean="0"/>
              <a:t>…………. 4,380</a:t>
            </a:r>
          </a:p>
          <a:p>
            <a:pPr marL="0" indent="0">
              <a:buNone/>
            </a:pPr>
            <a:r>
              <a:rPr lang="en-US" sz="2000" dirty="0" smtClean="0"/>
              <a:t> J Huxley</a:t>
            </a:r>
            <a:r>
              <a:rPr lang="en-US" sz="2000" dirty="0"/>
              <a:t> </a:t>
            </a:r>
            <a:r>
              <a:rPr lang="en-US" sz="2000" dirty="0" smtClean="0"/>
              <a:t>1942  </a:t>
            </a:r>
            <a:r>
              <a:rPr lang="en-US" sz="2000" i="1" dirty="0" smtClean="0"/>
              <a:t>Evolution, the </a:t>
            </a:r>
            <a:r>
              <a:rPr lang="en-US" sz="2000" i="1" dirty="0"/>
              <a:t>m</a:t>
            </a:r>
            <a:r>
              <a:rPr lang="en-US" sz="2000" i="1" dirty="0" smtClean="0"/>
              <a:t>odern synthesis</a:t>
            </a:r>
            <a:r>
              <a:rPr lang="en-US" sz="2000" dirty="0" smtClean="0"/>
              <a:t>………………. 1,891</a:t>
            </a:r>
          </a:p>
          <a:p>
            <a:pPr marL="0" indent="0">
              <a:buNone/>
            </a:pPr>
            <a:r>
              <a:rPr lang="en-US" sz="2000" dirty="0" smtClean="0"/>
              <a:t> G G</a:t>
            </a:r>
            <a:r>
              <a:rPr lang="en-US" sz="2000" dirty="0"/>
              <a:t> </a:t>
            </a:r>
            <a:r>
              <a:rPr lang="en-US" sz="2000" dirty="0" smtClean="0"/>
              <a:t>Simpson</a:t>
            </a:r>
            <a:r>
              <a:rPr lang="en-US" sz="2000" dirty="0"/>
              <a:t> </a:t>
            </a:r>
            <a:r>
              <a:rPr lang="en-US" sz="2000" dirty="0" smtClean="0"/>
              <a:t>1944  </a:t>
            </a:r>
            <a:r>
              <a:rPr lang="en-US" sz="2000" i="1" dirty="0" smtClean="0"/>
              <a:t>Tempo and mode in evolution</a:t>
            </a:r>
            <a:r>
              <a:rPr lang="en-US" sz="2000" dirty="0" smtClean="0"/>
              <a:t>…………… 1,684</a:t>
            </a:r>
          </a:p>
          <a:p>
            <a:pPr marL="0" indent="0">
              <a:buNone/>
            </a:pPr>
            <a:r>
              <a:rPr lang="en-US" sz="2000" dirty="0" smtClean="0"/>
              <a:t> I </a:t>
            </a:r>
            <a:r>
              <a:rPr lang="en-US" sz="2000" dirty="0" err="1" smtClean="0"/>
              <a:t>I</a:t>
            </a:r>
            <a:r>
              <a:rPr lang="en-US" sz="2000" dirty="0" smtClean="0"/>
              <a:t>  </a:t>
            </a:r>
            <a:r>
              <a:rPr lang="en-US" sz="2000" dirty="0" err="1" smtClean="0"/>
              <a:t>Schmalhausen</a:t>
            </a:r>
            <a:r>
              <a:rPr lang="en-US" sz="2000" dirty="0" smtClean="0"/>
              <a:t>  1949 </a:t>
            </a:r>
            <a:r>
              <a:rPr lang="en-US" sz="2000" i="1" dirty="0" smtClean="0"/>
              <a:t>Factors of evolution </a:t>
            </a:r>
            <a:r>
              <a:rPr lang="en-US" sz="2000" dirty="0" smtClean="0"/>
              <a:t>…………..…..……  841</a:t>
            </a:r>
          </a:p>
          <a:p>
            <a:pPr marL="0" indent="0">
              <a:buNone/>
            </a:pPr>
            <a:r>
              <a:rPr lang="en-US" sz="2000" dirty="0" smtClean="0"/>
              <a:t>G L Stebbins 1950  </a:t>
            </a:r>
            <a:r>
              <a:rPr lang="en-US" sz="2000" i="1" dirty="0" smtClean="0"/>
              <a:t>Variation and evolution in plants</a:t>
            </a:r>
            <a:r>
              <a:rPr lang="en-US" sz="2000" dirty="0" smtClean="0"/>
              <a:t>………… 3,506</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marL="0" indent="0">
              <a:buNone/>
            </a:pPr>
            <a:endParaRPr lang="en-US" dirty="0"/>
          </a:p>
        </p:txBody>
      </p:sp>
      <p:grpSp>
        <p:nvGrpSpPr>
          <p:cNvPr id="11" name="Group 10"/>
          <p:cNvGrpSpPr/>
          <p:nvPr/>
        </p:nvGrpSpPr>
        <p:grpSpPr>
          <a:xfrm>
            <a:off x="438886" y="4648200"/>
            <a:ext cx="7957515" cy="1060655"/>
            <a:chOff x="533400" y="4244163"/>
            <a:chExt cx="7957515" cy="1060655"/>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471" b="44406"/>
            <a:stretch/>
          </p:blipFill>
          <p:spPr>
            <a:xfrm>
              <a:off x="533400" y="4306263"/>
              <a:ext cx="1006011" cy="98492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1295"/>
            <a:stretch/>
          </p:blipFill>
          <p:spPr>
            <a:xfrm>
              <a:off x="1752600" y="4306263"/>
              <a:ext cx="1028700" cy="99855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31182" b="14783"/>
            <a:stretch/>
          </p:blipFill>
          <p:spPr>
            <a:xfrm>
              <a:off x="3048000" y="4306263"/>
              <a:ext cx="983237" cy="97890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7962" r="19433" b="50000"/>
            <a:stretch/>
          </p:blipFill>
          <p:spPr>
            <a:xfrm>
              <a:off x="4267200" y="4264833"/>
              <a:ext cx="865836" cy="1020128"/>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27734" t="16319" r="27301" b="21123"/>
            <a:stretch/>
          </p:blipFill>
          <p:spPr>
            <a:xfrm>
              <a:off x="5410201" y="4264832"/>
              <a:ext cx="908549" cy="1020042"/>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32897" b="45769"/>
            <a:stretch/>
          </p:blipFill>
          <p:spPr>
            <a:xfrm>
              <a:off x="6553200" y="4254860"/>
              <a:ext cx="920393" cy="1039986"/>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4715" t="2987" r="6125" b="24852"/>
            <a:stretch/>
          </p:blipFill>
          <p:spPr>
            <a:xfrm>
              <a:off x="7696200" y="4244163"/>
              <a:ext cx="794715" cy="1055516"/>
            </a:xfrm>
            <a:prstGeom prst="rect">
              <a:avLst/>
            </a:prstGeom>
          </p:spPr>
        </p:pic>
      </p:grpSp>
      <p:sp>
        <p:nvSpPr>
          <p:cNvPr id="12" name="TextBox 11"/>
          <p:cNvSpPr txBox="1"/>
          <p:nvPr/>
        </p:nvSpPr>
        <p:spPr>
          <a:xfrm>
            <a:off x="320734" y="5758934"/>
            <a:ext cx="8261749" cy="338554"/>
          </a:xfrm>
          <a:prstGeom prst="rect">
            <a:avLst/>
          </a:prstGeom>
          <a:noFill/>
        </p:spPr>
        <p:txBody>
          <a:bodyPr wrap="none" rtlCol="0">
            <a:spAutoFit/>
          </a:bodyPr>
          <a:lstStyle/>
          <a:p>
            <a:r>
              <a:rPr lang="en-US" sz="1600" b="1" dirty="0" err="1" smtClean="0"/>
              <a:t>Dobzhansky</a:t>
            </a:r>
            <a:r>
              <a:rPr lang="en-US" sz="1600" b="1" dirty="0" smtClean="0"/>
              <a:t>   Goldschmidt            </a:t>
            </a:r>
            <a:r>
              <a:rPr lang="en-US" sz="1600" b="1" dirty="0" err="1" smtClean="0"/>
              <a:t>Mayr</a:t>
            </a:r>
            <a:r>
              <a:rPr lang="en-US" sz="1600" b="1" dirty="0" smtClean="0"/>
              <a:t>              Huxley           Simpson    </a:t>
            </a:r>
            <a:r>
              <a:rPr lang="en-US" sz="1600" b="1" dirty="0" err="1" smtClean="0"/>
              <a:t>Schmalhausen</a:t>
            </a:r>
            <a:r>
              <a:rPr lang="en-US" sz="1600" b="1" dirty="0" smtClean="0"/>
              <a:t>    Stebbins</a:t>
            </a:r>
            <a:endParaRPr lang="en-US" sz="1600" b="1" dirty="0"/>
          </a:p>
        </p:txBody>
      </p:sp>
    </p:spTree>
    <p:extLst>
      <p:ext uri="{BB962C8B-B14F-4D97-AF65-F5344CB8AC3E}">
        <p14:creationId xmlns:p14="http://schemas.microsoft.com/office/powerpoint/2010/main" val="4280058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tx1"/>
                </a:solidFill>
              </a:rPr>
              <a:t>Modeling strategy</a:t>
            </a:r>
            <a:endParaRPr lang="en-US" b="0" dirty="0">
              <a:solidFill>
                <a:schemeClr val="tx1"/>
              </a:solidFill>
            </a:endParaRPr>
          </a:p>
        </p:txBody>
      </p:sp>
      <p:sp>
        <p:nvSpPr>
          <p:cNvPr id="3" name="Content Placeholder 2"/>
          <p:cNvSpPr>
            <a:spLocks noGrp="1"/>
          </p:cNvSpPr>
          <p:nvPr>
            <p:ph idx="1"/>
          </p:nvPr>
        </p:nvSpPr>
        <p:spPr/>
        <p:txBody>
          <a:bodyPr/>
          <a:lstStyle/>
          <a:p>
            <a:r>
              <a:rPr lang="en-US" sz="2800" b="0" dirty="0" smtClean="0">
                <a:solidFill>
                  <a:schemeClr val="tx1"/>
                </a:solidFill>
              </a:rPr>
              <a:t>Account for the long barrel of the blunderbuss with a surrogate process (white noise fluctuation of the lineage mean about the trait optimum)</a:t>
            </a:r>
          </a:p>
          <a:p>
            <a:r>
              <a:rPr lang="en-US" sz="2800" b="0" dirty="0" smtClean="0">
                <a:solidFill>
                  <a:schemeClr val="tx1"/>
                </a:solidFill>
              </a:rPr>
              <a:t>Compare 3 alternative models to account for the flared end of the blunderbuss (Brownian motion and two descendants of the displaced optimum model).</a:t>
            </a:r>
          </a:p>
          <a:p>
            <a:r>
              <a:rPr lang="en-US" sz="2800" b="0" dirty="0" smtClean="0">
                <a:solidFill>
                  <a:schemeClr val="tx1"/>
                </a:solidFill>
              </a:rPr>
              <a:t>The </a:t>
            </a:r>
            <a:r>
              <a:rPr lang="en-US" sz="2800" b="0" dirty="0">
                <a:solidFill>
                  <a:schemeClr val="tx1"/>
                </a:solidFill>
              </a:rPr>
              <a:t>2</a:t>
            </a:r>
            <a:r>
              <a:rPr lang="en-US" sz="2800" b="0" dirty="0" smtClean="0">
                <a:solidFill>
                  <a:schemeClr val="tx1"/>
                </a:solidFill>
              </a:rPr>
              <a:t> descendants: single- and multiple burst-models.</a:t>
            </a:r>
          </a:p>
          <a:p>
            <a:pPr marL="0" indent="0">
              <a:buNone/>
            </a:pPr>
            <a:endParaRPr lang="en-US" dirty="0"/>
          </a:p>
        </p:txBody>
      </p:sp>
      <p:sp>
        <p:nvSpPr>
          <p:cNvPr id="4" name="TextBox 3"/>
          <p:cNvSpPr txBox="1"/>
          <p:nvPr/>
        </p:nvSpPr>
        <p:spPr>
          <a:xfrm>
            <a:off x="7162800" y="6318738"/>
            <a:ext cx="1762790" cy="369332"/>
          </a:xfrm>
          <a:prstGeom prst="rect">
            <a:avLst/>
          </a:prstGeom>
          <a:noFill/>
        </p:spPr>
        <p:txBody>
          <a:bodyPr wrap="none" rtlCol="0">
            <a:spAutoFit/>
          </a:bodyPr>
          <a:lstStyle/>
          <a:p>
            <a:r>
              <a:rPr lang="en-US" dirty="0" err="1" smtClean="0"/>
              <a:t>Uyeda</a:t>
            </a:r>
            <a:r>
              <a:rPr lang="en-US" dirty="0" smtClean="0"/>
              <a:t> et al 2011</a:t>
            </a:r>
            <a:endParaRPr lang="en-US" dirty="0"/>
          </a:p>
        </p:txBody>
      </p:sp>
    </p:spTree>
    <p:extLst>
      <p:ext uri="{BB962C8B-B14F-4D97-AF65-F5344CB8AC3E}">
        <p14:creationId xmlns:p14="http://schemas.microsoft.com/office/powerpoint/2010/main" val="4541197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0"/>
            <a:ext cx="8229600" cy="1143000"/>
          </a:xfrm>
        </p:spPr>
        <p:txBody>
          <a:bodyPr/>
          <a:lstStyle/>
          <a:p>
            <a:r>
              <a:rPr lang="en-US" sz="3600" b="0" dirty="0" smtClean="0">
                <a:solidFill>
                  <a:schemeClr val="tx1"/>
                </a:solidFill>
              </a:rPr>
              <a:t>Simulations of the single-burst model</a:t>
            </a:r>
            <a:br>
              <a:rPr lang="en-US" sz="3600" b="0" dirty="0" smtClean="0">
                <a:solidFill>
                  <a:schemeClr val="tx1"/>
                </a:solidFill>
              </a:rPr>
            </a:br>
            <a:r>
              <a:rPr lang="en-US" sz="2400" b="0" dirty="0" smtClean="0">
                <a:solidFill>
                  <a:schemeClr val="tx1"/>
                </a:solidFill>
              </a:rPr>
              <a:t>(</a:t>
            </a:r>
            <a:r>
              <a:rPr lang="en-US" sz="2400" b="0" dirty="0" smtClean="0">
                <a:solidFill>
                  <a:srgbClr val="FFC000"/>
                </a:solidFill>
              </a:rPr>
              <a:t>peak movement</a:t>
            </a:r>
            <a:r>
              <a:rPr lang="en-US" sz="2400" b="0" dirty="0" smtClean="0">
                <a:solidFill>
                  <a:schemeClr val="tx1"/>
                </a:solidFill>
              </a:rPr>
              <a:t>, evolution of the lineage mean)</a:t>
            </a:r>
            <a:endParaRPr lang="en-US" sz="2400" b="0"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1295400"/>
            <a:ext cx="4991100" cy="2546350"/>
          </a:xfrm>
        </p:spPr>
      </p:pic>
      <p:sp>
        <p:nvSpPr>
          <p:cNvPr id="6" name="TextBox 5"/>
          <p:cNvSpPr txBox="1"/>
          <p:nvPr/>
        </p:nvSpPr>
        <p:spPr>
          <a:xfrm>
            <a:off x="7086600" y="6324600"/>
            <a:ext cx="1820498" cy="369332"/>
          </a:xfrm>
          <a:prstGeom prst="rect">
            <a:avLst/>
          </a:prstGeom>
          <a:noFill/>
        </p:spPr>
        <p:txBody>
          <a:bodyPr wrap="none" rtlCol="0">
            <a:spAutoFit/>
          </a:bodyPr>
          <a:lstStyle/>
          <a:p>
            <a:r>
              <a:rPr lang="en-US" dirty="0" err="1" smtClean="0"/>
              <a:t>Uyeda</a:t>
            </a:r>
            <a:r>
              <a:rPr lang="en-US" dirty="0" smtClean="0"/>
              <a:t> et al. 2011</a:t>
            </a:r>
            <a:endParaRPr lang="en-US" dirty="0"/>
          </a:p>
        </p:txBody>
      </p:sp>
      <p:sp>
        <p:nvSpPr>
          <p:cNvPr id="3" name="TextBox 2"/>
          <p:cNvSpPr txBox="1"/>
          <p:nvPr/>
        </p:nvSpPr>
        <p:spPr>
          <a:xfrm>
            <a:off x="2667000" y="1676400"/>
            <a:ext cx="1641475" cy="369332"/>
          </a:xfrm>
          <a:prstGeom prst="rect">
            <a:avLst/>
          </a:prstGeom>
          <a:noFill/>
        </p:spPr>
        <p:txBody>
          <a:bodyPr wrap="none" rtlCol="0">
            <a:spAutoFit/>
          </a:bodyPr>
          <a:lstStyle/>
          <a:p>
            <a:r>
              <a:rPr lang="en-US" dirty="0" smtClean="0"/>
              <a:t>A single lineage</a:t>
            </a:r>
            <a:endParaRPr lang="en-US" dirty="0"/>
          </a:p>
        </p:txBody>
      </p:sp>
      <p:sp>
        <p:nvSpPr>
          <p:cNvPr id="10" name="Rectangle 9"/>
          <p:cNvSpPr/>
          <p:nvPr/>
        </p:nvSpPr>
        <p:spPr>
          <a:xfrm>
            <a:off x="4308475" y="3581400"/>
            <a:ext cx="644525"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54760" y="3564523"/>
            <a:ext cx="1751954" cy="338554"/>
          </a:xfrm>
          <a:prstGeom prst="rect">
            <a:avLst/>
          </a:prstGeom>
          <a:noFill/>
        </p:spPr>
        <p:txBody>
          <a:bodyPr wrap="none" rtlCol="0">
            <a:spAutoFit/>
          </a:bodyPr>
          <a:lstStyle/>
          <a:p>
            <a:r>
              <a:rPr lang="en-US" sz="1600" dirty="0" smtClean="0"/>
              <a:t>Time (generations)</a:t>
            </a:r>
            <a:endParaRPr lang="en-US" sz="1600" dirty="0"/>
          </a:p>
        </p:txBody>
      </p:sp>
      <p:sp>
        <p:nvSpPr>
          <p:cNvPr id="14" name="Rectangle 13"/>
          <p:cNvSpPr/>
          <p:nvPr/>
        </p:nvSpPr>
        <p:spPr>
          <a:xfrm rot="16200000">
            <a:off x="1600200" y="2451652"/>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1312003" y="2303391"/>
            <a:ext cx="1490793" cy="369332"/>
          </a:xfrm>
          <a:prstGeom prst="rect">
            <a:avLst/>
          </a:prstGeom>
          <a:noFill/>
        </p:spPr>
        <p:txBody>
          <a:bodyPr wrap="none" rtlCol="0">
            <a:spAutoFit/>
          </a:bodyPr>
          <a:lstStyle/>
          <a:p>
            <a:r>
              <a:rPr lang="en-US" dirty="0" smtClean="0"/>
              <a:t>Lineage mean</a:t>
            </a:r>
            <a:endParaRPr lang="en-US" dirty="0"/>
          </a:p>
        </p:txBody>
      </p:sp>
      <p:grpSp>
        <p:nvGrpSpPr>
          <p:cNvPr id="17" name="Group 16"/>
          <p:cNvGrpSpPr/>
          <p:nvPr/>
        </p:nvGrpSpPr>
        <p:grpSpPr>
          <a:xfrm>
            <a:off x="1895167" y="3933099"/>
            <a:ext cx="5077133" cy="2562915"/>
            <a:chOff x="1895167" y="3933099"/>
            <a:chExt cx="5077133" cy="25629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933099"/>
              <a:ext cx="4991100" cy="2546350"/>
            </a:xfrm>
            <a:prstGeom prst="rect">
              <a:avLst/>
            </a:prstGeom>
          </p:spPr>
        </p:pic>
        <p:sp>
          <p:nvSpPr>
            <p:cNvPr id="7" name="TextBox 6"/>
            <p:cNvSpPr txBox="1"/>
            <p:nvPr/>
          </p:nvSpPr>
          <p:spPr>
            <a:xfrm>
              <a:off x="2681387" y="4231621"/>
              <a:ext cx="1795363" cy="369332"/>
            </a:xfrm>
            <a:prstGeom prst="rect">
              <a:avLst/>
            </a:prstGeom>
            <a:noFill/>
          </p:spPr>
          <p:txBody>
            <a:bodyPr wrap="none" rtlCol="0">
              <a:spAutoFit/>
            </a:bodyPr>
            <a:lstStyle/>
            <a:p>
              <a:r>
                <a:rPr lang="en-US" dirty="0" smtClean="0"/>
                <a:t>Multiple lineages</a:t>
              </a:r>
              <a:endParaRPr lang="en-US" dirty="0"/>
            </a:p>
          </p:txBody>
        </p:sp>
        <p:sp>
          <p:nvSpPr>
            <p:cNvPr id="11" name="Rectangle 10"/>
            <p:cNvSpPr/>
            <p:nvPr/>
          </p:nvSpPr>
          <p:spPr>
            <a:xfrm>
              <a:off x="4308475" y="6248400"/>
              <a:ext cx="644525"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54760" y="6157460"/>
              <a:ext cx="1751954" cy="338554"/>
            </a:xfrm>
            <a:prstGeom prst="rect">
              <a:avLst/>
            </a:prstGeom>
            <a:noFill/>
          </p:spPr>
          <p:txBody>
            <a:bodyPr wrap="none" rtlCol="0">
              <a:spAutoFit/>
            </a:bodyPr>
            <a:lstStyle/>
            <a:p>
              <a:r>
                <a:rPr lang="en-US" sz="1600" dirty="0" smtClean="0"/>
                <a:t>Time (generations)</a:t>
              </a:r>
              <a:endParaRPr lang="en-US" sz="1600" dirty="0"/>
            </a:p>
          </p:txBody>
        </p:sp>
        <p:sp>
          <p:nvSpPr>
            <p:cNvPr id="15" name="Rectangle 14"/>
            <p:cNvSpPr/>
            <p:nvPr/>
          </p:nvSpPr>
          <p:spPr>
            <a:xfrm rot="16200000">
              <a:off x="1714500" y="4991100"/>
              <a:ext cx="838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1334436" y="4882635"/>
              <a:ext cx="1490793" cy="369332"/>
            </a:xfrm>
            <a:prstGeom prst="rect">
              <a:avLst/>
            </a:prstGeom>
            <a:noFill/>
          </p:spPr>
          <p:txBody>
            <a:bodyPr wrap="none" rtlCol="0">
              <a:spAutoFit/>
            </a:bodyPr>
            <a:lstStyle/>
            <a:p>
              <a:r>
                <a:rPr lang="en-US" dirty="0" smtClean="0"/>
                <a:t>Lineage mean</a:t>
              </a:r>
              <a:endParaRPr lang="en-US" dirty="0"/>
            </a:p>
          </p:txBody>
        </p:sp>
      </p:grpSp>
    </p:spTree>
    <p:extLst>
      <p:ext uri="{BB962C8B-B14F-4D97-AF65-F5344CB8AC3E}">
        <p14:creationId xmlns:p14="http://schemas.microsoft.com/office/powerpoint/2010/main" val="2137163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solidFill>
                  <a:schemeClr val="tx1"/>
                </a:solidFill>
              </a:rPr>
              <a:t>Simulation of the multiple-burst model</a:t>
            </a:r>
            <a:br>
              <a:rPr lang="en-US" sz="3600" b="0" dirty="0" smtClean="0">
                <a:solidFill>
                  <a:schemeClr val="tx1"/>
                </a:solidFill>
              </a:rPr>
            </a:br>
            <a:r>
              <a:rPr lang="en-US" sz="2400" b="0" dirty="0" smtClean="0">
                <a:solidFill>
                  <a:schemeClr val="tx1"/>
                </a:solidFill>
              </a:rPr>
              <a:t>(</a:t>
            </a:r>
            <a:r>
              <a:rPr lang="en-US" sz="2400" b="0" dirty="0" smtClean="0">
                <a:solidFill>
                  <a:srgbClr val="FFC000"/>
                </a:solidFill>
              </a:rPr>
              <a:t>peak movement</a:t>
            </a:r>
            <a:r>
              <a:rPr lang="en-US" sz="2400" b="0" dirty="0" smtClean="0">
                <a:solidFill>
                  <a:schemeClr val="tx1"/>
                </a:solidFill>
              </a:rPr>
              <a:t>, evolution of the lineage mean)</a:t>
            </a:r>
            <a:endParaRPr lang="en-US" sz="2400" b="0"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2133600"/>
            <a:ext cx="6987540" cy="3564890"/>
          </a:xfrm>
        </p:spPr>
      </p:pic>
      <p:sp>
        <p:nvSpPr>
          <p:cNvPr id="5" name="TextBox 4"/>
          <p:cNvSpPr txBox="1"/>
          <p:nvPr/>
        </p:nvSpPr>
        <p:spPr>
          <a:xfrm>
            <a:off x="7086600" y="6248400"/>
            <a:ext cx="1820498" cy="369332"/>
          </a:xfrm>
          <a:prstGeom prst="rect">
            <a:avLst/>
          </a:prstGeom>
          <a:noFill/>
        </p:spPr>
        <p:txBody>
          <a:bodyPr wrap="none" rtlCol="0">
            <a:spAutoFit/>
          </a:bodyPr>
          <a:lstStyle/>
          <a:p>
            <a:r>
              <a:rPr lang="en-US" dirty="0" err="1" smtClean="0"/>
              <a:t>Uyeda</a:t>
            </a:r>
            <a:r>
              <a:rPr lang="en-US" dirty="0" smtClean="0"/>
              <a:t> et al. 2011</a:t>
            </a:r>
            <a:endParaRPr lang="en-US" dirty="0"/>
          </a:p>
        </p:txBody>
      </p:sp>
      <p:sp>
        <p:nvSpPr>
          <p:cNvPr id="3" name="TextBox 2"/>
          <p:cNvSpPr txBox="1"/>
          <p:nvPr/>
        </p:nvSpPr>
        <p:spPr>
          <a:xfrm>
            <a:off x="2209800" y="2807012"/>
            <a:ext cx="1641475" cy="369332"/>
          </a:xfrm>
          <a:prstGeom prst="rect">
            <a:avLst/>
          </a:prstGeom>
          <a:noFill/>
        </p:spPr>
        <p:txBody>
          <a:bodyPr wrap="none" rtlCol="0">
            <a:spAutoFit/>
          </a:bodyPr>
          <a:lstStyle/>
          <a:p>
            <a:r>
              <a:rPr lang="en-US" dirty="0" smtClean="0"/>
              <a:t>A single lineage</a:t>
            </a:r>
            <a:endParaRPr lang="en-US" dirty="0"/>
          </a:p>
        </p:txBody>
      </p:sp>
      <p:sp>
        <p:nvSpPr>
          <p:cNvPr id="7" name="Rectangle 6"/>
          <p:cNvSpPr/>
          <p:nvPr/>
        </p:nvSpPr>
        <p:spPr>
          <a:xfrm>
            <a:off x="4419600" y="5410200"/>
            <a:ext cx="990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1275" y="5339834"/>
            <a:ext cx="1951560" cy="369332"/>
          </a:xfrm>
          <a:prstGeom prst="rect">
            <a:avLst/>
          </a:prstGeom>
          <a:noFill/>
        </p:spPr>
        <p:txBody>
          <a:bodyPr wrap="none" rtlCol="0">
            <a:spAutoFit/>
          </a:bodyPr>
          <a:lstStyle/>
          <a:p>
            <a:r>
              <a:rPr lang="en-US" dirty="0" smtClean="0"/>
              <a:t>Time (generations)</a:t>
            </a:r>
          </a:p>
        </p:txBody>
      </p:sp>
      <p:sp>
        <p:nvSpPr>
          <p:cNvPr id="8" name="Rectangle 7"/>
          <p:cNvSpPr/>
          <p:nvPr/>
        </p:nvSpPr>
        <p:spPr>
          <a:xfrm rot="16200000">
            <a:off x="517526" y="3708957"/>
            <a:ext cx="1676400" cy="228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610330" y="3638589"/>
            <a:ext cx="1490793" cy="369332"/>
          </a:xfrm>
          <a:prstGeom prst="rect">
            <a:avLst/>
          </a:prstGeom>
          <a:noFill/>
        </p:spPr>
        <p:txBody>
          <a:bodyPr wrap="none" rtlCol="0">
            <a:spAutoFit/>
          </a:bodyPr>
          <a:lstStyle/>
          <a:p>
            <a:r>
              <a:rPr lang="en-US" dirty="0" smtClean="0"/>
              <a:t>Lineage mean</a:t>
            </a:r>
            <a:endParaRPr lang="en-US" dirty="0"/>
          </a:p>
        </p:txBody>
      </p:sp>
    </p:spTree>
    <p:extLst>
      <p:ext uri="{BB962C8B-B14F-4D97-AF65-F5344CB8AC3E}">
        <p14:creationId xmlns:p14="http://schemas.microsoft.com/office/powerpoint/2010/main" val="2586688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8"/>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71772458"/>
              </p:ext>
            </p:extLst>
          </p:nvPr>
        </p:nvGraphicFramePr>
        <p:xfrm>
          <a:off x="1143000" y="4191000"/>
          <a:ext cx="6553200" cy="2397760"/>
        </p:xfrm>
        <a:graphic>
          <a:graphicData uri="http://schemas.openxmlformats.org/drawingml/2006/table">
            <a:tbl>
              <a:tblPr firstRow="1" bandRow="1">
                <a:tableStyleId>{5C22544A-7EE6-4342-B048-85BDC9FD1C3A}</a:tableStyleId>
              </a:tblPr>
              <a:tblGrid>
                <a:gridCol w="2489200"/>
                <a:gridCol w="2032000"/>
                <a:gridCol w="2032000"/>
              </a:tblGrid>
              <a:tr h="370840">
                <a:tc>
                  <a:txBody>
                    <a:bodyPr/>
                    <a:lstStyle/>
                    <a:p>
                      <a:pPr algn="ctr"/>
                      <a:r>
                        <a:rPr lang="en-US" dirty="0" smtClean="0"/>
                        <a:t>Model</a:t>
                      </a:r>
                      <a:endParaRPr lang="en-US" dirty="0"/>
                    </a:p>
                  </a:txBody>
                  <a:tcPr anchor="ctr"/>
                </a:tc>
                <a:tc>
                  <a:txBody>
                    <a:bodyPr/>
                    <a:lstStyle/>
                    <a:p>
                      <a:pPr algn="ctr"/>
                      <a:r>
                        <a:rPr lang="en-US" dirty="0" smtClean="0"/>
                        <a:t>White noise parameter estimate (</a:t>
                      </a:r>
                      <a:r>
                        <a:rPr lang="en-US" baseline="0" dirty="0" smtClean="0"/>
                        <a:t> </a:t>
                      </a:r>
                      <a:r>
                        <a:rPr lang="el-GR" baseline="0" dirty="0" smtClean="0"/>
                        <a:t>σ</a:t>
                      </a:r>
                      <a:r>
                        <a:rPr lang="en-US" baseline="0" dirty="0" smtClean="0"/>
                        <a:t> </a:t>
                      </a:r>
                      <a:r>
                        <a:rPr lang="en-US" dirty="0" smtClean="0"/>
                        <a:t>)</a:t>
                      </a:r>
                      <a:endParaRPr lang="en-US" dirty="0"/>
                    </a:p>
                  </a:txBody>
                  <a:tcPr/>
                </a:tc>
                <a:tc>
                  <a:txBody>
                    <a:bodyPr/>
                    <a:lstStyle/>
                    <a:p>
                      <a:pPr algn="ctr"/>
                      <a:r>
                        <a:rPr lang="en-US" dirty="0" smtClean="0"/>
                        <a:t>AIC*</a:t>
                      </a:r>
                      <a:endParaRPr lang="en-US" dirty="0"/>
                    </a:p>
                  </a:txBody>
                  <a:tcPr anchor="ctr"/>
                </a:tc>
              </a:tr>
              <a:tr h="370840">
                <a:tc>
                  <a:txBody>
                    <a:bodyPr/>
                    <a:lstStyle/>
                    <a:p>
                      <a:r>
                        <a:rPr lang="en-US" dirty="0" smtClean="0"/>
                        <a:t>White noise (WN) only</a:t>
                      </a:r>
                      <a:endParaRPr lang="en-US" dirty="0"/>
                    </a:p>
                  </a:txBody>
                  <a:tcPr/>
                </a:tc>
                <a:tc>
                  <a:txBody>
                    <a:bodyPr/>
                    <a:lstStyle/>
                    <a:p>
                      <a:pPr algn="ctr"/>
                      <a:r>
                        <a:rPr lang="en-US" dirty="0" smtClean="0"/>
                        <a:t>0.20</a:t>
                      </a:r>
                      <a:endParaRPr lang="en-US" dirty="0"/>
                    </a:p>
                  </a:txBody>
                  <a:tcPr/>
                </a:tc>
                <a:tc>
                  <a:txBody>
                    <a:bodyPr/>
                    <a:lstStyle/>
                    <a:p>
                      <a:pPr algn="ctr"/>
                      <a:r>
                        <a:rPr lang="en-US" dirty="0" smtClean="0"/>
                        <a:t>−2940.53</a:t>
                      </a:r>
                      <a:endParaRPr lang="en-US" dirty="0"/>
                    </a:p>
                  </a:txBody>
                  <a:tcPr/>
                </a:tc>
              </a:tr>
              <a:tr h="370840">
                <a:tc>
                  <a:txBody>
                    <a:bodyPr/>
                    <a:lstStyle/>
                    <a:p>
                      <a:r>
                        <a:rPr lang="en-US" dirty="0" smtClean="0"/>
                        <a:t>Brownian motion + WN</a:t>
                      </a:r>
                      <a:endParaRPr lang="en-US" dirty="0"/>
                    </a:p>
                  </a:txBody>
                  <a:tcPr/>
                </a:tc>
                <a:tc>
                  <a:txBody>
                    <a:bodyPr/>
                    <a:lstStyle/>
                    <a:p>
                      <a:pPr algn="ctr"/>
                      <a:r>
                        <a:rPr lang="en-US" dirty="0" smtClean="0"/>
                        <a:t>0.11</a:t>
                      </a:r>
                      <a:endParaRPr lang="en-US" dirty="0"/>
                    </a:p>
                  </a:txBody>
                  <a:tcPr/>
                </a:tc>
                <a:tc>
                  <a:txBody>
                    <a:bodyPr/>
                    <a:lstStyle/>
                    <a:p>
                      <a:pPr algn="ctr"/>
                      <a:r>
                        <a:rPr lang="en-US" dirty="0" smtClean="0"/>
                        <a:t>−7877.97</a:t>
                      </a:r>
                      <a:endParaRPr lang="en-US" dirty="0"/>
                    </a:p>
                  </a:txBody>
                  <a:tcPr/>
                </a:tc>
              </a:tr>
              <a:tr h="370840">
                <a:tc>
                  <a:txBody>
                    <a:bodyPr/>
                    <a:lstStyle/>
                    <a:p>
                      <a:r>
                        <a:rPr lang="en-US" dirty="0" smtClean="0"/>
                        <a:t>Single-burst</a:t>
                      </a:r>
                      <a:r>
                        <a:rPr lang="en-US" baseline="0" dirty="0" smtClean="0"/>
                        <a:t> + WN</a:t>
                      </a:r>
                      <a:endParaRPr lang="en-US" dirty="0"/>
                    </a:p>
                  </a:txBody>
                  <a:tcPr/>
                </a:tc>
                <a:tc>
                  <a:txBody>
                    <a:bodyPr/>
                    <a:lstStyle/>
                    <a:p>
                      <a:pPr algn="ctr"/>
                      <a:r>
                        <a:rPr lang="en-US" dirty="0" smtClean="0"/>
                        <a:t>0.10</a:t>
                      </a:r>
                      <a:endParaRPr lang="en-US" dirty="0"/>
                    </a:p>
                  </a:txBody>
                  <a:tcPr/>
                </a:tc>
                <a:tc>
                  <a:txBody>
                    <a:bodyPr/>
                    <a:lstStyle/>
                    <a:p>
                      <a:pPr algn="ctr"/>
                      <a:r>
                        <a:rPr lang="en-US" dirty="0" smtClean="0"/>
                        <a:t>−9018.0</a:t>
                      </a:r>
                      <a:endParaRPr lang="en-US" dirty="0"/>
                    </a:p>
                  </a:txBody>
                  <a:tcPr/>
                </a:tc>
              </a:tr>
              <a:tr h="370840">
                <a:tc>
                  <a:txBody>
                    <a:bodyPr/>
                    <a:lstStyle/>
                    <a:p>
                      <a:r>
                        <a:rPr lang="en-US" dirty="0" smtClean="0"/>
                        <a:t>Multiple-burst</a:t>
                      </a:r>
                      <a:r>
                        <a:rPr lang="en-US" baseline="0" dirty="0" smtClean="0"/>
                        <a:t> + WN</a:t>
                      </a:r>
                      <a:endParaRPr lang="en-US" dirty="0"/>
                    </a:p>
                  </a:txBody>
                  <a:tcPr/>
                </a:tc>
                <a:tc>
                  <a:txBody>
                    <a:bodyPr/>
                    <a:lstStyle/>
                    <a:p>
                      <a:pPr algn="ctr"/>
                      <a:r>
                        <a:rPr lang="en-US" dirty="0" smtClean="0"/>
                        <a:t>0.10</a:t>
                      </a:r>
                      <a:endParaRPr lang="en-US" dirty="0"/>
                    </a:p>
                  </a:txBody>
                  <a:tcPr/>
                </a:tc>
                <a:tc>
                  <a:txBody>
                    <a:bodyPr/>
                    <a:lstStyle/>
                    <a:p>
                      <a:pPr algn="ctr"/>
                      <a:r>
                        <a:rPr lang="en-US" dirty="0" smtClean="0"/>
                        <a:t>−9142.54</a:t>
                      </a:r>
                      <a:endParaRPr lang="en-US" dirty="0"/>
                    </a:p>
                  </a:txBody>
                  <a:tcPr/>
                </a:tc>
              </a:tr>
            </a:tbl>
          </a:graphicData>
        </a:graphic>
      </p:graphicFrame>
      <p:sp>
        <p:nvSpPr>
          <p:cNvPr id="50178" name="Title 1"/>
          <p:cNvSpPr>
            <a:spLocks noGrp="1"/>
          </p:cNvSpPr>
          <p:nvPr>
            <p:ph type="title"/>
          </p:nvPr>
        </p:nvSpPr>
        <p:spPr>
          <a:xfrm>
            <a:off x="457200" y="274638"/>
            <a:ext cx="8229600" cy="868362"/>
          </a:xfrm>
        </p:spPr>
        <p:txBody>
          <a:bodyPr/>
          <a:lstStyle/>
          <a:p>
            <a:pPr eaLnBrk="1" hangingPunct="1"/>
            <a:r>
              <a:rPr lang="en-US" sz="3600" b="0" dirty="0" smtClean="0">
                <a:solidFill>
                  <a:schemeClr val="tx1"/>
                </a:solidFill>
              </a:rPr>
              <a:t>Model comparisons</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18" y="1143000"/>
            <a:ext cx="8743764" cy="281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44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8"/>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98796192"/>
              </p:ext>
            </p:extLst>
          </p:nvPr>
        </p:nvGraphicFramePr>
        <p:xfrm>
          <a:off x="1143000" y="4191000"/>
          <a:ext cx="6553200" cy="2397760"/>
        </p:xfrm>
        <a:graphic>
          <a:graphicData uri="http://schemas.openxmlformats.org/drawingml/2006/table">
            <a:tbl>
              <a:tblPr firstRow="1" bandRow="1">
                <a:tableStyleId>{5C22544A-7EE6-4342-B048-85BDC9FD1C3A}</a:tableStyleId>
              </a:tblPr>
              <a:tblGrid>
                <a:gridCol w="2489200"/>
                <a:gridCol w="2032000"/>
                <a:gridCol w="2032000"/>
              </a:tblGrid>
              <a:tr h="370840">
                <a:tc>
                  <a:txBody>
                    <a:bodyPr/>
                    <a:lstStyle/>
                    <a:p>
                      <a:pPr algn="ctr"/>
                      <a:r>
                        <a:rPr lang="en-US" dirty="0" smtClean="0"/>
                        <a:t>Model</a:t>
                      </a:r>
                      <a:endParaRPr lang="en-US" dirty="0"/>
                    </a:p>
                  </a:txBody>
                  <a:tcPr anchor="ctr"/>
                </a:tc>
                <a:tc>
                  <a:txBody>
                    <a:bodyPr/>
                    <a:lstStyle/>
                    <a:p>
                      <a:pPr algn="ctr"/>
                      <a:r>
                        <a:rPr lang="en-US" dirty="0" smtClean="0"/>
                        <a:t>White noise parameter estimate (</a:t>
                      </a:r>
                      <a:r>
                        <a:rPr lang="en-US" baseline="0" dirty="0" smtClean="0"/>
                        <a:t> </a:t>
                      </a:r>
                      <a:r>
                        <a:rPr lang="el-GR" baseline="0" dirty="0" smtClean="0"/>
                        <a:t>σ</a:t>
                      </a:r>
                      <a:r>
                        <a:rPr lang="en-US" baseline="0" dirty="0" smtClean="0"/>
                        <a:t> </a:t>
                      </a:r>
                      <a:r>
                        <a:rPr lang="en-US" dirty="0" smtClean="0"/>
                        <a:t>)</a:t>
                      </a:r>
                      <a:endParaRPr lang="en-US" dirty="0"/>
                    </a:p>
                  </a:txBody>
                  <a:tcPr/>
                </a:tc>
                <a:tc>
                  <a:txBody>
                    <a:bodyPr/>
                    <a:lstStyle/>
                    <a:p>
                      <a:pPr algn="ctr"/>
                      <a:r>
                        <a:rPr lang="en-US" dirty="0" smtClean="0"/>
                        <a:t>AIC*</a:t>
                      </a:r>
                      <a:endParaRPr lang="en-US" dirty="0"/>
                    </a:p>
                  </a:txBody>
                  <a:tcPr anchor="ctr"/>
                </a:tc>
              </a:tr>
              <a:tr h="370840">
                <a:tc>
                  <a:txBody>
                    <a:bodyPr/>
                    <a:lstStyle/>
                    <a:p>
                      <a:r>
                        <a:rPr lang="en-US" dirty="0" smtClean="0"/>
                        <a:t>White noise (WN) only</a:t>
                      </a:r>
                      <a:endParaRPr lang="en-US" dirty="0"/>
                    </a:p>
                  </a:txBody>
                  <a:tcPr/>
                </a:tc>
                <a:tc>
                  <a:txBody>
                    <a:bodyPr/>
                    <a:lstStyle/>
                    <a:p>
                      <a:pPr algn="ctr"/>
                      <a:r>
                        <a:rPr lang="en-US" dirty="0" smtClean="0"/>
                        <a:t>0.20</a:t>
                      </a:r>
                      <a:endParaRPr lang="en-US" dirty="0"/>
                    </a:p>
                  </a:txBody>
                  <a:tcPr/>
                </a:tc>
                <a:tc>
                  <a:txBody>
                    <a:bodyPr/>
                    <a:lstStyle/>
                    <a:p>
                      <a:pPr algn="ctr"/>
                      <a:r>
                        <a:rPr lang="en-US" dirty="0" smtClean="0"/>
                        <a:t>−2940.53</a:t>
                      </a:r>
                      <a:endParaRPr lang="en-US" dirty="0"/>
                    </a:p>
                  </a:txBody>
                  <a:tcPr/>
                </a:tc>
              </a:tr>
              <a:tr h="370840">
                <a:tc>
                  <a:txBody>
                    <a:bodyPr/>
                    <a:lstStyle/>
                    <a:p>
                      <a:r>
                        <a:rPr lang="en-US" dirty="0" smtClean="0"/>
                        <a:t>Brownian motion + WN</a:t>
                      </a:r>
                      <a:endParaRPr lang="en-US" dirty="0"/>
                    </a:p>
                  </a:txBody>
                  <a:tcPr/>
                </a:tc>
                <a:tc>
                  <a:txBody>
                    <a:bodyPr/>
                    <a:lstStyle/>
                    <a:p>
                      <a:pPr algn="ctr"/>
                      <a:r>
                        <a:rPr lang="en-US" dirty="0" smtClean="0"/>
                        <a:t>0.11</a:t>
                      </a:r>
                      <a:endParaRPr lang="en-US" dirty="0"/>
                    </a:p>
                  </a:txBody>
                  <a:tcPr/>
                </a:tc>
                <a:tc>
                  <a:txBody>
                    <a:bodyPr/>
                    <a:lstStyle/>
                    <a:p>
                      <a:pPr algn="ctr"/>
                      <a:r>
                        <a:rPr lang="en-US" dirty="0" smtClean="0"/>
                        <a:t>−7877.97</a:t>
                      </a:r>
                      <a:endParaRPr lang="en-US" dirty="0"/>
                    </a:p>
                  </a:txBody>
                  <a:tcPr/>
                </a:tc>
              </a:tr>
              <a:tr h="370840">
                <a:tc>
                  <a:txBody>
                    <a:bodyPr/>
                    <a:lstStyle/>
                    <a:p>
                      <a:r>
                        <a:rPr lang="en-US" dirty="0" smtClean="0"/>
                        <a:t>Single-burst</a:t>
                      </a:r>
                      <a:r>
                        <a:rPr lang="en-US" baseline="0" dirty="0" smtClean="0"/>
                        <a:t> + WN</a:t>
                      </a:r>
                      <a:endParaRPr lang="en-US" dirty="0"/>
                    </a:p>
                  </a:txBody>
                  <a:tcPr/>
                </a:tc>
                <a:tc>
                  <a:txBody>
                    <a:bodyPr/>
                    <a:lstStyle/>
                    <a:p>
                      <a:pPr algn="ctr"/>
                      <a:r>
                        <a:rPr lang="en-US" dirty="0" smtClean="0"/>
                        <a:t>0.10</a:t>
                      </a:r>
                      <a:endParaRPr lang="en-US" dirty="0"/>
                    </a:p>
                  </a:txBody>
                  <a:tcPr/>
                </a:tc>
                <a:tc>
                  <a:txBody>
                    <a:bodyPr/>
                    <a:lstStyle/>
                    <a:p>
                      <a:pPr algn="ctr"/>
                      <a:r>
                        <a:rPr lang="en-US" dirty="0" smtClean="0"/>
                        <a:t>−9018.0</a:t>
                      </a:r>
                      <a:endParaRPr lang="en-US" dirty="0"/>
                    </a:p>
                  </a:txBody>
                  <a:tcPr/>
                </a:tc>
              </a:tr>
              <a:tr h="370840">
                <a:tc>
                  <a:txBody>
                    <a:bodyPr/>
                    <a:lstStyle/>
                    <a:p>
                      <a:r>
                        <a:rPr lang="en-US" dirty="0" smtClean="0"/>
                        <a:t>Multiple-burst</a:t>
                      </a:r>
                      <a:r>
                        <a:rPr lang="en-US" baseline="0" dirty="0" smtClean="0"/>
                        <a:t> + WN</a:t>
                      </a:r>
                      <a:endParaRPr lang="en-US" dirty="0"/>
                    </a:p>
                  </a:txBody>
                  <a:tcPr/>
                </a:tc>
                <a:tc>
                  <a:txBody>
                    <a:bodyPr/>
                    <a:lstStyle/>
                    <a:p>
                      <a:pPr algn="ctr"/>
                      <a:r>
                        <a:rPr lang="en-US" dirty="0" smtClean="0"/>
                        <a:t>0.10</a:t>
                      </a:r>
                      <a:endParaRPr lang="en-US" dirty="0"/>
                    </a:p>
                  </a:txBody>
                  <a:tcPr/>
                </a:tc>
                <a:tc>
                  <a:txBody>
                    <a:bodyPr/>
                    <a:lstStyle/>
                    <a:p>
                      <a:pPr algn="ctr"/>
                      <a:r>
                        <a:rPr lang="en-US" dirty="0" smtClean="0"/>
                        <a:t>−9142.54</a:t>
                      </a:r>
                      <a:endParaRPr lang="en-US" dirty="0"/>
                    </a:p>
                  </a:txBody>
                  <a:tcPr/>
                </a:tc>
              </a:tr>
            </a:tbl>
          </a:graphicData>
        </a:graphic>
      </p:graphicFrame>
      <p:sp>
        <p:nvSpPr>
          <p:cNvPr id="50178" name="Title 1"/>
          <p:cNvSpPr>
            <a:spLocks noGrp="1"/>
          </p:cNvSpPr>
          <p:nvPr>
            <p:ph type="title"/>
          </p:nvPr>
        </p:nvSpPr>
        <p:spPr>
          <a:xfrm>
            <a:off x="457200" y="274638"/>
            <a:ext cx="8229600" cy="868362"/>
          </a:xfrm>
        </p:spPr>
        <p:txBody>
          <a:bodyPr/>
          <a:lstStyle/>
          <a:p>
            <a:pPr eaLnBrk="1" hangingPunct="1"/>
            <a:r>
              <a:rPr lang="en-US" sz="3600" b="0" dirty="0" smtClean="0">
                <a:solidFill>
                  <a:schemeClr val="tx1"/>
                </a:solidFill>
              </a:rPr>
              <a:t>Model comparisons</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118" y="1143000"/>
            <a:ext cx="8743764" cy="281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01154"/>
            <a:ext cx="4859337"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768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723" t="19614"/>
          <a:stretch/>
        </p:blipFill>
        <p:spPr bwMode="auto">
          <a:xfrm>
            <a:off x="3962400" y="5367130"/>
            <a:ext cx="4878788" cy="125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0" y="1447800"/>
            <a:ext cx="46038" cy="76200"/>
          </a:xfrm>
        </p:spPr>
        <p:txBody>
          <a:bodyPr rtlCol="0">
            <a:normAutofit fontScale="25000" lnSpcReduction="20000"/>
          </a:bodyPr>
          <a:lstStyle/>
          <a:p>
            <a:pPr marL="0" indent="0" eaLnBrk="1" fontAlgn="auto" hangingPunct="1">
              <a:spcAft>
                <a:spcPts val="0"/>
              </a:spcAft>
              <a:buNone/>
              <a:defRPr/>
            </a:pPr>
            <a:r>
              <a:rPr lang="en-US" sz="2000" dirty="0" smtClean="0"/>
              <a:t>	</a:t>
            </a:r>
          </a:p>
          <a:p>
            <a:pPr eaLnBrk="1" fontAlgn="auto" hangingPunct="1">
              <a:spcAft>
                <a:spcPts val="0"/>
              </a:spcAft>
              <a:buFont typeface="Arial" pitchFamily="34" charset="0"/>
              <a:buNone/>
              <a:defRPr/>
            </a:pPr>
            <a:r>
              <a:rPr lang="en-US" sz="2400" dirty="0" smtClean="0"/>
              <a:t>	</a:t>
            </a:r>
            <a:endParaRPr lang="en-US" sz="2400" dirty="0"/>
          </a:p>
        </p:txBody>
      </p:sp>
      <p:pic>
        <p:nvPicPr>
          <p:cNvPr id="5120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29000" y="304800"/>
            <a:ext cx="553974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7772400" y="304800"/>
            <a:ext cx="0" cy="4191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9600" y="5011341"/>
            <a:ext cx="3276600" cy="1846659"/>
          </a:xfrm>
          <a:prstGeom prst="rect">
            <a:avLst/>
          </a:prstGeom>
        </p:spPr>
        <p:txBody>
          <a:bodyPr wrap="square">
            <a:spAutoFit/>
          </a:bodyPr>
          <a:lstStyle/>
          <a:p>
            <a:pPr>
              <a:defRPr/>
            </a:pPr>
            <a:endParaRPr lang="en-US" dirty="0"/>
          </a:p>
          <a:p>
            <a:pPr>
              <a:defRPr/>
            </a:pPr>
            <a:endParaRPr lang="en-US" dirty="0"/>
          </a:p>
          <a:p>
            <a:pPr>
              <a:defRPr/>
            </a:pPr>
            <a:r>
              <a:rPr lang="en-US" b="1" dirty="0" smtClean="0"/>
              <a:t>Burst timing distribution</a:t>
            </a:r>
            <a:endParaRPr lang="en-US" dirty="0"/>
          </a:p>
          <a:p>
            <a:pPr>
              <a:defRPr/>
            </a:pPr>
            <a:r>
              <a:rPr lang="en-US" dirty="0"/>
              <a:t> </a:t>
            </a:r>
            <a:r>
              <a:rPr lang="en-US" dirty="0" smtClean="0"/>
              <a:t>(mean </a:t>
            </a:r>
            <a:r>
              <a:rPr lang="en-US" dirty="0"/>
              <a:t>time between bursts = </a:t>
            </a:r>
            <a:r>
              <a:rPr lang="en-US" dirty="0" smtClean="0"/>
              <a:t>	25 my)</a:t>
            </a:r>
            <a:r>
              <a:rPr lang="en-US" dirty="0"/>
              <a:t>	</a:t>
            </a:r>
          </a:p>
          <a:p>
            <a:pPr>
              <a:defRPr/>
            </a:pPr>
            <a:r>
              <a:rPr lang="en-US" sz="2400" dirty="0"/>
              <a:t>	</a:t>
            </a:r>
          </a:p>
        </p:txBody>
      </p:sp>
      <p:sp>
        <p:nvSpPr>
          <p:cNvPr id="6" name="TextBox 5"/>
          <p:cNvSpPr txBox="1"/>
          <p:nvPr/>
        </p:nvSpPr>
        <p:spPr>
          <a:xfrm>
            <a:off x="4227830" y="457200"/>
            <a:ext cx="3460820" cy="954107"/>
          </a:xfrm>
          <a:prstGeom prst="rect">
            <a:avLst/>
          </a:prstGeom>
          <a:noFill/>
        </p:spPr>
        <p:txBody>
          <a:bodyPr wrap="none" rtlCol="0">
            <a:spAutoFit/>
          </a:bodyPr>
          <a:lstStyle/>
          <a:p>
            <a:pPr algn="ctr"/>
            <a:r>
              <a:rPr lang="en-US" sz="2800" b="1" dirty="0" smtClean="0"/>
              <a:t>Multiple-burst model</a:t>
            </a:r>
            <a:r>
              <a:rPr lang="en-US" sz="2800" dirty="0" smtClean="0"/>
              <a:t>:</a:t>
            </a:r>
          </a:p>
          <a:p>
            <a:pPr algn="ctr"/>
            <a:r>
              <a:rPr lang="en-US" sz="2800" dirty="0" smtClean="0"/>
              <a:t> parameter estimates</a:t>
            </a:r>
            <a:endParaRPr lang="en-US" sz="2800" dirty="0"/>
          </a:p>
        </p:txBody>
      </p:sp>
      <p:sp>
        <p:nvSpPr>
          <p:cNvPr id="8" name="Rectangle 7"/>
          <p:cNvSpPr/>
          <p:nvPr/>
        </p:nvSpPr>
        <p:spPr>
          <a:xfrm>
            <a:off x="152400" y="1524000"/>
            <a:ext cx="1828800" cy="923330"/>
          </a:xfrm>
          <a:prstGeom prst="rect">
            <a:avLst/>
          </a:prstGeom>
        </p:spPr>
        <p:txBody>
          <a:bodyPr wrap="square">
            <a:spAutoFit/>
          </a:bodyPr>
          <a:lstStyle/>
          <a:p>
            <a:r>
              <a:rPr lang="en-US" b="1" dirty="0"/>
              <a:t>White noise </a:t>
            </a:r>
            <a:r>
              <a:rPr lang="en-US" b="1" dirty="0" smtClean="0"/>
              <a:t>distribution</a:t>
            </a:r>
            <a:endParaRPr lang="en-US" b="1" dirty="0"/>
          </a:p>
          <a:p>
            <a:r>
              <a:rPr lang="en-US" dirty="0" smtClean="0"/>
              <a:t>(dashed) </a:t>
            </a:r>
            <a:endParaRPr lang="en-US" dirty="0"/>
          </a:p>
        </p:txBody>
      </p:sp>
      <p:cxnSp>
        <p:nvCxnSpPr>
          <p:cNvPr id="10" name="Straight Connector 9"/>
          <p:cNvCxnSpPr/>
          <p:nvPr/>
        </p:nvCxnSpPr>
        <p:spPr>
          <a:xfrm>
            <a:off x="4114800" y="2209800"/>
            <a:ext cx="4572000" cy="0"/>
          </a:xfrm>
          <a:prstGeom prst="line">
            <a:avLst/>
          </a:prstGeom>
          <a:ln w="19050">
            <a:solidFill>
              <a:srgbClr val="B34EB8"/>
            </a:solidFill>
            <a:prstDash val="solid"/>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rrowheads="1"/>
          </p:cNvPicPr>
          <p:nvPr/>
        </p:nvPicPr>
        <p:blipFill>
          <a:blip r:embed="rId5" cstate="print"/>
          <a:srcRect/>
          <a:stretch>
            <a:fillRect/>
          </a:stretch>
        </p:blipFill>
        <p:spPr bwMode="auto">
          <a:xfrm rot="16200000">
            <a:off x="1760220" y="1821180"/>
            <a:ext cx="1783080" cy="1188720"/>
          </a:xfrm>
          <a:prstGeom prst="rect">
            <a:avLst/>
          </a:prstGeom>
          <a:noFill/>
          <a:ln w="9525">
            <a:noFill/>
            <a:miter lim="800000"/>
            <a:headEnd/>
            <a:tailEnd/>
          </a:ln>
        </p:spPr>
      </p:pic>
      <p:sp>
        <p:nvSpPr>
          <p:cNvPr id="13" name="TextBox 12"/>
          <p:cNvSpPr txBox="1"/>
          <p:nvPr/>
        </p:nvSpPr>
        <p:spPr>
          <a:xfrm>
            <a:off x="152400" y="2438400"/>
            <a:ext cx="1300997" cy="923330"/>
          </a:xfrm>
          <a:prstGeom prst="rect">
            <a:avLst/>
          </a:prstGeom>
          <a:noFill/>
        </p:spPr>
        <p:txBody>
          <a:bodyPr wrap="none" rtlCol="0">
            <a:spAutoFit/>
          </a:bodyPr>
          <a:lstStyle/>
          <a:p>
            <a:r>
              <a:rPr lang="en-US" b="1" dirty="0" smtClean="0"/>
              <a:t>Burst size</a:t>
            </a:r>
          </a:p>
          <a:p>
            <a:r>
              <a:rPr lang="en-US" b="1" dirty="0" smtClean="0"/>
              <a:t>distribution</a:t>
            </a:r>
          </a:p>
          <a:p>
            <a:r>
              <a:rPr lang="en-US" dirty="0" smtClean="0"/>
              <a:t>(solid)</a:t>
            </a:r>
            <a:endParaRPr lang="en-US" dirty="0"/>
          </a:p>
        </p:txBody>
      </p:sp>
      <p:cxnSp>
        <p:nvCxnSpPr>
          <p:cNvPr id="14" name="Straight Connector 13"/>
          <p:cNvCxnSpPr/>
          <p:nvPr/>
        </p:nvCxnSpPr>
        <p:spPr>
          <a:xfrm>
            <a:off x="4114800" y="2590800"/>
            <a:ext cx="4572000" cy="0"/>
          </a:xfrm>
          <a:prstGeom prst="line">
            <a:avLst/>
          </a:prstGeom>
          <a:ln w="19050">
            <a:solidFill>
              <a:srgbClr val="B34EB8"/>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7400" y="3352800"/>
            <a:ext cx="1115113" cy="338554"/>
          </a:xfrm>
          <a:prstGeom prst="rect">
            <a:avLst/>
          </a:prstGeom>
          <a:noFill/>
        </p:spPr>
        <p:txBody>
          <a:bodyPr wrap="none" rtlCol="0">
            <a:spAutoFit/>
          </a:bodyPr>
          <a:lstStyle/>
          <a:p>
            <a:r>
              <a:rPr lang="en-US" sz="1600" b="1" dirty="0" smtClean="0"/>
              <a:t>Probability</a:t>
            </a:r>
            <a:endParaRPr lang="en-US" sz="1600" b="1" dirty="0"/>
          </a:p>
        </p:txBody>
      </p:sp>
      <p:sp>
        <p:nvSpPr>
          <p:cNvPr id="16" name="TextBox 15"/>
          <p:cNvSpPr txBox="1"/>
          <p:nvPr/>
        </p:nvSpPr>
        <p:spPr>
          <a:xfrm rot="16200000">
            <a:off x="3193121" y="5798480"/>
            <a:ext cx="1115113" cy="338554"/>
          </a:xfrm>
          <a:prstGeom prst="rect">
            <a:avLst/>
          </a:prstGeom>
          <a:noFill/>
        </p:spPr>
        <p:txBody>
          <a:bodyPr wrap="none" rtlCol="0">
            <a:spAutoFit/>
          </a:bodyPr>
          <a:lstStyle/>
          <a:p>
            <a:r>
              <a:rPr lang="en-US" sz="1600" b="1" dirty="0" smtClean="0"/>
              <a:t>Probability</a:t>
            </a:r>
            <a:endParaRPr lang="en-US" sz="1600" b="1" dirty="0"/>
          </a:p>
        </p:txBody>
      </p:sp>
    </p:spTree>
    <p:extLst>
      <p:ext uri="{BB962C8B-B14F-4D97-AF65-F5344CB8AC3E}">
        <p14:creationId xmlns:p14="http://schemas.microsoft.com/office/powerpoint/2010/main" val="1106670832"/>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 &amp; perspectives from the two studies</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Micro- and </a:t>
            </a:r>
            <a:r>
              <a:rPr lang="en-US" dirty="0" err="1" smtClean="0"/>
              <a:t>meso</a:t>
            </a:r>
            <a:r>
              <a:rPr lang="en-US" dirty="0" smtClean="0"/>
              <a:t>-evolution is bounded.</a:t>
            </a:r>
          </a:p>
          <a:p>
            <a:r>
              <a:rPr lang="en-US" dirty="0" smtClean="0"/>
              <a:t>What is the best model of that bounded evolution?</a:t>
            </a:r>
          </a:p>
          <a:p>
            <a:r>
              <a:rPr lang="en-US" dirty="0" smtClean="0"/>
              <a:t>Evolutionary bursts are rare but increasingly inevitable in deep evolutionary time.</a:t>
            </a:r>
          </a:p>
          <a:p>
            <a:r>
              <a:rPr lang="en-US" dirty="0" smtClean="0"/>
              <a:t>Is the blunderbuss pattern general?</a:t>
            </a:r>
          </a:p>
          <a:p>
            <a:r>
              <a:rPr lang="en-US" dirty="0" smtClean="0"/>
              <a:t>Are invasions of new adaptive zones responsible for evolutionary bursts and hence the flared barrel of the blunderbuss?</a:t>
            </a:r>
          </a:p>
          <a:p>
            <a:r>
              <a:rPr lang="en-US" dirty="0" smtClean="0"/>
              <a:t>What triggers those bursts/invasions?</a:t>
            </a:r>
          </a:p>
          <a:p>
            <a:endParaRPr lang="en-US" dirty="0"/>
          </a:p>
        </p:txBody>
      </p:sp>
    </p:spTree>
    <p:extLst>
      <p:ext uri="{BB962C8B-B14F-4D97-AF65-F5344CB8AC3E}">
        <p14:creationId xmlns:p14="http://schemas.microsoft.com/office/powerpoint/2010/main" val="3075079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Synthesis in evolutionary biology</a:t>
            </a:r>
            <a:endParaRPr lang="en-US" dirty="0"/>
          </a:p>
        </p:txBody>
      </p:sp>
      <p:sp>
        <p:nvSpPr>
          <p:cNvPr id="3" name="Content Placeholder 2"/>
          <p:cNvSpPr>
            <a:spLocks noGrp="1"/>
          </p:cNvSpPr>
          <p:nvPr>
            <p:ph idx="1"/>
          </p:nvPr>
        </p:nvSpPr>
        <p:spPr/>
        <p:txBody>
          <a:bodyPr/>
          <a:lstStyle/>
          <a:p>
            <a:r>
              <a:rPr lang="en-US" dirty="0" smtClean="0"/>
              <a:t>An ongoing activity since 1859</a:t>
            </a:r>
          </a:p>
          <a:p>
            <a:r>
              <a:rPr lang="en-US" dirty="0" smtClean="0"/>
              <a:t>Contention and bickering is normal</a:t>
            </a:r>
          </a:p>
          <a:p>
            <a:r>
              <a:rPr lang="en-US" dirty="0" smtClean="0"/>
              <a:t>To synthesize, we need to bridge between fields</a:t>
            </a:r>
          </a:p>
          <a:p>
            <a:r>
              <a:rPr lang="en-US" dirty="0" smtClean="0"/>
              <a:t>Data should talk to theory &amp; vice versa</a:t>
            </a:r>
          </a:p>
          <a:p>
            <a:r>
              <a:rPr lang="en-US" dirty="0" smtClean="0"/>
              <a:t>An extraordinary burst of synthesis is happening right now!</a:t>
            </a:r>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1698415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143000"/>
          </a:xfrm>
        </p:spPr>
        <p:txBody>
          <a:bodyPr/>
          <a:lstStyle/>
          <a:p>
            <a:r>
              <a:rPr lang="en-US" dirty="0" smtClean="0"/>
              <a:t>Acknowledgements</a:t>
            </a:r>
            <a:endParaRPr lang="en-US" dirty="0"/>
          </a:p>
        </p:txBody>
      </p:sp>
      <p:sp>
        <p:nvSpPr>
          <p:cNvPr id="3" name="Content Placeholder 2"/>
          <p:cNvSpPr>
            <a:spLocks noGrp="1"/>
          </p:cNvSpPr>
          <p:nvPr>
            <p:ph idx="4294967295"/>
          </p:nvPr>
        </p:nvSpPr>
        <p:spPr>
          <a:xfrm>
            <a:off x="456406" y="1295400"/>
            <a:ext cx="8229600" cy="5211763"/>
          </a:xfrm>
        </p:spPr>
        <p:txBody>
          <a:bodyPr/>
          <a:lstStyle/>
          <a:p>
            <a:pPr marL="0" indent="0">
              <a:buNone/>
            </a:pPr>
            <a:r>
              <a:rPr lang="en-US" sz="2000" dirty="0" smtClean="0">
                <a:solidFill>
                  <a:srgbClr val="FF0000"/>
                </a:solidFill>
              </a:rPr>
              <a:t>Research collaborators:  </a:t>
            </a:r>
            <a:r>
              <a:rPr lang="en-US" sz="2000" dirty="0" smtClean="0"/>
              <a:t>Suzanne Estes, Josef </a:t>
            </a:r>
            <a:r>
              <a:rPr lang="en-US" sz="2000" dirty="0" err="1" smtClean="0"/>
              <a:t>Uyeda</a:t>
            </a:r>
            <a:r>
              <a:rPr lang="en-US" sz="2000" dirty="0" smtClean="0"/>
              <a:t>, Thomas Hansen, Jason </a:t>
            </a:r>
            <a:r>
              <a:rPr lang="en-US" sz="2000" dirty="0" err="1" smtClean="0"/>
              <a:t>Pienaar</a:t>
            </a:r>
            <a:r>
              <a:rPr lang="en-US" sz="2000" dirty="0" smtClean="0"/>
              <a:t>, Phil </a:t>
            </a:r>
            <a:r>
              <a:rPr lang="en-US" sz="2000" dirty="0" err="1"/>
              <a:t>Gingerich</a:t>
            </a:r>
            <a:r>
              <a:rPr lang="en-US" sz="2000" dirty="0"/>
              <a:t>, Andrew </a:t>
            </a:r>
            <a:r>
              <a:rPr lang="en-US" sz="2000" dirty="0" smtClean="0"/>
              <a:t>Hendry, Michael </a:t>
            </a:r>
            <a:r>
              <a:rPr lang="en-US" sz="2000" dirty="0" err="1" smtClean="0"/>
              <a:t>Kinnison</a:t>
            </a:r>
            <a:r>
              <a:rPr lang="en-US" sz="2000" dirty="0" smtClean="0"/>
              <a:t>, Russell </a:t>
            </a:r>
            <a:r>
              <a:rPr lang="en-US" sz="2000" dirty="0" err="1" smtClean="0"/>
              <a:t>Lande</a:t>
            </a:r>
            <a:r>
              <a:rPr lang="en-US" sz="2000" dirty="0" smtClean="0"/>
              <a:t>, Adam Jones, </a:t>
            </a:r>
            <a:r>
              <a:rPr lang="en-US" sz="2000" dirty="0" err="1" smtClean="0"/>
              <a:t>Reinhard</a:t>
            </a:r>
            <a:r>
              <a:rPr lang="en-US" sz="2000" dirty="0" smtClean="0"/>
              <a:t> </a:t>
            </a:r>
            <a:r>
              <a:rPr lang="en-US" sz="2000" dirty="0" err="1" smtClean="0"/>
              <a:t>Bürger</a:t>
            </a:r>
            <a:r>
              <a:rPr lang="en-US" sz="2000" dirty="0" smtClean="0"/>
              <a:t>  </a:t>
            </a:r>
          </a:p>
          <a:p>
            <a:pPr marL="0" indent="0">
              <a:buNone/>
            </a:pPr>
            <a:r>
              <a:rPr lang="en-US" sz="2000" dirty="0" err="1" smtClean="0">
                <a:solidFill>
                  <a:srgbClr val="FF0000"/>
                </a:solidFill>
              </a:rPr>
              <a:t>NESCent</a:t>
            </a:r>
            <a:r>
              <a:rPr lang="en-US" sz="2000" dirty="0" smtClean="0">
                <a:solidFill>
                  <a:srgbClr val="FF0000"/>
                </a:solidFill>
              </a:rPr>
              <a:t> course collaborators</a:t>
            </a:r>
            <a:r>
              <a:rPr lang="en-US" sz="2000" dirty="0" smtClean="0"/>
              <a:t>:  Joe </a:t>
            </a:r>
            <a:r>
              <a:rPr lang="en-US" sz="2000" dirty="0" err="1" smtClean="0"/>
              <a:t>Felsenstein</a:t>
            </a:r>
            <a:r>
              <a:rPr lang="en-US" sz="2000" dirty="0" smtClean="0"/>
              <a:t>, Trudy Mackay, Adam Jones, Jonathan </a:t>
            </a:r>
            <a:r>
              <a:rPr lang="en-US" sz="2000" dirty="0" err="1" smtClean="0"/>
              <a:t>Losos</a:t>
            </a:r>
            <a:r>
              <a:rPr lang="en-US" sz="2000" dirty="0" smtClean="0"/>
              <a:t>, Luke Harmon, Liam </a:t>
            </a:r>
            <a:r>
              <a:rPr lang="en-US" sz="2000" dirty="0" err="1" smtClean="0"/>
              <a:t>Revell</a:t>
            </a:r>
            <a:r>
              <a:rPr lang="en-US" sz="2000" dirty="0" smtClean="0"/>
              <a:t>, Marguerite Butler, Josef </a:t>
            </a:r>
            <a:r>
              <a:rPr lang="en-US" sz="2000" dirty="0" err="1" smtClean="0"/>
              <a:t>Uyeda</a:t>
            </a:r>
            <a:r>
              <a:rPr lang="en-US" sz="2000" dirty="0" smtClean="0"/>
              <a:t>, Matt Pennell</a:t>
            </a:r>
          </a:p>
          <a:p>
            <a:pPr marL="0" indent="0">
              <a:buNone/>
            </a:pPr>
            <a:r>
              <a:rPr lang="en-US" sz="2000" dirty="0" smtClean="0">
                <a:solidFill>
                  <a:srgbClr val="FF0000"/>
                </a:solidFill>
              </a:rPr>
              <a:t>NSF OPUS program:  </a:t>
            </a:r>
            <a:r>
              <a:rPr lang="en-US" sz="2000" dirty="0" smtClean="0"/>
              <a:t>Mark Courtney</a:t>
            </a:r>
          </a:p>
          <a:p>
            <a:pPr marL="0" indent="0">
              <a:buNone/>
            </a:pPr>
            <a:r>
              <a:rPr lang="en-US" sz="2000" dirty="0" smtClean="0">
                <a:solidFill>
                  <a:srgbClr val="FF0000"/>
                </a:solidFill>
              </a:rPr>
              <a:t>Editor/publisher:</a:t>
            </a:r>
            <a:r>
              <a:rPr lang="en-US" sz="2000" dirty="0" smtClean="0"/>
              <a:t>  Trish Morse, Andy </a:t>
            </a:r>
            <a:r>
              <a:rPr lang="en-US" sz="2000" dirty="0" err="1" smtClean="0"/>
              <a:t>Sinauer</a:t>
            </a:r>
            <a:endParaRPr lang="en-US" sz="2000" dirty="0" smtClean="0"/>
          </a:p>
          <a:p>
            <a:pPr marL="0" indent="0">
              <a:buNone/>
            </a:pPr>
            <a:endParaRPr lang="en-US" dirty="0" smtClean="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5223979"/>
            <a:ext cx="1851821" cy="103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581" y="4048860"/>
            <a:ext cx="914480" cy="91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581" y="5198983"/>
            <a:ext cx="1032752" cy="105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5347433"/>
            <a:ext cx="1307705" cy="90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3838" y="4090065"/>
            <a:ext cx="1104900" cy="1033463"/>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2878" y="4048860"/>
            <a:ext cx="876300" cy="977900"/>
          </a:xfrm>
          <a:prstGeom prst="rect">
            <a:avLst/>
          </a:prstGeom>
        </p:spPr>
      </p:pic>
      <p:pic>
        <p:nvPicPr>
          <p:cNvPr id="1126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4357" y="4052534"/>
            <a:ext cx="1331787" cy="80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01428" y="5283459"/>
            <a:ext cx="1219200" cy="914400"/>
          </a:xfrm>
          <a:prstGeom prst="rect">
            <a:avLst/>
          </a:prstGeom>
        </p:spPr>
      </p:pic>
    </p:spTree>
    <p:extLst>
      <p:ext uri="{BB962C8B-B14F-4D97-AF65-F5344CB8AC3E}">
        <p14:creationId xmlns:p14="http://schemas.microsoft.com/office/powerpoint/2010/main" val="4211768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in evolutionary biology</a:t>
            </a:r>
            <a:endParaRPr lang="en-US" dirty="0"/>
          </a:p>
        </p:txBody>
      </p:sp>
      <p:sp>
        <p:nvSpPr>
          <p:cNvPr id="3" name="Content Placeholder 2"/>
          <p:cNvSpPr>
            <a:spLocks noGrp="1"/>
          </p:cNvSpPr>
          <p:nvPr>
            <p:ph idx="1"/>
          </p:nvPr>
        </p:nvSpPr>
        <p:spPr/>
        <p:txBody>
          <a:bodyPr/>
          <a:lstStyle/>
          <a:p>
            <a:pPr marL="0" indent="0">
              <a:buNone/>
            </a:pPr>
            <a:r>
              <a:rPr lang="en-US" dirty="0"/>
              <a:t>A</a:t>
            </a:r>
            <a:r>
              <a:rPr lang="en-US" dirty="0" smtClean="0"/>
              <a:t>n ongoing process since 1859, especially now!</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863836846"/>
              </p:ext>
            </p:extLst>
          </p:nvPr>
        </p:nvGraphicFramePr>
        <p:xfrm>
          <a:off x="1892644" y="3116997"/>
          <a:ext cx="54102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17913" y="2286000"/>
            <a:ext cx="6959662" cy="830997"/>
          </a:xfrm>
          <a:prstGeom prst="rect">
            <a:avLst/>
          </a:prstGeom>
          <a:noFill/>
        </p:spPr>
        <p:txBody>
          <a:bodyPr wrap="none" rtlCol="0">
            <a:spAutoFit/>
          </a:bodyPr>
          <a:lstStyle/>
          <a:p>
            <a:pPr algn="ctr"/>
            <a:r>
              <a:rPr lang="en-US" sz="2400" dirty="0" smtClean="0"/>
              <a:t>Cumulative number of citations of 57 influential books</a:t>
            </a:r>
          </a:p>
          <a:p>
            <a:pPr algn="ctr"/>
            <a:r>
              <a:rPr lang="en-US" sz="2400" dirty="0" smtClean="0"/>
              <a:t> as a function of time</a:t>
            </a:r>
            <a:endParaRPr lang="en-US" sz="2400" dirty="0"/>
          </a:p>
        </p:txBody>
      </p:sp>
      <p:cxnSp>
        <p:nvCxnSpPr>
          <p:cNvPr id="9" name="Straight Connector 8"/>
          <p:cNvCxnSpPr/>
          <p:nvPr/>
        </p:nvCxnSpPr>
        <p:spPr>
          <a:xfrm>
            <a:off x="4679380" y="5087112"/>
            <a:ext cx="0" cy="2103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28083" y="5087112"/>
            <a:ext cx="3113" cy="2103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76267" y="5297424"/>
            <a:ext cx="518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9380" y="5087112"/>
            <a:ext cx="518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48225" y="5087112"/>
            <a:ext cx="32004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4848225" y="4876800"/>
            <a:ext cx="320040" cy="210312"/>
            <a:chOff x="4848225" y="4876800"/>
            <a:chExt cx="320040" cy="210312"/>
          </a:xfrm>
        </p:grpSpPr>
        <p:cxnSp>
          <p:nvCxnSpPr>
            <p:cNvPr id="6" name="Straight Connector 5"/>
            <p:cNvCxnSpPr/>
            <p:nvPr/>
          </p:nvCxnSpPr>
          <p:spPr>
            <a:xfrm>
              <a:off x="4848225" y="4879975"/>
              <a:ext cx="6350" cy="207137"/>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68265" y="4876800"/>
              <a:ext cx="0" cy="21031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48225" y="4879975"/>
              <a:ext cx="32004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4423259" y="5334000"/>
            <a:ext cx="615874" cy="276999"/>
          </a:xfrm>
          <a:prstGeom prst="rect">
            <a:avLst/>
          </a:prstGeom>
          <a:noFill/>
        </p:spPr>
        <p:txBody>
          <a:bodyPr wrap="none" rtlCol="0">
            <a:spAutoFit/>
          </a:bodyPr>
          <a:lstStyle/>
          <a:p>
            <a:r>
              <a:rPr lang="en-US" sz="1200" dirty="0" smtClean="0">
                <a:solidFill>
                  <a:srgbClr val="FF0000"/>
                </a:solidFill>
              </a:rPr>
              <a:t>19,574</a:t>
            </a:r>
            <a:endParaRPr lang="en-US" sz="1200" dirty="0">
              <a:solidFill>
                <a:srgbClr val="FF0000"/>
              </a:solidFill>
            </a:endParaRPr>
          </a:p>
        </p:txBody>
      </p:sp>
      <p:sp>
        <p:nvSpPr>
          <p:cNvPr id="45" name="TextBox 44"/>
          <p:cNvSpPr txBox="1"/>
          <p:nvPr/>
        </p:nvSpPr>
        <p:spPr>
          <a:xfrm>
            <a:off x="4673600" y="4495800"/>
            <a:ext cx="615874" cy="276999"/>
          </a:xfrm>
          <a:prstGeom prst="rect">
            <a:avLst/>
          </a:prstGeom>
          <a:noFill/>
        </p:spPr>
        <p:txBody>
          <a:bodyPr wrap="none" rtlCol="0">
            <a:spAutoFit/>
          </a:bodyPr>
          <a:lstStyle/>
          <a:p>
            <a:r>
              <a:rPr lang="en-US" sz="1200" dirty="0" smtClean="0">
                <a:solidFill>
                  <a:srgbClr val="FF0000"/>
                </a:solidFill>
              </a:rPr>
              <a:t>17,902</a:t>
            </a:r>
            <a:endParaRPr lang="en-US" sz="1200" dirty="0">
              <a:solidFill>
                <a:srgbClr val="FF0000"/>
              </a:solidFill>
            </a:endParaRPr>
          </a:p>
        </p:txBody>
      </p:sp>
    </p:spTree>
    <p:extLst>
      <p:ext uri="{BB962C8B-B14F-4D97-AF65-F5344CB8AC3E}">
        <p14:creationId xmlns:p14="http://schemas.microsoft.com/office/powerpoint/2010/main" val="76473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Simpson’s 1944 synthesis</a:t>
            </a:r>
            <a:endParaRPr lang="en-US" dirty="0"/>
          </a:p>
        </p:txBody>
      </p:sp>
      <p:sp>
        <p:nvSpPr>
          <p:cNvPr id="3" name="Content Placeholder 2"/>
          <p:cNvSpPr>
            <a:spLocks noGrp="1"/>
          </p:cNvSpPr>
          <p:nvPr>
            <p:ph idx="1"/>
          </p:nvPr>
        </p:nvSpPr>
        <p:spPr/>
        <p:txBody>
          <a:bodyPr/>
          <a:lstStyle/>
          <a:p>
            <a:r>
              <a:rPr lang="en-US" dirty="0"/>
              <a:t>P</a:t>
            </a:r>
            <a:r>
              <a:rPr lang="en-US" dirty="0" smtClean="0"/>
              <a:t>opulation genetics meets paleontology … 	evolution in deep evolutionary time</a:t>
            </a:r>
          </a:p>
          <a:p>
            <a:r>
              <a:rPr lang="en-US" dirty="0"/>
              <a:t>Reliance on case studies</a:t>
            </a:r>
          </a:p>
          <a:p>
            <a:r>
              <a:rPr lang="en-US" dirty="0" smtClean="0"/>
              <a:t>Qualitative use of theory</a:t>
            </a:r>
          </a:p>
          <a:p>
            <a:r>
              <a:rPr lang="en-US" dirty="0" smtClean="0"/>
              <a:t>Use of graphical models (e.g., adaptive 	landscape for phenotypic traits)</a:t>
            </a:r>
          </a:p>
          <a:p>
            <a:pPr marL="0" indent="0">
              <a:buNone/>
            </a:pPr>
            <a:endParaRPr lang="en-US" dirty="0"/>
          </a:p>
        </p:txBody>
      </p:sp>
    </p:spTree>
    <p:extLst>
      <p:ext uri="{BB962C8B-B14F-4D97-AF65-F5344CB8AC3E}">
        <p14:creationId xmlns:p14="http://schemas.microsoft.com/office/powerpoint/2010/main" val="4096197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600" b="0" dirty="0" smtClean="0">
                <a:solidFill>
                  <a:schemeClr val="tx1"/>
                </a:solidFill>
              </a:rPr>
              <a:t>Simpson’s concept of quantum evolution</a:t>
            </a:r>
          </a:p>
        </p:txBody>
      </p:sp>
      <p:sp>
        <p:nvSpPr>
          <p:cNvPr id="3" name="Content Placeholder 2"/>
          <p:cNvSpPr>
            <a:spLocks noGrp="1"/>
          </p:cNvSpPr>
          <p:nvPr>
            <p:ph idx="1"/>
          </p:nvPr>
        </p:nvSpPr>
        <p:spPr>
          <a:xfrm>
            <a:off x="457200" y="1600200"/>
            <a:ext cx="4572000" cy="4525963"/>
          </a:xfrm>
        </p:spPr>
        <p:txBody>
          <a:bodyPr/>
          <a:lstStyle/>
          <a:p>
            <a:pPr marL="0" indent="0">
              <a:buNone/>
            </a:pPr>
            <a:endParaRPr lang="en-US" dirty="0" smtClean="0"/>
          </a:p>
          <a:p>
            <a:pPr>
              <a:buNone/>
            </a:pPr>
            <a:endParaRPr lang="en-US" dirty="0" smtClean="0"/>
          </a:p>
        </p:txBody>
      </p:sp>
      <p:pic>
        <p:nvPicPr>
          <p:cNvPr id="111618" name="Picture 2" descr="http://biology.fullerton.edu/biol404/phylo/im/Simpson_1944_f31.jpg"/>
          <p:cNvPicPr>
            <a:picLocks noChangeAspect="1" noChangeArrowheads="1"/>
          </p:cNvPicPr>
          <p:nvPr/>
        </p:nvPicPr>
        <p:blipFill rotWithShape="1">
          <a:blip r:embed="rId3" cstate="print"/>
          <a:srcRect t="42061" b="12078"/>
          <a:stretch/>
        </p:blipFill>
        <p:spPr bwMode="auto">
          <a:xfrm>
            <a:off x="533400" y="1600200"/>
            <a:ext cx="7607808" cy="4269014"/>
          </a:xfrm>
          <a:prstGeom prst="rect">
            <a:avLst/>
          </a:prstGeom>
          <a:noFill/>
        </p:spPr>
      </p:pic>
    </p:spTree>
    <p:extLst>
      <p:ext uri="{BB962C8B-B14F-4D97-AF65-F5344CB8AC3E}">
        <p14:creationId xmlns:p14="http://schemas.microsoft.com/office/powerpoint/2010/main" val="3578379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600" b="0" dirty="0" smtClean="0">
                <a:solidFill>
                  <a:schemeClr val="tx1"/>
                </a:solidFill>
              </a:rPr>
              <a:t>Simpson’s concept of quantum evolution</a:t>
            </a:r>
          </a:p>
        </p:txBody>
      </p:sp>
      <p:sp>
        <p:nvSpPr>
          <p:cNvPr id="3" name="Content Placeholder 2"/>
          <p:cNvSpPr>
            <a:spLocks noGrp="1"/>
          </p:cNvSpPr>
          <p:nvPr>
            <p:ph idx="1"/>
          </p:nvPr>
        </p:nvSpPr>
        <p:spPr>
          <a:xfrm>
            <a:off x="457200" y="1600200"/>
            <a:ext cx="4572000" cy="4525963"/>
          </a:xfrm>
        </p:spPr>
        <p:txBody>
          <a:bodyPr/>
          <a:lstStyle/>
          <a:p>
            <a:pPr marL="0" indent="0">
              <a:buNone/>
            </a:pPr>
            <a:endParaRPr lang="en-US" dirty="0" smtClean="0"/>
          </a:p>
          <a:p>
            <a:pPr>
              <a:buNone/>
            </a:pPr>
            <a:endParaRPr lang="en-US" dirty="0" smtClean="0"/>
          </a:p>
        </p:txBody>
      </p:sp>
      <p:pic>
        <p:nvPicPr>
          <p:cNvPr id="111618" name="Picture 2" descr="http://biology.fullerton.edu/biol404/phylo/im/Simpson_1944_f31.jpg"/>
          <p:cNvPicPr>
            <a:picLocks noChangeAspect="1" noChangeArrowheads="1"/>
          </p:cNvPicPr>
          <p:nvPr/>
        </p:nvPicPr>
        <p:blipFill rotWithShape="1">
          <a:blip r:embed="rId3" cstate="print"/>
          <a:srcRect t="42061" b="12078"/>
          <a:stretch/>
        </p:blipFill>
        <p:spPr bwMode="auto">
          <a:xfrm>
            <a:off x="533400" y="1571090"/>
            <a:ext cx="7607808" cy="4269014"/>
          </a:xfrm>
          <a:prstGeom prst="rect">
            <a:avLst/>
          </a:prstGeom>
          <a:noFill/>
        </p:spPr>
      </p:pic>
      <p:grpSp>
        <p:nvGrpSpPr>
          <p:cNvPr id="4" name="Group 3"/>
          <p:cNvGrpSpPr/>
          <p:nvPr/>
        </p:nvGrpSpPr>
        <p:grpSpPr>
          <a:xfrm>
            <a:off x="1341634" y="4114800"/>
            <a:ext cx="1219200" cy="1004299"/>
            <a:chOff x="1341634" y="4114800"/>
            <a:chExt cx="1219200" cy="1004299"/>
          </a:xfrm>
        </p:grpSpPr>
        <p:sp>
          <p:nvSpPr>
            <p:cNvPr id="2" name="Arc 1"/>
            <p:cNvSpPr/>
            <p:nvPr/>
          </p:nvSpPr>
          <p:spPr>
            <a:xfrm>
              <a:off x="1341634" y="4280899"/>
              <a:ext cx="1219200" cy="838200"/>
            </a:xfrm>
            <a:prstGeom prst="arc">
              <a:avLst>
                <a:gd name="adj1" fmla="val 10926965"/>
                <a:gd name="adj2" fmla="val 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 name="Straight Connector 4"/>
            <p:cNvCxnSpPr/>
            <p:nvPr/>
          </p:nvCxnSpPr>
          <p:spPr>
            <a:xfrm>
              <a:off x="1946097" y="4114800"/>
              <a:ext cx="5137" cy="585199"/>
            </a:xfrm>
            <a:prstGeom prst="line">
              <a:avLst/>
            </a:prstGeom>
            <a:ln w="38100">
              <a:solidFill>
                <a:srgbClr val="FFC000"/>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324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1.12885E-6 C 0.0125 -0.03285 0.02518 -0.06546 0.05729 -0.09438 C 0.08941 -0.12329 0.16024 -0.15684 0.19323 -0.17372 C 0.22622 -0.19061 0.23368 -0.18922 0.25504 -0.19616 C 0.27639 -0.2031 0.29566 -0.20356 0.32136 -0.21559 C 0.34705 -0.22762 0.38056 -0.24682 0.40886 -0.2681 C 0.43715 -0.28938 0.46406 -0.31622 0.49097 -0.34282 " pathEditMode="relative" ptsTypes="aaaa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Ongoing synthesis in evolutionary quantitative genetics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Quantitative genetics provides a theoretical framework with direct connections to data</a:t>
            </a:r>
          </a:p>
          <a:p>
            <a:r>
              <a:rPr lang="en-US" dirty="0" smtClean="0"/>
              <a:t>Key concepts rendered in statistical terms</a:t>
            </a:r>
          </a:p>
          <a:p>
            <a:r>
              <a:rPr lang="en-US" dirty="0" smtClean="0"/>
              <a:t>Mega-data sets reveal evolutionary patterns</a:t>
            </a:r>
          </a:p>
          <a:p>
            <a:r>
              <a:rPr lang="en-US" dirty="0" smtClean="0"/>
              <a:t>Test alternative models in ML framework</a:t>
            </a:r>
            <a:endParaRPr lang="en-US" dirty="0"/>
          </a:p>
        </p:txBody>
      </p:sp>
    </p:spTree>
    <p:extLst>
      <p:ext uri="{BB962C8B-B14F-4D97-AF65-F5344CB8AC3E}">
        <p14:creationId xmlns:p14="http://schemas.microsoft.com/office/powerpoint/2010/main" val="3960570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11856</TotalTime>
  <Words>7535</Words>
  <Application>Microsoft Office PowerPoint</Application>
  <PresentationFormat>On-screen Show (4:3)</PresentationFormat>
  <Paragraphs>393</Paragraphs>
  <Slides>48</Slides>
  <Notes>48</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Office Theme</vt:lpstr>
      <vt:lpstr>1_Office Theme</vt:lpstr>
      <vt:lpstr>2_Office Theme</vt:lpstr>
      <vt:lpstr>3_Office Theme</vt:lpstr>
      <vt:lpstr>Phenotypic evolution: the emergence of a new synthesis</vt:lpstr>
      <vt:lpstr>If we were in the midst of one of the great synthetic periods in evolutionary biology, how would we know it? </vt:lpstr>
      <vt:lpstr>Synthesis 1930-32</vt:lpstr>
      <vt:lpstr>Synthesis 1937-50</vt:lpstr>
      <vt:lpstr>Synthesis in evolutionary biology</vt:lpstr>
      <vt:lpstr>Simpson’s 1944 synthesis</vt:lpstr>
      <vt:lpstr>Simpson’s concept of quantum evolution</vt:lpstr>
      <vt:lpstr>Simpson’s concept of quantum evolution</vt:lpstr>
      <vt:lpstr>Ongoing synthesis in evolutionary quantitative genetics</vt:lpstr>
      <vt:lpstr>Two examples of ongoing synthesis</vt:lpstr>
      <vt:lpstr>Two examples of ongoing synthesis</vt:lpstr>
      <vt:lpstr>The approach</vt:lpstr>
      <vt:lpstr>A priori estimates of key parameters</vt:lpstr>
      <vt:lpstr>A short digression to talk about stochastic models of phenotypic evolution</vt:lpstr>
      <vt:lpstr>A short digression to talk about stochastic models of phenotypic evolution</vt:lpstr>
      <vt:lpstr>A short digression to talk about stochastic models of phenotypic evolution</vt:lpstr>
      <vt:lpstr>A simulation of a single lineage evolving by drift</vt:lpstr>
      <vt:lpstr>A simulation of 100 lineages evolving by drift</vt:lpstr>
      <vt:lpstr>Testing models with the Gingerich data</vt:lpstr>
      <vt:lpstr>Testing models with the Gingerich data</vt:lpstr>
      <vt:lpstr>Testing models with the Gingerich data </vt:lpstr>
      <vt:lpstr>A short digression to talk about the data plots</vt:lpstr>
      <vt:lpstr>A short digression to talk about the data plots</vt:lpstr>
      <vt:lpstr>Testing models with the Gingerich data </vt:lpstr>
      <vt:lpstr>Testing models with the Gingerich data (Estes &amp; Arnold 2007)</vt:lpstr>
      <vt:lpstr>When models confront the data, they can fail in three ways</vt:lpstr>
      <vt:lpstr>When models confront the data, they can fail in three ways</vt:lpstr>
      <vt:lpstr>When models confront the data, they can fail in three ways</vt:lpstr>
      <vt:lpstr>Testing models with the Gingerich data </vt:lpstr>
      <vt:lpstr>Displaced optimum model</vt:lpstr>
      <vt:lpstr>Displaced optimum model</vt:lpstr>
      <vt:lpstr>Testing models with the Uyeda et al data</vt:lpstr>
      <vt:lpstr>Testing models with the Uyeda et al. data</vt:lpstr>
      <vt:lpstr>PowerPoint Presentation</vt:lpstr>
      <vt:lpstr>PowerPoint Presentation</vt:lpstr>
      <vt:lpstr>PowerPoint Presentation</vt:lpstr>
      <vt:lpstr>PowerPoint Presentation</vt:lpstr>
      <vt:lpstr>PowerPoint Presentation</vt:lpstr>
      <vt:lpstr>PowerPoint Presentation</vt:lpstr>
      <vt:lpstr>Modeling strategy</vt:lpstr>
      <vt:lpstr>Simulations of the single-burst model (peak movement, evolution of the lineage mean)</vt:lpstr>
      <vt:lpstr>Simulation of the multiple-burst model (peak movement, evolution of the lineage mean)</vt:lpstr>
      <vt:lpstr>Model comparisons</vt:lpstr>
      <vt:lpstr>Model comparisons</vt:lpstr>
      <vt:lpstr>PowerPoint Presentation</vt:lpstr>
      <vt:lpstr>Conclusions &amp; perspectives from the two studies</vt:lpstr>
      <vt:lpstr>Synthesis in evolutionary biology</vt:lpstr>
      <vt:lpstr>Acknowledgements</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arnolds</dc:creator>
  <cp:lastModifiedBy>arnolds</cp:lastModifiedBy>
  <cp:revision>233</cp:revision>
  <dcterms:created xsi:type="dcterms:W3CDTF">2012-06-25T15:29:49Z</dcterms:created>
  <dcterms:modified xsi:type="dcterms:W3CDTF">2017-06-19T15:57:13Z</dcterms:modified>
</cp:coreProperties>
</file>