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7" r:id="rId4"/>
    <p:sldId id="259" r:id="rId5"/>
    <p:sldId id="260" r:id="rId6"/>
    <p:sldId id="280" r:id="rId7"/>
    <p:sldId id="281" r:id="rId8"/>
    <p:sldId id="282" r:id="rId9"/>
    <p:sldId id="276" r:id="rId10"/>
    <p:sldId id="290" r:id="rId11"/>
    <p:sldId id="283" r:id="rId12"/>
    <p:sldId id="284" r:id="rId13"/>
    <p:sldId id="285" r:id="rId14"/>
    <p:sldId id="286" r:id="rId15"/>
    <p:sldId id="291" r:id="rId16"/>
    <p:sldId id="287" r:id="rId17"/>
    <p:sldId id="288" r:id="rId18"/>
    <p:sldId id="289" r:id="rId19"/>
    <p:sldId id="270"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88" autoAdjust="0"/>
  </p:normalViewPr>
  <p:slideViewPr>
    <p:cSldViewPr>
      <p:cViewPr>
        <p:scale>
          <a:sx n="60" d="100"/>
          <a:sy n="60" d="100"/>
        </p:scale>
        <p:origin x="-145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5F15-D094-4F50-876D-B5E6338B17E9}" type="datetimeFigureOut">
              <a:rPr lang="en-US" smtClean="0"/>
              <a:t>7/31/2014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0252C-298C-446C-9D96-F8FCCF964091}" type="slidenum">
              <a:rPr lang="en-US" smtClean="0"/>
              <a:t>‹#›</a:t>
            </a:fld>
            <a:endParaRPr lang="en-US"/>
          </a:p>
        </p:txBody>
      </p:sp>
    </p:spTree>
    <p:extLst>
      <p:ext uri="{BB962C8B-B14F-4D97-AF65-F5344CB8AC3E}">
        <p14:creationId xmlns:p14="http://schemas.microsoft.com/office/powerpoint/2010/main" val="334960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Blue-billed </a:t>
            </a:r>
            <a:r>
              <a:rPr lang="en-US" dirty="0" err="1" smtClean="0"/>
              <a:t>Malimbe</a:t>
            </a:r>
            <a:r>
              <a:rPr lang="en-US" dirty="0" smtClean="0"/>
              <a:t>, just captured in a mist nest in Cameroon by Prof. Tom Smith</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a:t>
            </a:fld>
            <a:endParaRPr lang="en-US"/>
          </a:p>
        </p:txBody>
      </p:sp>
    </p:spTree>
    <p:extLst>
      <p:ext uri="{BB962C8B-B14F-4D97-AF65-F5344CB8AC3E}">
        <p14:creationId xmlns:p14="http://schemas.microsoft.com/office/powerpoint/2010/main" val="672430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hypothetical example, </a:t>
            </a:r>
            <a:r>
              <a:rPr lang="en-US" sz="1200" kern="1200" dirty="0" smtClean="0">
                <a:solidFill>
                  <a:schemeClr val="tx1"/>
                </a:solidFill>
                <a:effectLst/>
                <a:latin typeface="+mn-lt"/>
                <a:ea typeface="+mn-ea"/>
                <a:cs typeface="+mn-cs"/>
              </a:rPr>
              <a:t>two traits in a sample of 100 individuals are subjected to truncation selection.  (a) A scatter plot trait values for these individuals before selection is shown in blue, along with the sample’s 95% confidence ellipse.  (b) Only individuals with trait values greater than -1.0 for both traits survived selection (n=81).  The scatter plot of the sample after selection is shown in black along with its confidence ellipse.  Selection has shifted the trait means upwards and contracted both trait variances, and the trait covariance.</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12</a:t>
            </a:fld>
            <a:endParaRPr lang="en-US"/>
          </a:p>
        </p:txBody>
      </p:sp>
    </p:spTree>
    <p:extLst>
      <p:ext uri="{BB962C8B-B14F-4D97-AF65-F5344CB8AC3E}">
        <p14:creationId xmlns:p14="http://schemas.microsoft.com/office/powerpoint/2010/main" val="72280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Lande</a:t>
            </a:r>
            <a:r>
              <a:rPr lang="en-US" dirty="0" smtClean="0"/>
              <a:t> &amp; Arnold (1983)</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13</a:t>
            </a:fld>
            <a:endParaRPr lang="en-US"/>
          </a:p>
        </p:txBody>
      </p:sp>
    </p:spTree>
    <p:extLst>
      <p:ext uri="{BB962C8B-B14F-4D97-AF65-F5344CB8AC3E}">
        <p14:creationId xmlns:p14="http://schemas.microsoft.com/office/powerpoint/2010/main" val="72280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directional</a:t>
            </a:r>
            <a:r>
              <a:rPr lang="en-US" baseline="0" dirty="0" smtClean="0"/>
              <a:t> selection gradient measures the direct force of selection on a trait, accounting for correlations with other traits (if all correlated traits under selection are included in the expression) (</a:t>
            </a:r>
            <a:r>
              <a:rPr lang="en-US" baseline="0" dirty="0" err="1" smtClean="0"/>
              <a:t>Lande</a:t>
            </a:r>
            <a:r>
              <a:rPr lang="en-US" baseline="0" dirty="0" smtClean="0"/>
              <a:t> &amp; Arnold 1983).</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14</a:t>
            </a:fld>
            <a:endParaRPr lang="en-US"/>
          </a:p>
        </p:txBody>
      </p:sp>
    </p:spTree>
    <p:extLst>
      <p:ext uri="{BB962C8B-B14F-4D97-AF65-F5344CB8AC3E}">
        <p14:creationId xmlns:p14="http://schemas.microsoft.com/office/powerpoint/2010/main" val="7228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Price</a:t>
            </a:r>
            <a:r>
              <a:rPr lang="en-US" baseline="0" dirty="0" smtClean="0"/>
              <a:t> et al. (1984).</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15</a:t>
            </a:fld>
            <a:endParaRPr lang="en-US"/>
          </a:p>
        </p:txBody>
      </p:sp>
    </p:spTree>
    <p:extLst>
      <p:ext uri="{BB962C8B-B14F-4D97-AF65-F5344CB8AC3E}">
        <p14:creationId xmlns:p14="http://schemas.microsoft.com/office/powerpoint/2010/main" val="72280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nonlinear selection gradient measures the direct force stabilizing, disruptive and other kinds of nonlinear selection, accounting for correlations among traits (</a:t>
            </a:r>
            <a:r>
              <a:rPr lang="en-US" baseline="0" dirty="0" err="1" smtClean="0"/>
              <a:t>Lande</a:t>
            </a:r>
            <a:r>
              <a:rPr lang="en-US" baseline="0" dirty="0" smtClean="0"/>
              <a:t> &amp; Arnold 1983).</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16</a:t>
            </a:fld>
            <a:endParaRPr lang="en-US"/>
          </a:p>
        </p:txBody>
      </p:sp>
    </p:spTree>
    <p:extLst>
      <p:ext uri="{BB962C8B-B14F-4D97-AF65-F5344CB8AC3E}">
        <p14:creationId xmlns:p14="http://schemas.microsoft.com/office/powerpoint/2010/main" val="72280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Lande</a:t>
            </a:r>
            <a:r>
              <a:rPr lang="en-US" dirty="0" smtClean="0"/>
              <a:t> &amp; Arnold (1983)</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17</a:t>
            </a:fld>
            <a:endParaRPr lang="en-US"/>
          </a:p>
        </p:txBody>
      </p:sp>
    </p:spTree>
    <p:extLst>
      <p:ext uri="{BB962C8B-B14F-4D97-AF65-F5344CB8AC3E}">
        <p14:creationId xmlns:p14="http://schemas.microsoft.com/office/powerpoint/2010/main" val="72280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Histogram on left is based on data in Kingsolver et al. 2001.  T</a:t>
            </a:r>
            <a:r>
              <a:rPr lang="en-US" baseline="0" dirty="0" smtClean="0"/>
              <a:t>he d</a:t>
            </a:r>
            <a:r>
              <a:rPr lang="en-US" dirty="0" smtClean="0"/>
              <a:t>iagram on right shows</a:t>
            </a:r>
            <a:r>
              <a:rPr lang="en-US" baseline="0" dirty="0" smtClean="0"/>
              <a:t> s</a:t>
            </a:r>
            <a:r>
              <a:rPr lang="en-US" sz="1200" kern="1200" dirty="0" smtClean="0">
                <a:solidFill>
                  <a:schemeClr val="tx1"/>
                </a:solidFill>
                <a:effectLst/>
                <a:latin typeface="+mn-lt"/>
                <a:ea typeface="+mn-ea"/>
                <a:cs typeface="+mn-cs"/>
              </a:rPr>
              <a:t>hifts in mean corresponding to the directional selection gradients in the histogram</a:t>
            </a:r>
            <a:r>
              <a:rPr lang="en-US" sz="1200" kern="1200" baseline="0" dirty="0" smtClean="0">
                <a:solidFill>
                  <a:schemeClr val="tx1"/>
                </a:solidFill>
                <a:effectLst/>
                <a:latin typeface="+mn-lt"/>
                <a:ea typeface="+mn-ea"/>
                <a:cs typeface="+mn-cs"/>
              </a:rPr>
              <a:t> with line width proportional to frequency.</a:t>
            </a:r>
            <a:r>
              <a:rPr lang="en-US" sz="1200" kern="1200" dirty="0" smtClean="0">
                <a:solidFill>
                  <a:schemeClr val="tx1"/>
                </a:solidFill>
                <a:effectLst/>
                <a:latin typeface="+mn-lt"/>
                <a:ea typeface="+mn-ea"/>
                <a:cs typeface="+mn-cs"/>
              </a:rPr>
              <a:t>  Shifts corresponding to the five bins on the left-most side of the distribution (0.05-0.45) are shown in black and account for 90% of the observations. </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18</a:t>
            </a:fld>
            <a:endParaRPr lang="en-US"/>
          </a:p>
        </p:txBody>
      </p:sp>
    </p:spTree>
    <p:extLst>
      <p:ext uri="{BB962C8B-B14F-4D97-AF65-F5344CB8AC3E}">
        <p14:creationId xmlns:p14="http://schemas.microsoft.com/office/powerpoint/2010/main" val="7228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single hypothetical trait in a sample of 1000 individuals is subjected to truncation selection.  (a) The histogram of trait values for these individuals before selection is shown in blue (mean = -0.01, variance = 1.04).  (b) Only individuals with trait values greater than -1.5 (n=921) survived selection.  The trait distribution after selection is shown in black.  Selection has shifted the trait mean and contracted its variance (mean = 0.16, variance = 0.76). </a:t>
            </a:r>
            <a:r>
              <a:rPr lang="en-US" sz="1200" i="1" kern="1200" dirty="0" smtClean="0">
                <a:solidFill>
                  <a:schemeClr val="tx1"/>
                </a:solidFill>
                <a:effectLst/>
                <a:latin typeface="+mn-lt"/>
                <a:ea typeface="+mn-ea"/>
                <a:cs typeface="+mn-cs"/>
              </a:rPr>
              <a:t>(P*-P)/P</a:t>
            </a:r>
            <a:r>
              <a:rPr lang="en-US" sz="1200" kern="1200" dirty="0" smtClean="0">
                <a:solidFill>
                  <a:schemeClr val="tx1"/>
                </a:solidFill>
                <a:effectLst/>
                <a:latin typeface="+mn-lt"/>
                <a:ea typeface="+mn-ea"/>
                <a:cs typeface="+mn-cs"/>
              </a:rPr>
              <a:t> = -0.27; (</a:t>
            </a:r>
            <a:r>
              <a:rPr lang="en-US" sz="1200" i="1" kern="1200" dirty="0" smtClean="0">
                <a:solidFill>
                  <a:schemeClr val="tx1"/>
                </a:solidFill>
                <a:effectLst/>
                <a:latin typeface="+mn-lt"/>
                <a:ea typeface="+mn-ea"/>
                <a:cs typeface="+mn-cs"/>
              </a:rPr>
              <a:t>P*-P+s</a:t>
            </a:r>
            <a:r>
              <a:rPr lang="en-US" sz="1200" i="1"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 -0.24</a:t>
            </a: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4</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selection differential, </a:t>
            </a:r>
            <a:r>
              <a:rPr lang="en-US" i="1" baseline="0" dirty="0" smtClean="0"/>
              <a:t>s</a:t>
            </a:r>
            <a:r>
              <a:rPr lang="en-US" baseline="0" dirty="0" smtClean="0"/>
              <a:t>, has a long tradition in the quantitative genetic literature (Lush 1939).  This general expression is from </a:t>
            </a:r>
            <a:r>
              <a:rPr lang="en-US" baseline="0" dirty="0" err="1" smtClean="0"/>
              <a:t>Lande</a:t>
            </a:r>
            <a:r>
              <a:rPr lang="en-US" baseline="0" dirty="0" smtClean="0"/>
              <a:t> &amp; Arnold (1983).</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5</a:t>
            </a:fld>
            <a:endParaRPr lang="en-US"/>
          </a:p>
        </p:txBody>
      </p:sp>
    </p:spTree>
    <p:extLst>
      <p:ext uri="{BB962C8B-B14F-4D97-AF65-F5344CB8AC3E}">
        <p14:creationId xmlns:p14="http://schemas.microsoft.com/office/powerpoint/2010/main" val="15179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Robertson (1966).</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6</a:t>
            </a:fld>
            <a:endParaRPr lang="en-US"/>
          </a:p>
        </p:txBody>
      </p:sp>
    </p:spTree>
    <p:extLst>
      <p:ext uri="{BB962C8B-B14F-4D97-AF65-F5344CB8AC3E}">
        <p14:creationId xmlns:p14="http://schemas.microsoft.com/office/powerpoint/2010/main" val="15179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Lande</a:t>
            </a:r>
            <a:r>
              <a:rPr lang="en-US" baseline="0" dirty="0" smtClean="0"/>
              <a:t> &amp; Arnold (1983).</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7</a:t>
            </a:fld>
            <a:endParaRPr lang="en-US"/>
          </a:p>
        </p:txBody>
      </p:sp>
    </p:spTree>
    <p:extLst>
      <p:ext uri="{BB962C8B-B14F-4D97-AF65-F5344CB8AC3E}">
        <p14:creationId xmlns:p14="http://schemas.microsoft.com/office/powerpoint/2010/main" val="15179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Lande</a:t>
            </a:r>
            <a:r>
              <a:rPr lang="en-US" dirty="0" smtClean="0"/>
              <a:t> &amp; Arnold</a:t>
            </a:r>
            <a:r>
              <a:rPr lang="en-US" baseline="0" dirty="0" smtClean="0"/>
              <a:t> (1983)</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8</a:t>
            </a:fld>
            <a:endParaRPr lang="en-US"/>
          </a:p>
        </p:txBody>
      </p:sp>
    </p:spTree>
    <p:extLst>
      <p:ext uri="{BB962C8B-B14F-4D97-AF65-F5344CB8AC3E}">
        <p14:creationId xmlns:p14="http://schemas.microsoft.com/office/powerpoint/2010/main" val="15179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Grant</a:t>
            </a:r>
            <a:r>
              <a:rPr lang="en-US" baseline="0" dirty="0" smtClean="0"/>
              <a:t> (1986)</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9</a:t>
            </a:fld>
            <a:endParaRPr lang="en-US"/>
          </a:p>
        </p:txBody>
      </p:sp>
    </p:spTree>
    <p:extLst>
      <p:ext uri="{BB962C8B-B14F-4D97-AF65-F5344CB8AC3E}">
        <p14:creationId xmlns:p14="http://schemas.microsoft.com/office/powerpoint/2010/main" val="7228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Histogram</a:t>
            </a:r>
            <a:r>
              <a:rPr lang="en-US" baseline="0" dirty="0" smtClean="0"/>
              <a:t> based on data in </a:t>
            </a:r>
            <a:r>
              <a:rPr lang="en-US" baseline="0" dirty="0" err="1" smtClean="0"/>
              <a:t>Endler</a:t>
            </a:r>
            <a:r>
              <a:rPr lang="en-US" baseline="0" dirty="0" smtClean="0"/>
              <a:t> (1986).  In the panel on right, </a:t>
            </a:r>
            <a:r>
              <a:rPr lang="en-US" sz="1200" kern="1200" baseline="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election differentials, </a:t>
            </a:r>
            <a:r>
              <a:rPr lang="en-US" sz="1200" i="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 are illustrated as normal distributions after selection with mean shifted towards higher values.  Line widths represent frequency in </a:t>
            </a:r>
            <a:r>
              <a:rPr lang="en-US" sz="1200" kern="1200" dirty="0" err="1" smtClean="0">
                <a:solidFill>
                  <a:schemeClr val="tx1"/>
                </a:solidFill>
                <a:effectLst/>
                <a:latin typeface="+mn-lt"/>
                <a:ea typeface="+mn-ea"/>
                <a:cs typeface="+mn-cs"/>
              </a:rPr>
              <a:t>Endler’s</a:t>
            </a:r>
            <a:r>
              <a:rPr lang="en-US" sz="1200" kern="1200" dirty="0" smtClean="0">
                <a:solidFill>
                  <a:schemeClr val="tx1"/>
                </a:solidFill>
                <a:effectLst/>
                <a:latin typeface="+mn-lt"/>
                <a:ea typeface="+mn-ea"/>
                <a:cs typeface="+mn-cs"/>
              </a:rPr>
              <a:t> histogram; before selection = blue, after selection = black</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10</a:t>
            </a:fld>
            <a:endParaRPr lang="en-US"/>
          </a:p>
        </p:txBody>
      </p:sp>
    </p:spTree>
    <p:extLst>
      <p:ext uri="{BB962C8B-B14F-4D97-AF65-F5344CB8AC3E}">
        <p14:creationId xmlns:p14="http://schemas.microsoft.com/office/powerpoint/2010/main" val="7228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Histogram on left</a:t>
            </a:r>
            <a:r>
              <a:rPr lang="en-US" baseline="0" dirty="0" smtClean="0"/>
              <a:t> from </a:t>
            </a:r>
            <a:r>
              <a:rPr lang="en-US" baseline="0" dirty="0" err="1" smtClean="0"/>
              <a:t>Endler</a:t>
            </a:r>
            <a:r>
              <a:rPr lang="en-US" baseline="0" dirty="0" smtClean="0"/>
              <a:t> (1986).  In the diagram on the right, </a:t>
            </a:r>
            <a:r>
              <a:rPr lang="en-US" sz="1200" kern="1200" baseline="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tandardized change in variance, </a:t>
            </a:r>
            <a:r>
              <a:rPr lang="en-US" sz="1200" i="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is illustrated as normal distributions after selection with variance contracted or expanded. Line widths represent frequency in </a:t>
            </a:r>
            <a:r>
              <a:rPr lang="en-US" sz="1200" kern="1200" dirty="0" err="1" smtClean="0">
                <a:solidFill>
                  <a:schemeClr val="tx1"/>
                </a:solidFill>
                <a:effectLst/>
                <a:latin typeface="+mn-lt"/>
                <a:ea typeface="+mn-ea"/>
                <a:cs typeface="+mn-cs"/>
              </a:rPr>
              <a:t>Endler’s</a:t>
            </a:r>
            <a:r>
              <a:rPr lang="en-US" sz="1200" kern="1200" dirty="0" smtClean="0">
                <a:solidFill>
                  <a:schemeClr val="tx1"/>
                </a:solidFill>
                <a:effectLst/>
                <a:latin typeface="+mn-lt"/>
                <a:ea typeface="+mn-ea"/>
                <a:cs typeface="+mn-cs"/>
              </a:rPr>
              <a:t> histogram; before selection = blue, after selection = black. </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11</a:t>
            </a:fld>
            <a:endParaRPr lang="en-US"/>
          </a:p>
        </p:txBody>
      </p:sp>
    </p:spTree>
    <p:extLst>
      <p:ext uri="{BB962C8B-B14F-4D97-AF65-F5344CB8AC3E}">
        <p14:creationId xmlns:p14="http://schemas.microsoft.com/office/powerpoint/2010/main" val="7228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58815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90528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78810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65033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0229F-7C62-4FC0-9BB9-771132E81EB6}"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423309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80229F-7C62-4FC0-9BB9-771132E81EB6}"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86091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80229F-7C62-4FC0-9BB9-771132E81EB6}" type="datetimeFigureOut">
              <a:rPr lang="en-US" smtClean="0"/>
              <a:t>7/31/2014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364284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80229F-7C62-4FC0-9BB9-771132E81EB6}" type="datetimeFigureOut">
              <a:rPr lang="en-US" smtClean="0"/>
              <a:t>7/31/2014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70459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0229F-7C62-4FC0-9BB9-771132E81EB6}" type="datetimeFigureOut">
              <a:rPr lang="en-US" smtClean="0"/>
              <a:t>7/31/2014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386440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229F-7C62-4FC0-9BB9-771132E81EB6}"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66232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229F-7C62-4FC0-9BB9-771132E81EB6}"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44821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0229F-7C62-4FC0-9BB9-771132E81EB6}" type="datetimeFigureOut">
              <a:rPr lang="en-US" smtClean="0"/>
              <a:t>7/31/2014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4DC99-D225-4D15-8ABE-3E00A9CCEF6D}" type="slidenum">
              <a:rPr lang="en-US" smtClean="0"/>
              <a:t>‹#›</a:t>
            </a:fld>
            <a:endParaRPr lang="en-US"/>
          </a:p>
        </p:txBody>
      </p:sp>
    </p:spTree>
    <p:extLst>
      <p:ext uri="{BB962C8B-B14F-4D97-AF65-F5344CB8AC3E}">
        <p14:creationId xmlns:p14="http://schemas.microsoft.com/office/powerpoint/2010/main" val="354207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1470025"/>
          </a:xfrm>
        </p:spPr>
        <p:txBody>
          <a:bodyPr>
            <a:normAutofit/>
          </a:bodyPr>
          <a:lstStyle/>
          <a:p>
            <a:r>
              <a:rPr lang="en-US" sz="3200" dirty="0" smtClean="0">
                <a:solidFill>
                  <a:srgbClr val="0070C0"/>
                </a:solidFill>
                <a:latin typeface="Comic Sans MS" panose="030F0702030302020204" pitchFamily="66" charset="0"/>
              </a:rPr>
              <a:t>2.2 </a:t>
            </a:r>
            <a:r>
              <a:rPr lang="en-US" sz="3200" dirty="0" smtClean="0">
                <a:solidFill>
                  <a:srgbClr val="0070C0"/>
                </a:solidFill>
                <a:latin typeface="Comic Sans MS" panose="030F0702030302020204" pitchFamily="66" charset="0"/>
              </a:rPr>
              <a:t>Selection on a Single &amp; Multiple Traits</a:t>
            </a:r>
            <a:endParaRPr lang="en-US" sz="3200" dirty="0">
              <a:solidFill>
                <a:srgbClr val="0070C0"/>
              </a:solidFill>
              <a:latin typeface="Comic Sans MS" panose="030F0702030302020204" pitchFamily="66" charset="0"/>
            </a:endParaRPr>
          </a:p>
        </p:txBody>
      </p:sp>
      <p:sp>
        <p:nvSpPr>
          <p:cNvPr id="3" name="Subtitle 2"/>
          <p:cNvSpPr>
            <a:spLocks noGrp="1"/>
          </p:cNvSpPr>
          <p:nvPr>
            <p:ph type="subTitle" idx="1"/>
          </p:nvPr>
        </p:nvSpPr>
        <p:spPr>
          <a:xfrm>
            <a:off x="1295400" y="4800600"/>
            <a:ext cx="6400800" cy="1752600"/>
          </a:xfrm>
        </p:spPr>
        <p:txBody>
          <a:bodyPr>
            <a:normAutofit fontScale="92500"/>
          </a:bodyPr>
          <a:lstStyle/>
          <a:p>
            <a:r>
              <a:rPr lang="en-US" dirty="0" err="1" smtClean="0">
                <a:solidFill>
                  <a:schemeClr val="tx1"/>
                </a:solidFill>
                <a:latin typeface="Comic Sans MS" panose="030F0702030302020204" pitchFamily="66" charset="0"/>
              </a:rPr>
              <a:t>Stevan</a:t>
            </a:r>
            <a:r>
              <a:rPr lang="en-US" dirty="0" smtClean="0">
                <a:solidFill>
                  <a:schemeClr val="tx1"/>
                </a:solidFill>
                <a:latin typeface="Comic Sans MS" panose="030F0702030302020204" pitchFamily="66" charset="0"/>
              </a:rPr>
              <a:t> J. Arnold</a:t>
            </a:r>
          </a:p>
          <a:p>
            <a:r>
              <a:rPr lang="en-US" dirty="0" smtClean="0">
                <a:latin typeface="Comic Sans MS" panose="030F0702030302020204" pitchFamily="66" charset="0"/>
              </a:rPr>
              <a:t>Department of Integrative Biology</a:t>
            </a:r>
          </a:p>
          <a:p>
            <a:r>
              <a:rPr lang="en-US" dirty="0" smtClean="0">
                <a:latin typeface="Comic Sans MS" panose="030F0702030302020204" pitchFamily="66" charset="0"/>
              </a:rPr>
              <a:t>Oregon State University</a:t>
            </a:r>
            <a:endParaRPr lang="en-US"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8999" y="1295400"/>
            <a:ext cx="2572789" cy="3431078"/>
          </a:xfrm>
          <a:prstGeom prst="rect">
            <a:avLst/>
          </a:prstGeom>
        </p:spPr>
      </p:pic>
    </p:spTree>
    <p:extLst>
      <p:ext uri="{BB962C8B-B14F-4D97-AF65-F5344CB8AC3E}">
        <p14:creationId xmlns:p14="http://schemas.microsoft.com/office/powerpoint/2010/main" val="2353274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panose="030F0702030302020204" pitchFamily="66" charset="0"/>
              </a:rPr>
              <a:t>4</a:t>
            </a:r>
            <a:r>
              <a:rPr lang="en-US" dirty="0" smtClean="0">
                <a:latin typeface="Comic Sans MS" panose="030F0702030302020204" pitchFamily="66" charset="0"/>
              </a:rPr>
              <a:t>. Examples and Surveys of selection differentials</a:t>
            </a:r>
            <a:endParaRPr lang="en-US" dirty="0">
              <a:latin typeface="Comic Sans MS" panose="030F0702030302020204" pitchFamily="66" charset="0"/>
            </a:endParaRPr>
          </a:p>
        </p:txBody>
      </p:sp>
      <p:sp>
        <p:nvSpPr>
          <p:cNvPr id="4" name="TextBox 3"/>
          <p:cNvSpPr txBox="1"/>
          <p:nvPr/>
        </p:nvSpPr>
        <p:spPr>
          <a:xfrm>
            <a:off x="243173" y="1676400"/>
            <a:ext cx="8791189" cy="523220"/>
          </a:xfrm>
          <a:prstGeom prst="rect">
            <a:avLst/>
          </a:prstGeom>
          <a:noFill/>
        </p:spPr>
        <p:txBody>
          <a:bodyPr wrap="none" rtlCol="0">
            <a:spAutoFit/>
          </a:bodyPr>
          <a:lstStyle/>
          <a:p>
            <a:r>
              <a:rPr lang="en-US" sz="2800" dirty="0">
                <a:solidFill>
                  <a:srgbClr val="0070C0"/>
                </a:solidFill>
                <a:latin typeface="Comic Sans MS" panose="030F0702030302020204" pitchFamily="66" charset="0"/>
              </a:rPr>
              <a:t>a</a:t>
            </a:r>
            <a:r>
              <a:rPr lang="en-US" sz="2800" dirty="0" smtClean="0">
                <a:solidFill>
                  <a:srgbClr val="0070C0"/>
                </a:solidFill>
                <a:latin typeface="Comic Sans MS" panose="030F0702030302020204" pitchFamily="66" charset="0"/>
              </a:rPr>
              <a:t>. The standardized linear selection differential, s’</a:t>
            </a:r>
            <a:endParaRPr lang="en-US" sz="2800" dirty="0">
              <a:solidFill>
                <a:srgbClr val="0070C0"/>
              </a:solidFill>
              <a:latin typeface="Comic Sans MS" panose="030F0702030302020204"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95600"/>
            <a:ext cx="4348163" cy="32813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2882107"/>
            <a:ext cx="3286125" cy="328136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581399" y="2314545"/>
                <a:ext cx="2517677" cy="502766"/>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𝑠</m:t>
                          </m:r>
                        </m:e>
                        <m:sup>
                          <m:r>
                            <a:rPr lang="en-US" sz="2400" b="0" i="1" smtClean="0">
                              <a:latin typeface="Cambria Math"/>
                            </a:rPr>
                            <m:t>′</m:t>
                          </m:r>
                        </m:sup>
                      </m:sSup>
                      <m:r>
                        <a:rPr lang="en-US" sz="2400" b="0" i="1" smtClean="0">
                          <a:latin typeface="Cambria Math"/>
                        </a:rPr>
                        <m:t>=(</m:t>
                      </m:r>
                      <m:sSup>
                        <m:sSupPr>
                          <m:ctrlPr>
                            <a:rPr lang="en-US" sz="2400" b="0" i="1" smtClean="0">
                              <a:latin typeface="Cambria Math"/>
                            </a:rPr>
                          </m:ctrlPr>
                        </m:sSupPr>
                        <m:e>
                          <m:acc>
                            <m:accPr>
                              <m:chr m:val="̅"/>
                              <m:ctrlPr>
                                <a:rPr lang="en-US" sz="2400" b="0" i="1" smtClean="0">
                                  <a:latin typeface="Cambria Math"/>
                                </a:rPr>
                              </m:ctrlPr>
                            </m:accPr>
                            <m:e>
                              <m:r>
                                <a:rPr lang="en-US" sz="2400" b="0" i="1" smtClean="0">
                                  <a:latin typeface="Cambria Math"/>
                                </a:rPr>
                                <m:t>𝑧</m:t>
                              </m:r>
                            </m:e>
                          </m:acc>
                        </m:e>
                        <m:sup>
                          <m:r>
                            <a:rPr lang="en-US" sz="2400" b="0" i="1" smtClean="0">
                              <a:latin typeface="Cambria Math"/>
                            </a:rPr>
                            <m:t>∗</m:t>
                          </m:r>
                        </m:sup>
                      </m:sSup>
                      <m:r>
                        <a:rPr lang="en-US" sz="2400" b="0" i="1" smtClean="0">
                          <a:latin typeface="Cambria Math"/>
                        </a:rPr>
                        <m:t>−</m:t>
                      </m:r>
                      <m:acc>
                        <m:accPr>
                          <m:chr m:val="̅"/>
                          <m:ctrlPr>
                            <a:rPr lang="en-US" sz="2400" b="0" i="1" smtClean="0">
                              <a:latin typeface="Cambria Math"/>
                            </a:rPr>
                          </m:ctrlPr>
                        </m:accPr>
                        <m:e>
                          <m:r>
                            <a:rPr lang="en-US" sz="2400" b="0" i="1" smtClean="0">
                              <a:latin typeface="Cambria Math"/>
                            </a:rPr>
                            <m:t>𝑧</m:t>
                          </m:r>
                        </m:e>
                      </m:acc>
                      <m:r>
                        <a:rPr lang="en-US" sz="2400" b="0" i="1" smtClean="0">
                          <a:latin typeface="Cambria Math"/>
                        </a:rPr>
                        <m:t>)/</m:t>
                      </m:r>
                      <m:rad>
                        <m:radPr>
                          <m:degHide m:val="on"/>
                          <m:ctrlPr>
                            <a:rPr lang="en-US" sz="2400" b="0" i="1" smtClean="0">
                              <a:latin typeface="Cambria Math"/>
                            </a:rPr>
                          </m:ctrlPr>
                        </m:radPr>
                        <m:deg/>
                        <m:e>
                          <m:r>
                            <a:rPr lang="en-US" sz="2400" b="0" i="1" smtClean="0">
                              <a:latin typeface="Cambria Math"/>
                            </a:rPr>
                            <m:t>𝑃</m:t>
                          </m:r>
                        </m:e>
                      </m:rad>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581399" y="2314545"/>
                <a:ext cx="2517677" cy="502766"/>
              </a:xfrm>
              <a:prstGeom prst="rect">
                <a:avLst/>
              </a:prstGeom>
              <a:blipFill rotWithShape="1">
                <a:blip r:embed="rId5"/>
                <a:stretch>
                  <a:fillRect/>
                </a:stretch>
              </a:blipFill>
            </p:spPr>
            <p:txBody>
              <a:bodyPr/>
              <a:lstStyle/>
              <a:p>
                <a:r>
                  <a:rPr lang="en-US">
                    <a:noFill/>
                  </a:rPr>
                  <a:t> </a:t>
                </a:r>
              </a:p>
            </p:txBody>
          </p:sp>
        </mc:Fallback>
      </mc:AlternateContent>
      <p:sp>
        <p:nvSpPr>
          <p:cNvPr id="5" name="TextBox 4"/>
          <p:cNvSpPr txBox="1"/>
          <p:nvPr/>
        </p:nvSpPr>
        <p:spPr>
          <a:xfrm>
            <a:off x="668065" y="5978804"/>
            <a:ext cx="3970702" cy="369332"/>
          </a:xfrm>
          <a:prstGeom prst="rect">
            <a:avLst/>
          </a:prstGeom>
          <a:solidFill>
            <a:schemeClr val="bg1"/>
          </a:solidFill>
        </p:spPr>
        <p:txBody>
          <a:bodyPr wrap="none" rtlCol="0">
            <a:spAutoFit/>
          </a:bodyPr>
          <a:lstStyle/>
          <a:p>
            <a:r>
              <a:rPr lang="en-US" dirty="0" smtClean="0"/>
              <a:t>Standardized linear selection differential</a:t>
            </a:r>
            <a:endParaRPr lang="en-US" dirty="0"/>
          </a:p>
        </p:txBody>
      </p:sp>
      <p:sp>
        <p:nvSpPr>
          <p:cNvPr id="8" name="TextBox 7"/>
          <p:cNvSpPr txBox="1"/>
          <p:nvPr/>
        </p:nvSpPr>
        <p:spPr>
          <a:xfrm>
            <a:off x="6104213" y="5970993"/>
            <a:ext cx="1354858" cy="369332"/>
          </a:xfrm>
          <a:prstGeom prst="rect">
            <a:avLst/>
          </a:prstGeom>
          <a:solidFill>
            <a:schemeClr val="bg1"/>
          </a:solidFill>
        </p:spPr>
        <p:txBody>
          <a:bodyPr wrap="none" rtlCol="0">
            <a:spAutoFit/>
          </a:bodyPr>
          <a:lstStyle/>
          <a:p>
            <a:r>
              <a:rPr lang="en-US" dirty="0" smtClean="0"/>
              <a:t>Trait value, z</a:t>
            </a:r>
            <a:endParaRPr lang="en-US" dirty="0"/>
          </a:p>
        </p:txBody>
      </p:sp>
      <p:sp>
        <p:nvSpPr>
          <p:cNvPr id="9" name="TextBox 8"/>
          <p:cNvSpPr txBox="1"/>
          <p:nvPr/>
        </p:nvSpPr>
        <p:spPr>
          <a:xfrm rot="16200000">
            <a:off x="-106041" y="4362094"/>
            <a:ext cx="1165897" cy="369332"/>
          </a:xfrm>
          <a:prstGeom prst="rect">
            <a:avLst/>
          </a:prstGeom>
          <a:solidFill>
            <a:schemeClr val="bg1"/>
          </a:solidFill>
        </p:spPr>
        <p:txBody>
          <a:bodyPr wrap="none" rtlCol="0">
            <a:spAutoFit/>
          </a:bodyPr>
          <a:lstStyle/>
          <a:p>
            <a:r>
              <a:rPr lang="en-US" dirty="0" smtClean="0"/>
              <a:t>Frequency</a:t>
            </a:r>
            <a:endParaRPr lang="en-US" dirty="0"/>
          </a:p>
        </p:txBody>
      </p:sp>
      <p:sp>
        <p:nvSpPr>
          <p:cNvPr id="10" name="TextBox 9"/>
          <p:cNvSpPr txBox="1"/>
          <p:nvPr/>
        </p:nvSpPr>
        <p:spPr>
          <a:xfrm rot="16200000">
            <a:off x="4674852" y="4362095"/>
            <a:ext cx="1165897" cy="369332"/>
          </a:xfrm>
          <a:prstGeom prst="rect">
            <a:avLst/>
          </a:prstGeom>
          <a:solidFill>
            <a:schemeClr val="bg1"/>
          </a:solidFill>
        </p:spPr>
        <p:txBody>
          <a:bodyPr wrap="none" rtlCol="0">
            <a:spAutoFit/>
          </a:bodyPr>
          <a:lstStyle/>
          <a:p>
            <a:r>
              <a:rPr lang="en-US" dirty="0" smtClean="0"/>
              <a:t>Frequency</a:t>
            </a:r>
            <a:endParaRPr lang="en-US" dirty="0"/>
          </a:p>
        </p:txBody>
      </p:sp>
      <p:sp>
        <p:nvSpPr>
          <p:cNvPr id="11" name="TextBox 10"/>
          <p:cNvSpPr txBox="1"/>
          <p:nvPr/>
        </p:nvSpPr>
        <p:spPr>
          <a:xfrm>
            <a:off x="2514600" y="3657600"/>
            <a:ext cx="772969" cy="369332"/>
          </a:xfrm>
          <a:prstGeom prst="rect">
            <a:avLst/>
          </a:prstGeom>
          <a:noFill/>
        </p:spPr>
        <p:txBody>
          <a:bodyPr wrap="none" rtlCol="0">
            <a:spAutoFit/>
          </a:bodyPr>
          <a:lstStyle/>
          <a:p>
            <a:r>
              <a:rPr lang="en-US" dirty="0"/>
              <a:t>n</a:t>
            </a:r>
            <a:r>
              <a:rPr lang="en-US" dirty="0" smtClean="0"/>
              <a:t>=262</a:t>
            </a:r>
            <a:endParaRPr lang="en-US" dirty="0"/>
          </a:p>
        </p:txBody>
      </p:sp>
    </p:spTree>
    <p:extLst>
      <p:ext uri="{BB962C8B-B14F-4D97-AF65-F5344CB8AC3E}">
        <p14:creationId xmlns:p14="http://schemas.microsoft.com/office/powerpoint/2010/main" val="3483317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panose="030F0702030302020204" pitchFamily="66" charset="0"/>
              </a:rPr>
              <a:t>4</a:t>
            </a:r>
            <a:r>
              <a:rPr lang="en-US" dirty="0" smtClean="0">
                <a:latin typeface="Comic Sans MS" panose="030F0702030302020204" pitchFamily="66" charset="0"/>
              </a:rPr>
              <a:t>. Examples </a:t>
            </a:r>
            <a:r>
              <a:rPr lang="en-US" dirty="0" err="1" smtClean="0">
                <a:latin typeface="Comic Sans MS" panose="030F0702030302020204" pitchFamily="66" charset="0"/>
              </a:rPr>
              <a:t>andSurveys</a:t>
            </a:r>
            <a:r>
              <a:rPr lang="en-US" dirty="0" smtClean="0">
                <a:latin typeface="Comic Sans MS" panose="030F0702030302020204" pitchFamily="66" charset="0"/>
              </a:rPr>
              <a:t> of selection differentials</a:t>
            </a:r>
            <a:endParaRPr lang="en-US" dirty="0">
              <a:latin typeface="Comic Sans MS" panose="030F0702030302020204" pitchFamily="66" charset="0"/>
            </a:endParaRPr>
          </a:p>
        </p:txBody>
      </p:sp>
      <p:sp>
        <p:nvSpPr>
          <p:cNvPr id="4" name="TextBox 3"/>
          <p:cNvSpPr txBox="1"/>
          <p:nvPr/>
        </p:nvSpPr>
        <p:spPr>
          <a:xfrm>
            <a:off x="-30126" y="1676400"/>
            <a:ext cx="9280105" cy="523220"/>
          </a:xfrm>
          <a:prstGeom prst="rect">
            <a:avLst/>
          </a:prstGeom>
          <a:noFill/>
        </p:spPr>
        <p:txBody>
          <a:bodyPr wrap="none" rtlCol="0">
            <a:spAutoFit/>
          </a:bodyPr>
          <a:lstStyle/>
          <a:p>
            <a:r>
              <a:rPr lang="en-US" sz="2800" dirty="0" smtClean="0">
                <a:solidFill>
                  <a:srgbClr val="0070C0"/>
                </a:solidFill>
                <a:latin typeface="Comic Sans MS" panose="030F0702030302020204" pitchFamily="66" charset="0"/>
              </a:rPr>
              <a:t>b. The standardized nonlinear selection differential, C’</a:t>
            </a:r>
            <a:endParaRPr lang="en-US" sz="2800" dirty="0">
              <a:solidFill>
                <a:srgbClr val="0070C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733800" y="2380479"/>
                <a:ext cx="2809487" cy="461665"/>
              </a:xfrm>
              <a:prstGeom prst="rect">
                <a:avLst/>
              </a:prstGeom>
              <a:solidFill>
                <a:schemeClr val="bg1"/>
              </a:solidFill>
            </p:spPr>
            <p:txBody>
              <a:bodyPr wrap="none" rtlCol="0">
                <a:spAutoFit/>
              </a:bodyPr>
              <a:lstStyle/>
              <a:p>
                <a:r>
                  <a:rPr lang="en-US" sz="2400" i="1" dirty="0">
                    <a:latin typeface="Cambria" panose="02040503050406030204" pitchFamily="18" charset="0"/>
                  </a:rPr>
                  <a:t>C</a:t>
                </a:r>
                <a:r>
                  <a:rPr lang="en-US" sz="2400" i="1" dirty="0" smtClean="0">
                    <a:latin typeface="Cambria" panose="02040503050406030204" pitchFamily="18" charset="0"/>
                  </a:rPr>
                  <a:t>’ = </a:t>
                </a:r>
                <a14:m>
                  <m:oMath xmlns:m="http://schemas.openxmlformats.org/officeDocument/2006/math">
                    <m:d>
                      <m:dPr>
                        <m:ctrlPr>
                          <a:rPr lang="en-US" sz="2400" i="1" smtClean="0">
                            <a:latin typeface="Cambria Math"/>
                          </a:rPr>
                        </m:ctrlPr>
                      </m:dPr>
                      <m:e>
                        <m:sSup>
                          <m:sSupPr>
                            <m:ctrlPr>
                              <a:rPr lang="en-US" sz="2400" i="1" smtClean="0">
                                <a:latin typeface="Cambria Math"/>
                              </a:rPr>
                            </m:ctrlPr>
                          </m:sSupPr>
                          <m:e>
                            <m:r>
                              <a:rPr lang="en-US" sz="2400" b="0" i="1" smtClean="0">
                                <a:latin typeface="Cambria Math"/>
                              </a:rPr>
                              <m:t>𝑃</m:t>
                            </m:r>
                          </m:e>
                          <m:sup>
                            <m:r>
                              <a:rPr lang="en-US" sz="2400" b="0" i="1" smtClean="0">
                                <a:latin typeface="Cambria Math"/>
                              </a:rPr>
                              <m:t>∗</m:t>
                            </m:r>
                          </m:sup>
                        </m:sSup>
                        <m:r>
                          <a:rPr lang="en-US" sz="2400" b="0" i="1" smtClean="0">
                            <a:latin typeface="Cambria Math"/>
                          </a:rPr>
                          <m:t>−</m:t>
                        </m:r>
                        <m:r>
                          <a:rPr lang="en-US" sz="2400" b="0" i="1" smtClean="0">
                            <a:latin typeface="Cambria Math"/>
                          </a:rPr>
                          <m:t>𝑃</m:t>
                        </m:r>
                        <m:r>
                          <a:rPr lang="en-US" sz="2400" b="0" i="1" smtClean="0">
                            <a:latin typeface="Cambria Math"/>
                          </a:rPr>
                          <m:t>+</m:t>
                        </m:r>
                        <m:sSup>
                          <m:sSupPr>
                            <m:ctrlPr>
                              <a:rPr lang="en-US" sz="2400" b="0" i="1" smtClean="0">
                                <a:latin typeface="Cambria Math"/>
                              </a:rPr>
                            </m:ctrlPr>
                          </m:sSupPr>
                          <m:e>
                            <m:r>
                              <a:rPr lang="en-US" sz="2400" b="0" i="1" smtClean="0">
                                <a:latin typeface="Cambria Math"/>
                              </a:rPr>
                              <m:t>𝑠</m:t>
                            </m:r>
                          </m:e>
                          <m:sup>
                            <m:r>
                              <a:rPr lang="en-US" sz="2400" b="0" i="1" smtClean="0">
                                <a:latin typeface="Cambria Math"/>
                              </a:rPr>
                              <m:t>2</m:t>
                            </m:r>
                          </m:sup>
                        </m:sSup>
                      </m:e>
                    </m:d>
                  </m:oMath>
                </a14:m>
                <a:r>
                  <a:rPr lang="en-US" sz="2400" dirty="0" smtClean="0"/>
                  <a:t>/</a:t>
                </a:r>
                <a:r>
                  <a:rPr lang="en-US" sz="2400" i="1" dirty="0" smtClean="0">
                    <a:latin typeface="Cambria" panose="02040503050406030204" pitchFamily="18" charset="0"/>
                  </a:rPr>
                  <a:t>P</a:t>
                </a:r>
                <a:endParaRPr lang="en-US" sz="2400" i="1" dirty="0">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733800" y="2380479"/>
                <a:ext cx="2809487" cy="461665"/>
              </a:xfrm>
              <a:prstGeom prst="rect">
                <a:avLst/>
              </a:prstGeom>
              <a:blipFill rotWithShape="1">
                <a:blip r:embed="rId3"/>
                <a:stretch>
                  <a:fillRect l="-3478" t="-13158" r="-2391" b="-28947"/>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03" y="3200400"/>
            <a:ext cx="4348163" cy="328136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3200399"/>
            <a:ext cx="3286125" cy="3281363"/>
          </a:xfrm>
          <a:prstGeom prst="rect">
            <a:avLst/>
          </a:prstGeom>
        </p:spPr>
      </p:pic>
      <p:sp>
        <p:nvSpPr>
          <p:cNvPr id="3" name="TextBox 2"/>
          <p:cNvSpPr txBox="1"/>
          <p:nvPr/>
        </p:nvSpPr>
        <p:spPr>
          <a:xfrm>
            <a:off x="484290" y="6297097"/>
            <a:ext cx="4336187" cy="369332"/>
          </a:xfrm>
          <a:prstGeom prst="rect">
            <a:avLst/>
          </a:prstGeom>
          <a:solidFill>
            <a:schemeClr val="bg1"/>
          </a:solidFill>
        </p:spPr>
        <p:txBody>
          <a:bodyPr wrap="none" rtlCol="0">
            <a:spAutoFit/>
          </a:bodyPr>
          <a:lstStyle/>
          <a:p>
            <a:r>
              <a:rPr lang="en-US" dirty="0" smtClean="0"/>
              <a:t>Standardized nonlinear selection differential</a:t>
            </a:r>
            <a:endParaRPr lang="en-US" dirty="0"/>
          </a:p>
        </p:txBody>
      </p:sp>
      <p:sp>
        <p:nvSpPr>
          <p:cNvPr id="6" name="TextBox 5"/>
          <p:cNvSpPr txBox="1"/>
          <p:nvPr/>
        </p:nvSpPr>
        <p:spPr>
          <a:xfrm>
            <a:off x="6400800" y="6297096"/>
            <a:ext cx="1354858" cy="369332"/>
          </a:xfrm>
          <a:prstGeom prst="rect">
            <a:avLst/>
          </a:prstGeom>
          <a:solidFill>
            <a:schemeClr val="bg1"/>
          </a:solidFill>
        </p:spPr>
        <p:txBody>
          <a:bodyPr wrap="none" rtlCol="0">
            <a:spAutoFit/>
          </a:bodyPr>
          <a:lstStyle/>
          <a:p>
            <a:r>
              <a:rPr lang="en-US" dirty="0" smtClean="0"/>
              <a:t>Trait value, z</a:t>
            </a:r>
            <a:endParaRPr lang="en-US" dirty="0"/>
          </a:p>
        </p:txBody>
      </p:sp>
      <p:sp>
        <p:nvSpPr>
          <p:cNvPr id="7" name="TextBox 6"/>
          <p:cNvSpPr txBox="1"/>
          <p:nvPr/>
        </p:nvSpPr>
        <p:spPr>
          <a:xfrm rot="16200000">
            <a:off x="-104646" y="4558191"/>
            <a:ext cx="1165897" cy="369332"/>
          </a:xfrm>
          <a:prstGeom prst="rect">
            <a:avLst/>
          </a:prstGeom>
          <a:solidFill>
            <a:schemeClr val="bg1"/>
          </a:solidFill>
        </p:spPr>
        <p:txBody>
          <a:bodyPr wrap="none" rtlCol="0">
            <a:spAutoFit/>
          </a:bodyPr>
          <a:lstStyle/>
          <a:p>
            <a:r>
              <a:rPr lang="en-US" dirty="0" smtClean="0"/>
              <a:t>Frequency</a:t>
            </a:r>
            <a:endParaRPr lang="en-US" dirty="0"/>
          </a:p>
        </p:txBody>
      </p:sp>
      <p:sp>
        <p:nvSpPr>
          <p:cNvPr id="10" name="TextBox 9"/>
          <p:cNvSpPr txBox="1"/>
          <p:nvPr/>
        </p:nvSpPr>
        <p:spPr>
          <a:xfrm rot="16200000">
            <a:off x="4751051" y="4558191"/>
            <a:ext cx="1165897" cy="369332"/>
          </a:xfrm>
          <a:prstGeom prst="rect">
            <a:avLst/>
          </a:prstGeom>
          <a:solidFill>
            <a:schemeClr val="bg1"/>
          </a:solidFill>
        </p:spPr>
        <p:txBody>
          <a:bodyPr wrap="none" rtlCol="0">
            <a:spAutoFit/>
          </a:bodyPr>
          <a:lstStyle/>
          <a:p>
            <a:r>
              <a:rPr lang="en-US" dirty="0" smtClean="0"/>
              <a:t>Frequency</a:t>
            </a:r>
            <a:endParaRPr lang="en-US" dirty="0"/>
          </a:p>
        </p:txBody>
      </p:sp>
    </p:spTree>
    <p:extLst>
      <p:ext uri="{BB962C8B-B14F-4D97-AF65-F5344CB8AC3E}">
        <p14:creationId xmlns:p14="http://schemas.microsoft.com/office/powerpoint/2010/main" val="148414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panose="030F0702030302020204" pitchFamily="66" charset="0"/>
              </a:rPr>
              <a:t>5</a:t>
            </a:r>
            <a:r>
              <a:rPr lang="en-US" dirty="0" smtClean="0">
                <a:latin typeface="Comic Sans MS" panose="030F0702030302020204" pitchFamily="66" charset="0"/>
              </a:rPr>
              <a:t>. Selection changes the multivariate trait distribution</a:t>
            </a:r>
            <a:endParaRPr lang="en-US" dirty="0">
              <a:latin typeface="Comic Sans MS" panose="030F0702030302020204" pitchFamily="66" charset="0"/>
            </a:endParaRPr>
          </a:p>
        </p:txBody>
      </p:sp>
      <p:sp>
        <p:nvSpPr>
          <p:cNvPr id="4" name="TextBox 3"/>
          <p:cNvSpPr txBox="1"/>
          <p:nvPr/>
        </p:nvSpPr>
        <p:spPr>
          <a:xfrm>
            <a:off x="1600200" y="1698661"/>
            <a:ext cx="6667210" cy="954107"/>
          </a:xfrm>
          <a:prstGeom prst="rect">
            <a:avLst/>
          </a:prstGeom>
          <a:noFill/>
        </p:spPr>
        <p:txBody>
          <a:bodyPr wrap="none" rtlCol="0">
            <a:spAutoFit/>
          </a:bodyPr>
          <a:lstStyle/>
          <a:p>
            <a:pPr marL="514350" indent="-514350" algn="ctr">
              <a:buAutoNum type="alphaLcPeriod"/>
            </a:pPr>
            <a:r>
              <a:rPr lang="en-US" sz="2800" dirty="0" smtClean="0">
                <a:solidFill>
                  <a:srgbClr val="0070C0"/>
                </a:solidFill>
                <a:latin typeface="Comic Sans MS" panose="030F0702030302020204" pitchFamily="66" charset="0"/>
              </a:rPr>
              <a:t>The contrast between distributions</a:t>
            </a:r>
          </a:p>
          <a:p>
            <a:pPr algn="ctr"/>
            <a:r>
              <a:rPr lang="en-US" sz="2800" dirty="0" smtClean="0">
                <a:solidFill>
                  <a:srgbClr val="0070C0"/>
                </a:solidFill>
                <a:latin typeface="Comic Sans MS" panose="030F0702030302020204" pitchFamily="66" charset="0"/>
              </a:rPr>
              <a:t> before and after selection</a:t>
            </a:r>
            <a:endParaRPr lang="en-US" sz="2800" dirty="0">
              <a:solidFill>
                <a:srgbClr val="0070C0"/>
              </a:solidFill>
              <a:latin typeface="Comic Sans MS" panose="030F07020303020202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3048000"/>
            <a:ext cx="3286125" cy="32813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016102"/>
            <a:ext cx="3286125" cy="3281363"/>
          </a:xfrm>
          <a:prstGeom prst="rect">
            <a:avLst/>
          </a:prstGeom>
        </p:spPr>
      </p:pic>
      <p:sp>
        <p:nvSpPr>
          <p:cNvPr id="6" name="TextBox 5"/>
          <p:cNvSpPr txBox="1"/>
          <p:nvPr/>
        </p:nvSpPr>
        <p:spPr>
          <a:xfrm>
            <a:off x="5723371" y="6144697"/>
            <a:ext cx="1354858" cy="369332"/>
          </a:xfrm>
          <a:prstGeom prst="rect">
            <a:avLst/>
          </a:prstGeom>
          <a:solidFill>
            <a:schemeClr val="bg1"/>
          </a:solidFill>
        </p:spPr>
        <p:txBody>
          <a:bodyPr wrap="none" rtlCol="0">
            <a:spAutoFit/>
          </a:bodyPr>
          <a:lstStyle/>
          <a:p>
            <a:r>
              <a:rPr lang="en-US" dirty="0" smtClean="0"/>
              <a:t>Trait value, z</a:t>
            </a:r>
            <a:endParaRPr lang="en-US" dirty="0"/>
          </a:p>
        </p:txBody>
      </p:sp>
      <p:sp>
        <p:nvSpPr>
          <p:cNvPr id="9" name="TextBox 8"/>
          <p:cNvSpPr txBox="1"/>
          <p:nvPr/>
        </p:nvSpPr>
        <p:spPr>
          <a:xfrm>
            <a:off x="1752600" y="6120029"/>
            <a:ext cx="1354858" cy="369332"/>
          </a:xfrm>
          <a:prstGeom prst="rect">
            <a:avLst/>
          </a:prstGeom>
          <a:solidFill>
            <a:schemeClr val="bg1"/>
          </a:solidFill>
        </p:spPr>
        <p:txBody>
          <a:bodyPr wrap="none" rtlCol="0">
            <a:spAutoFit/>
          </a:bodyPr>
          <a:lstStyle/>
          <a:p>
            <a:r>
              <a:rPr lang="en-US" dirty="0" smtClean="0"/>
              <a:t>Trait value, z</a:t>
            </a:r>
            <a:endParaRPr lang="en-US" dirty="0"/>
          </a:p>
        </p:txBody>
      </p:sp>
      <p:sp>
        <p:nvSpPr>
          <p:cNvPr id="10" name="TextBox 9"/>
          <p:cNvSpPr txBox="1"/>
          <p:nvPr/>
        </p:nvSpPr>
        <p:spPr>
          <a:xfrm rot="16200000">
            <a:off x="4065252" y="4558190"/>
            <a:ext cx="1165897" cy="369332"/>
          </a:xfrm>
          <a:prstGeom prst="rect">
            <a:avLst/>
          </a:prstGeom>
          <a:solidFill>
            <a:schemeClr val="bg1"/>
          </a:solidFill>
        </p:spPr>
        <p:txBody>
          <a:bodyPr wrap="none" rtlCol="0">
            <a:spAutoFit/>
          </a:bodyPr>
          <a:lstStyle/>
          <a:p>
            <a:r>
              <a:rPr lang="en-US" dirty="0" smtClean="0"/>
              <a:t>Frequency</a:t>
            </a:r>
            <a:endParaRPr lang="en-US" dirty="0"/>
          </a:p>
        </p:txBody>
      </p:sp>
      <p:sp>
        <p:nvSpPr>
          <p:cNvPr id="11" name="TextBox 10"/>
          <p:cNvSpPr txBox="1"/>
          <p:nvPr/>
        </p:nvSpPr>
        <p:spPr>
          <a:xfrm rot="16200000">
            <a:off x="102853" y="4558190"/>
            <a:ext cx="1165897" cy="369332"/>
          </a:xfrm>
          <a:prstGeom prst="rect">
            <a:avLst/>
          </a:prstGeom>
          <a:solidFill>
            <a:schemeClr val="bg1"/>
          </a:solidFill>
        </p:spPr>
        <p:txBody>
          <a:bodyPr wrap="none" rtlCol="0">
            <a:spAutoFit/>
          </a:bodyPr>
          <a:lstStyle/>
          <a:p>
            <a:r>
              <a:rPr lang="en-US" dirty="0" smtClean="0"/>
              <a:t>Frequency</a:t>
            </a:r>
            <a:endParaRPr lang="en-US" dirty="0"/>
          </a:p>
        </p:txBody>
      </p:sp>
      <p:sp>
        <p:nvSpPr>
          <p:cNvPr id="3" name="TextBox 2"/>
          <p:cNvSpPr txBox="1"/>
          <p:nvPr/>
        </p:nvSpPr>
        <p:spPr>
          <a:xfrm>
            <a:off x="1579635" y="3048000"/>
            <a:ext cx="1700787" cy="369332"/>
          </a:xfrm>
          <a:prstGeom prst="rect">
            <a:avLst/>
          </a:prstGeom>
          <a:noFill/>
        </p:spPr>
        <p:txBody>
          <a:bodyPr wrap="none" rtlCol="0">
            <a:spAutoFit/>
          </a:bodyPr>
          <a:lstStyle/>
          <a:p>
            <a:r>
              <a:rPr lang="en-US" dirty="0" smtClean="0">
                <a:solidFill>
                  <a:srgbClr val="0070C0"/>
                </a:solidFill>
              </a:rPr>
              <a:t>Before selection</a:t>
            </a:r>
            <a:endParaRPr lang="en-US" dirty="0">
              <a:solidFill>
                <a:srgbClr val="0070C0"/>
              </a:solidFill>
            </a:endParaRPr>
          </a:p>
        </p:txBody>
      </p:sp>
      <p:sp>
        <p:nvSpPr>
          <p:cNvPr id="14" name="TextBox 13"/>
          <p:cNvSpPr txBox="1"/>
          <p:nvPr/>
        </p:nvSpPr>
        <p:spPr>
          <a:xfrm>
            <a:off x="5550406" y="3015734"/>
            <a:ext cx="1555939" cy="369332"/>
          </a:xfrm>
          <a:prstGeom prst="rect">
            <a:avLst/>
          </a:prstGeom>
          <a:noFill/>
        </p:spPr>
        <p:txBody>
          <a:bodyPr wrap="none" rtlCol="0">
            <a:spAutoFit/>
          </a:bodyPr>
          <a:lstStyle/>
          <a:p>
            <a:r>
              <a:rPr lang="en-US" dirty="0" smtClean="0"/>
              <a:t>After selection</a:t>
            </a:r>
            <a:endParaRPr lang="en-US" dirty="0"/>
          </a:p>
        </p:txBody>
      </p:sp>
    </p:spTree>
    <p:extLst>
      <p:ext uri="{BB962C8B-B14F-4D97-AF65-F5344CB8AC3E}">
        <p14:creationId xmlns:p14="http://schemas.microsoft.com/office/powerpoint/2010/main" val="3648548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5. Selection changes the multivariate trait distribution</a:t>
            </a:r>
            <a:endParaRPr lang="en-US" dirty="0">
              <a:latin typeface="Comic Sans MS" panose="030F0702030302020204" pitchFamily="66" charset="0"/>
            </a:endParaRPr>
          </a:p>
        </p:txBody>
      </p:sp>
      <p:sp>
        <p:nvSpPr>
          <p:cNvPr id="4" name="TextBox 3"/>
          <p:cNvSpPr txBox="1"/>
          <p:nvPr/>
        </p:nvSpPr>
        <p:spPr>
          <a:xfrm>
            <a:off x="-30126" y="1676400"/>
            <a:ext cx="9169498" cy="523220"/>
          </a:xfrm>
          <a:prstGeom prst="rect">
            <a:avLst/>
          </a:prstGeom>
          <a:noFill/>
        </p:spPr>
        <p:txBody>
          <a:bodyPr wrap="none" rtlCol="0">
            <a:spAutoFit/>
          </a:bodyPr>
          <a:lstStyle/>
          <a:p>
            <a:r>
              <a:rPr lang="en-US" sz="2800" dirty="0" smtClean="0">
                <a:solidFill>
                  <a:srgbClr val="0070C0"/>
                </a:solidFill>
                <a:latin typeface="Comic Sans MS" panose="030F0702030302020204" pitchFamily="66" charset="0"/>
              </a:rPr>
              <a:t>b. The directional selection differential, </a:t>
            </a:r>
            <a:r>
              <a:rPr lang="en-US" sz="2800" dirty="0" smtClean="0">
                <a:solidFill>
                  <a:srgbClr val="FF0000"/>
                </a:solidFill>
                <a:latin typeface="Comic Sans MS" panose="030F0702030302020204" pitchFamily="66" charset="0"/>
              </a:rPr>
              <a:t>s</a:t>
            </a:r>
            <a:r>
              <a:rPr lang="en-US" sz="2800" dirty="0" smtClean="0">
                <a:solidFill>
                  <a:srgbClr val="0070C0"/>
                </a:solidFill>
                <a:latin typeface="Comic Sans MS" panose="030F0702030302020204" pitchFamily="66" charset="0"/>
              </a:rPr>
              <a:t>, is a vector</a:t>
            </a:r>
            <a:endParaRPr lang="en-US" sz="2800" dirty="0">
              <a:solidFill>
                <a:srgbClr val="0070C0"/>
              </a:solidFill>
              <a:latin typeface="Comic Sans MS" panose="030F07020303020202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428999"/>
            <a:ext cx="3286125" cy="32813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429000"/>
            <a:ext cx="3286125" cy="3281363"/>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2218456"/>
            <a:ext cx="6972300" cy="1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9061557">
            <a:off x="6392754" y="4922389"/>
            <a:ext cx="2286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41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a:latin typeface="Comic Sans MS" panose="030F0702030302020204" pitchFamily="66" charset="0"/>
              </a:rPr>
              <a:t>6</a:t>
            </a:r>
            <a:r>
              <a:rPr lang="en-US" dirty="0" smtClean="0">
                <a:latin typeface="Comic Sans MS" panose="030F0702030302020204" pitchFamily="66" charset="0"/>
              </a:rPr>
              <a:t>. The directional selection gradient, </a:t>
            </a:r>
            <a:r>
              <a:rPr lang="el-GR" i="1" dirty="0" smtClean="0">
                <a:latin typeface="Comic Sans MS" panose="030F0702030302020204" pitchFamily="66" charset="0"/>
              </a:rPr>
              <a:t>β</a:t>
            </a:r>
            <a:r>
              <a:rPr lang="en-US" dirty="0" smtClean="0">
                <a:latin typeface="Comic Sans MS" panose="030F0702030302020204" pitchFamily="66" charset="0"/>
              </a:rPr>
              <a:t>, a vector</a:t>
            </a:r>
            <a:endParaRPr lang="en-US" dirty="0">
              <a:latin typeface="Comic Sans MS" panose="030F0702030302020204" pitchFamily="66" charset="0"/>
            </a:endParaRPr>
          </a:p>
        </p:txBody>
      </p:sp>
      <p:sp>
        <p:nvSpPr>
          <p:cNvPr id="4" name="TextBox 3"/>
          <p:cNvSpPr txBox="1"/>
          <p:nvPr/>
        </p:nvSpPr>
        <p:spPr>
          <a:xfrm>
            <a:off x="1752600" y="1715386"/>
            <a:ext cx="5868914" cy="523220"/>
          </a:xfrm>
          <a:prstGeom prst="rect">
            <a:avLst/>
          </a:prstGeom>
          <a:noFill/>
        </p:spPr>
        <p:txBody>
          <a:bodyPr wrap="none" rtlCol="0">
            <a:spAutoFit/>
          </a:bodyPr>
          <a:lstStyle/>
          <a:p>
            <a:r>
              <a:rPr lang="en-US" sz="2800" dirty="0">
                <a:solidFill>
                  <a:srgbClr val="0070C0"/>
                </a:solidFill>
                <a:latin typeface="Comic Sans MS" panose="030F0702030302020204" pitchFamily="66" charset="0"/>
              </a:rPr>
              <a:t>a</a:t>
            </a:r>
            <a:r>
              <a:rPr lang="en-US" sz="2800" dirty="0" smtClean="0">
                <a:solidFill>
                  <a:srgbClr val="0070C0"/>
                </a:solidFill>
                <a:latin typeface="Comic Sans MS" panose="030F0702030302020204" pitchFamily="66" charset="0"/>
              </a:rPr>
              <a:t>. The general and bivariate cases</a:t>
            </a:r>
            <a:endParaRPr lang="en-US" sz="2800" dirty="0">
              <a:solidFill>
                <a:srgbClr val="0070C0"/>
              </a:solidFill>
              <a:latin typeface="Comic Sans MS" panose="030F0702030302020204" pitchFamily="66"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015" y="2314432"/>
            <a:ext cx="2587625" cy="130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6428" y="3614410"/>
            <a:ext cx="7917552" cy="523220"/>
          </a:xfrm>
          <a:prstGeom prst="rect">
            <a:avLst/>
          </a:prstGeom>
        </p:spPr>
        <p:txBody>
          <a:bodyPr wrap="none">
            <a:spAutoFit/>
          </a:bodyPr>
          <a:lstStyle/>
          <a:p>
            <a:r>
              <a:rPr lang="en-US" sz="2800" dirty="0" smtClean="0">
                <a:solidFill>
                  <a:srgbClr val="0070C0"/>
                </a:solidFill>
                <a:latin typeface="Comic Sans MS" panose="030F0702030302020204" pitchFamily="66" charset="0"/>
              </a:rPr>
              <a:t>b. Easier to understand if we rearrange terms</a:t>
            </a:r>
            <a:endParaRPr lang="en-US" sz="2800" dirty="0">
              <a:solidFill>
                <a:srgbClr val="0070C0"/>
              </a:solidFill>
              <a:latin typeface="Comic Sans MS" panose="030F0702030302020204" pitchFamily="66"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78300"/>
            <a:ext cx="7556500"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43000" y="5803903"/>
            <a:ext cx="5131533" cy="369332"/>
          </a:xfrm>
          <a:prstGeom prst="rect">
            <a:avLst/>
          </a:prstGeom>
          <a:noFill/>
        </p:spPr>
        <p:txBody>
          <a:bodyPr wrap="none" rtlCol="0">
            <a:spAutoFit/>
          </a:bodyPr>
          <a:lstStyle/>
          <a:p>
            <a:r>
              <a:rPr lang="en-US" dirty="0" smtClean="0">
                <a:latin typeface="Comic Sans MS" panose="030F0702030302020204" pitchFamily="66" charset="0"/>
              </a:rPr>
              <a:t>Direct effect of selection on trait 1 on trait 1</a:t>
            </a:r>
            <a:endParaRPr lang="en-US" dirty="0">
              <a:latin typeface="Comic Sans MS" panose="030F0702030302020204" pitchFamily="66" charset="0"/>
            </a:endParaRPr>
          </a:p>
        </p:txBody>
      </p:sp>
      <p:sp>
        <p:nvSpPr>
          <p:cNvPr id="10" name="Rectangle 9"/>
          <p:cNvSpPr/>
          <p:nvPr/>
        </p:nvSpPr>
        <p:spPr>
          <a:xfrm>
            <a:off x="956482" y="6330285"/>
            <a:ext cx="5740034" cy="369332"/>
          </a:xfrm>
          <a:prstGeom prst="rect">
            <a:avLst/>
          </a:prstGeom>
        </p:spPr>
        <p:txBody>
          <a:bodyPr wrap="square">
            <a:spAutoFit/>
          </a:bodyPr>
          <a:lstStyle/>
          <a:p>
            <a:r>
              <a:rPr lang="en-US" dirty="0" smtClean="0">
                <a:latin typeface="Comic Sans MS" panose="030F0702030302020204" pitchFamily="66" charset="0"/>
              </a:rPr>
              <a:t>Indirect </a:t>
            </a:r>
            <a:r>
              <a:rPr lang="en-US" dirty="0">
                <a:latin typeface="Comic Sans MS" panose="030F0702030302020204" pitchFamily="66" charset="0"/>
              </a:rPr>
              <a:t>effect of selection on trait </a:t>
            </a:r>
            <a:r>
              <a:rPr lang="en-US" dirty="0" smtClean="0">
                <a:latin typeface="Comic Sans MS" panose="030F0702030302020204" pitchFamily="66" charset="0"/>
              </a:rPr>
              <a:t>2 </a:t>
            </a:r>
            <a:r>
              <a:rPr lang="en-US" dirty="0">
                <a:latin typeface="Comic Sans MS" panose="030F0702030302020204" pitchFamily="66" charset="0"/>
              </a:rPr>
              <a:t>on trait 1</a:t>
            </a:r>
          </a:p>
        </p:txBody>
      </p:sp>
      <mc:AlternateContent xmlns:mc="http://schemas.openxmlformats.org/markup-compatibility/2006" xmlns:a14="http://schemas.microsoft.com/office/drawing/2010/main">
        <mc:Choice Requires="a14">
          <p:sp>
            <p:nvSpPr>
              <p:cNvPr id="11" name="TextBox 10"/>
              <p:cNvSpPr txBox="1"/>
              <p:nvPr/>
            </p:nvSpPr>
            <p:spPr>
              <a:xfrm>
                <a:off x="6497228" y="5785147"/>
                <a:ext cx="78200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11</m:t>
                          </m:r>
                        </m:sub>
                      </m:sSub>
                      <m:sSub>
                        <m:sSubPr>
                          <m:ctrlPr>
                            <a:rPr lang="en-US" i="1" smtClean="0">
                              <a:latin typeface="Cambria Math"/>
                            </a:rPr>
                          </m:ctrlPr>
                        </m:sSubPr>
                        <m:e>
                          <m:r>
                            <a:rPr lang="en-US" i="1" smtClean="0">
                              <a:latin typeface="Cambria Math"/>
                              <a:ea typeface="Cambria Math"/>
                            </a:rPr>
                            <m:t>𝛽</m:t>
                          </m:r>
                        </m:e>
                        <m:sub>
                          <m:r>
                            <a:rPr lang="en-US" b="0" i="1" smtClean="0">
                              <a:latin typeface="Cambria Math"/>
                            </a:rPr>
                            <m:t>1</m:t>
                          </m:r>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497228" y="5785147"/>
                <a:ext cx="782009" cy="369332"/>
              </a:xfrm>
              <a:prstGeom prst="rect">
                <a:avLst/>
              </a:prstGeom>
              <a:blipFill rotWithShape="1">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520489" y="6303704"/>
                <a:ext cx="738520"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12</m:t>
                          </m:r>
                        </m:sub>
                      </m:sSub>
                      <m:sSub>
                        <m:sSubPr>
                          <m:ctrlPr>
                            <a:rPr lang="en-US" i="1" smtClean="0">
                              <a:latin typeface="Cambria Math"/>
                            </a:rPr>
                          </m:ctrlPr>
                        </m:sSubPr>
                        <m:e>
                          <m:r>
                            <a:rPr lang="en-US" i="1" smtClean="0">
                              <a:latin typeface="Cambria Math"/>
                              <a:ea typeface="Cambria Math"/>
                            </a:rPr>
                            <m:t>𝛽</m:t>
                          </m:r>
                        </m:e>
                        <m:sub>
                          <m:r>
                            <a:rPr lang="en-US" b="0" i="1" smtClean="0">
                              <a:latin typeface="Cambria Math"/>
                            </a:rPr>
                            <m:t>2</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520489" y="6303704"/>
                <a:ext cx="738520" cy="369332"/>
              </a:xfrm>
              <a:prstGeom prst="rect">
                <a:avLst/>
              </a:prstGeom>
              <a:blipFill rotWithShape="1">
                <a:blip r:embed="rId6"/>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4260518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a:latin typeface="Comic Sans MS" panose="030F0702030302020204" pitchFamily="66" charset="0"/>
              </a:rPr>
              <a:t>6</a:t>
            </a:r>
            <a:r>
              <a:rPr lang="en-US" dirty="0" smtClean="0">
                <a:latin typeface="Comic Sans MS" panose="030F0702030302020204" pitchFamily="66" charset="0"/>
              </a:rPr>
              <a:t>. The directional selection gradient, </a:t>
            </a:r>
            <a:r>
              <a:rPr lang="el-GR" i="1" dirty="0" smtClean="0">
                <a:latin typeface="Comic Sans MS" panose="030F0702030302020204" pitchFamily="66" charset="0"/>
              </a:rPr>
              <a:t>β</a:t>
            </a:r>
            <a:r>
              <a:rPr lang="en-US" dirty="0" smtClean="0">
                <a:latin typeface="Comic Sans MS" panose="030F0702030302020204" pitchFamily="66" charset="0"/>
              </a:rPr>
              <a:t>, a vector</a:t>
            </a:r>
            <a:endParaRPr lang="en-US" dirty="0">
              <a:latin typeface="Comic Sans MS" panose="030F0702030302020204" pitchFamily="66" charset="0"/>
            </a:endParaRPr>
          </a:p>
        </p:txBody>
      </p:sp>
      <p:sp>
        <p:nvSpPr>
          <p:cNvPr id="4" name="TextBox 3"/>
          <p:cNvSpPr txBox="1"/>
          <p:nvPr/>
        </p:nvSpPr>
        <p:spPr>
          <a:xfrm>
            <a:off x="381000" y="1715386"/>
            <a:ext cx="8610600" cy="523220"/>
          </a:xfrm>
          <a:prstGeom prst="rect">
            <a:avLst/>
          </a:prstGeom>
          <a:noFill/>
        </p:spPr>
        <p:txBody>
          <a:bodyPr wrap="square" rtlCol="0">
            <a:spAutoFit/>
          </a:bodyPr>
          <a:lstStyle/>
          <a:p>
            <a:r>
              <a:rPr lang="en-US" sz="2800" dirty="0">
                <a:solidFill>
                  <a:srgbClr val="0070C0"/>
                </a:solidFill>
                <a:latin typeface="Comic Sans MS" panose="030F0702030302020204" pitchFamily="66" charset="0"/>
              </a:rPr>
              <a:t>c</a:t>
            </a:r>
            <a:r>
              <a:rPr lang="en-US" sz="2800" dirty="0" smtClean="0">
                <a:solidFill>
                  <a:srgbClr val="0070C0"/>
                </a:solidFill>
                <a:latin typeface="Comic Sans MS" panose="030F0702030302020204" pitchFamily="66" charset="0"/>
              </a:rPr>
              <a:t>. Does the distinction between </a:t>
            </a:r>
            <a:r>
              <a:rPr lang="en-US" sz="2800" i="1" dirty="0" smtClean="0">
                <a:solidFill>
                  <a:srgbClr val="0070C0"/>
                </a:solidFill>
                <a:latin typeface="Comic Sans MS" panose="030F0702030302020204" pitchFamily="66" charset="0"/>
              </a:rPr>
              <a:t>s</a:t>
            </a:r>
            <a:r>
              <a:rPr lang="en-US" sz="2800" dirty="0" smtClean="0">
                <a:solidFill>
                  <a:srgbClr val="0070C0"/>
                </a:solidFill>
                <a:latin typeface="Comic Sans MS" panose="030F0702030302020204" pitchFamily="66" charset="0"/>
              </a:rPr>
              <a:t> and </a:t>
            </a:r>
            <a:r>
              <a:rPr lang="el-GR" sz="2800" i="1" dirty="0" smtClean="0">
                <a:solidFill>
                  <a:srgbClr val="0070C0"/>
                </a:solidFill>
                <a:latin typeface="Comic Sans MS" panose="030F0702030302020204" pitchFamily="66" charset="0"/>
              </a:rPr>
              <a:t>β</a:t>
            </a:r>
            <a:r>
              <a:rPr lang="en-US" sz="2800" i="1" dirty="0">
                <a:solidFill>
                  <a:srgbClr val="0070C0"/>
                </a:solidFill>
                <a:latin typeface="Comic Sans MS" panose="030F0702030302020204" pitchFamily="66" charset="0"/>
              </a:rPr>
              <a:t> </a:t>
            </a:r>
            <a:r>
              <a:rPr lang="en-US" sz="2800" dirty="0" smtClean="0">
                <a:solidFill>
                  <a:srgbClr val="0070C0"/>
                </a:solidFill>
                <a:latin typeface="Comic Sans MS" panose="030F0702030302020204" pitchFamily="66" charset="0"/>
              </a:rPr>
              <a:t>matter?</a:t>
            </a:r>
            <a:endParaRPr lang="en-US" sz="2800" dirty="0">
              <a:solidFill>
                <a:srgbClr val="0070C0"/>
              </a:solidFill>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3657600"/>
            <a:ext cx="7747000" cy="293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0056" y="2403901"/>
            <a:ext cx="8805616" cy="830997"/>
          </a:xfrm>
          <a:prstGeom prst="rect">
            <a:avLst/>
          </a:prstGeom>
          <a:noFill/>
        </p:spPr>
        <p:txBody>
          <a:bodyPr wrap="none" rtlCol="0">
            <a:spAutoFit/>
          </a:bodyPr>
          <a:lstStyle/>
          <a:p>
            <a:pPr algn="ctr"/>
            <a:r>
              <a:rPr lang="en-US" sz="2400" dirty="0" smtClean="0">
                <a:solidFill>
                  <a:srgbClr val="0070C0"/>
                </a:solidFill>
                <a:latin typeface="Comic Sans MS" panose="030F0702030302020204" pitchFamily="66" charset="0"/>
              </a:rPr>
              <a:t>In the case of Galapagos finches, the selection differential </a:t>
            </a:r>
          </a:p>
          <a:p>
            <a:pPr algn="ctr"/>
            <a:r>
              <a:rPr lang="en-US" sz="2400" dirty="0" smtClean="0">
                <a:solidFill>
                  <a:srgbClr val="0070C0"/>
                </a:solidFill>
                <a:latin typeface="Comic Sans MS" panose="030F0702030302020204" pitchFamily="66" charset="0"/>
              </a:rPr>
              <a:t>and gradient on beak width have opposite signs.</a:t>
            </a:r>
            <a:endParaRPr lang="en-US" sz="2400" dirty="0">
              <a:solidFill>
                <a:srgbClr val="0070C0"/>
              </a:solidFill>
              <a:latin typeface="Comic Sans MS" panose="030F0702030302020204" pitchFamily="66" charset="0"/>
            </a:endParaRPr>
          </a:p>
        </p:txBody>
      </p:sp>
      <p:sp>
        <p:nvSpPr>
          <p:cNvPr id="7" name="Right Arrow 6"/>
          <p:cNvSpPr/>
          <p:nvPr/>
        </p:nvSpPr>
        <p:spPr>
          <a:xfrm rot="10800000">
            <a:off x="7162800" y="5187174"/>
            <a:ext cx="304800"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340403" y="5181600"/>
            <a:ext cx="304800"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574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smtClean="0">
                <a:latin typeface="Comic Sans MS" panose="030F0702030302020204" pitchFamily="66" charset="0"/>
              </a:rPr>
              <a:t>7. The nonlinear selection gradient, </a:t>
            </a:r>
            <a:r>
              <a:rPr lang="el-GR" i="1" dirty="0">
                <a:latin typeface="Comic Sans MS" panose="030F0702030302020204" pitchFamily="66" charset="0"/>
              </a:rPr>
              <a:t>γ</a:t>
            </a:r>
            <a:r>
              <a:rPr lang="en-US" dirty="0" smtClean="0">
                <a:latin typeface="Comic Sans MS" panose="030F0702030302020204" pitchFamily="66" charset="0"/>
              </a:rPr>
              <a:t>, a matrix</a:t>
            </a:r>
            <a:endParaRPr lang="en-US" dirty="0">
              <a:latin typeface="Comic Sans MS" panose="030F0702030302020204" pitchFamily="66" charset="0"/>
            </a:endParaRPr>
          </a:p>
        </p:txBody>
      </p:sp>
      <p:sp>
        <p:nvSpPr>
          <p:cNvPr id="4" name="TextBox 3"/>
          <p:cNvSpPr txBox="1"/>
          <p:nvPr/>
        </p:nvSpPr>
        <p:spPr>
          <a:xfrm>
            <a:off x="1057745" y="1524000"/>
            <a:ext cx="7016664" cy="954107"/>
          </a:xfrm>
          <a:prstGeom prst="rect">
            <a:avLst/>
          </a:prstGeom>
          <a:noFill/>
        </p:spPr>
        <p:txBody>
          <a:bodyPr wrap="none" rtlCol="0">
            <a:spAutoFit/>
          </a:bodyPr>
          <a:lstStyle/>
          <a:p>
            <a:pPr marL="514350" indent="-514350" algn="ctr">
              <a:buAutoNum type="alphaLcPeriod"/>
            </a:pPr>
            <a:r>
              <a:rPr lang="en-US" sz="2800" dirty="0" smtClean="0">
                <a:solidFill>
                  <a:srgbClr val="0070C0"/>
                </a:solidFill>
                <a:latin typeface="Comic Sans MS" panose="030F0702030302020204" pitchFamily="66" charset="0"/>
              </a:rPr>
              <a:t>The general and bivariate cases of C, </a:t>
            </a:r>
          </a:p>
          <a:p>
            <a:pPr algn="ctr"/>
            <a:r>
              <a:rPr lang="en-US" sz="2800" dirty="0" smtClean="0">
                <a:solidFill>
                  <a:srgbClr val="0070C0"/>
                </a:solidFill>
                <a:latin typeface="Comic Sans MS" panose="030F0702030302020204" pitchFamily="66" charset="0"/>
              </a:rPr>
              <a:t>the nonlinear selection differential</a:t>
            </a:r>
            <a:endParaRPr lang="en-US" sz="2800" dirty="0">
              <a:solidFill>
                <a:srgbClr val="0070C0"/>
              </a:solidFill>
              <a:latin typeface="Comic Sans MS" panose="030F0702030302020204" pitchFamily="66"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989" y="2590800"/>
            <a:ext cx="36861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427" y="3581400"/>
            <a:ext cx="41433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419600"/>
            <a:ext cx="1647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370" y="5410200"/>
            <a:ext cx="76485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736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smtClean="0">
                <a:latin typeface="Comic Sans MS" panose="030F0702030302020204" pitchFamily="66" charset="0"/>
              </a:rPr>
              <a:t>7. The nonlinear selection gradient, </a:t>
            </a:r>
            <a:r>
              <a:rPr lang="el-GR" i="1" dirty="0">
                <a:latin typeface="Comic Sans MS" panose="030F0702030302020204" pitchFamily="66" charset="0"/>
              </a:rPr>
              <a:t>γ</a:t>
            </a:r>
            <a:r>
              <a:rPr lang="en-US" dirty="0" smtClean="0">
                <a:latin typeface="Comic Sans MS" panose="030F0702030302020204" pitchFamily="66" charset="0"/>
              </a:rPr>
              <a:t>, a matrix</a:t>
            </a:r>
            <a:endParaRPr lang="en-US" dirty="0">
              <a:latin typeface="Comic Sans MS" panose="030F0702030302020204" pitchFamily="66" charset="0"/>
            </a:endParaRPr>
          </a:p>
        </p:txBody>
      </p:sp>
      <p:sp>
        <p:nvSpPr>
          <p:cNvPr id="4" name="TextBox 3"/>
          <p:cNvSpPr txBox="1"/>
          <p:nvPr/>
        </p:nvSpPr>
        <p:spPr>
          <a:xfrm>
            <a:off x="1085044" y="1490329"/>
            <a:ext cx="6865983" cy="954107"/>
          </a:xfrm>
          <a:prstGeom prst="rect">
            <a:avLst/>
          </a:prstGeom>
          <a:noFill/>
        </p:spPr>
        <p:txBody>
          <a:bodyPr wrap="none" rtlCol="0">
            <a:spAutoFit/>
          </a:bodyPr>
          <a:lstStyle/>
          <a:p>
            <a:pPr algn="ctr"/>
            <a:r>
              <a:rPr lang="en-US" sz="2800" dirty="0" smtClean="0">
                <a:solidFill>
                  <a:srgbClr val="0070C0"/>
                </a:solidFill>
                <a:latin typeface="Comic Sans MS" panose="030F0702030302020204" pitchFamily="66" charset="0"/>
              </a:rPr>
              <a:t>b. The general and bivariate cases of </a:t>
            </a:r>
            <a:r>
              <a:rPr lang="el-GR" sz="2800" i="1" dirty="0" smtClean="0">
                <a:solidFill>
                  <a:srgbClr val="0070C0"/>
                </a:solidFill>
                <a:latin typeface="Comic Sans MS" panose="030F0702030302020204" pitchFamily="66" charset="0"/>
              </a:rPr>
              <a:t>γ</a:t>
            </a:r>
            <a:r>
              <a:rPr lang="en-US" sz="2800" dirty="0" smtClean="0">
                <a:solidFill>
                  <a:srgbClr val="0070C0"/>
                </a:solidFill>
                <a:latin typeface="Comic Sans MS" panose="030F0702030302020204" pitchFamily="66" charset="0"/>
              </a:rPr>
              <a:t>, </a:t>
            </a:r>
          </a:p>
          <a:p>
            <a:pPr algn="ctr"/>
            <a:r>
              <a:rPr lang="en-US" sz="2800" dirty="0" smtClean="0">
                <a:solidFill>
                  <a:srgbClr val="0070C0"/>
                </a:solidFill>
                <a:latin typeface="Comic Sans MS" panose="030F0702030302020204" pitchFamily="66" charset="0"/>
              </a:rPr>
              <a:t>the nonlinear selection gradient</a:t>
            </a:r>
            <a:endParaRPr lang="en-US" sz="2800" dirty="0">
              <a:solidFill>
                <a:srgbClr val="0070C0"/>
              </a:solidFill>
              <a:latin typeface="Comic Sans MS" panose="030F0702030302020204" pitchFamily="66"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458" y="2590800"/>
            <a:ext cx="3149600" cy="93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29724" y="3810000"/>
            <a:ext cx="8281434" cy="523220"/>
          </a:xfrm>
          <a:prstGeom prst="rect">
            <a:avLst/>
          </a:prstGeom>
          <a:noFill/>
        </p:spPr>
        <p:txBody>
          <a:bodyPr wrap="none" rtlCol="0">
            <a:spAutoFit/>
          </a:bodyPr>
          <a:lstStyle/>
          <a:p>
            <a:pPr algn="ctr"/>
            <a:r>
              <a:rPr lang="en-US" sz="2800" dirty="0" smtClean="0">
                <a:solidFill>
                  <a:srgbClr val="0070C0"/>
                </a:solidFill>
                <a:latin typeface="Comic Sans MS" panose="030F0702030302020204" pitchFamily="66" charset="0"/>
              </a:rPr>
              <a:t>c.  Rearranging to see </a:t>
            </a:r>
            <a:r>
              <a:rPr lang="en-US" sz="2800" dirty="0" smtClean="0">
                <a:solidFill>
                  <a:srgbClr val="FF0000"/>
                </a:solidFill>
                <a:latin typeface="Comic Sans MS" panose="030F0702030302020204" pitchFamily="66" charset="0"/>
              </a:rPr>
              <a:t>direct</a:t>
            </a:r>
            <a:r>
              <a:rPr lang="en-US" sz="2800" dirty="0" smtClean="0">
                <a:solidFill>
                  <a:srgbClr val="0070C0"/>
                </a:solidFill>
                <a:latin typeface="Comic Sans MS" panose="030F0702030302020204" pitchFamily="66" charset="0"/>
              </a:rPr>
              <a:t> and indirect terms,</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333220"/>
            <a:ext cx="40862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181600"/>
            <a:ext cx="71723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943100" y="5190239"/>
            <a:ext cx="685800"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00900" y="5548755"/>
            <a:ext cx="685800"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00177" y="5541667"/>
            <a:ext cx="685800"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91200" y="5209511"/>
            <a:ext cx="685800"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226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 y="0"/>
            <a:ext cx="8915400" cy="1143000"/>
          </a:xfrm>
        </p:spPr>
        <p:txBody>
          <a:bodyPr>
            <a:normAutofit/>
          </a:bodyPr>
          <a:lstStyle/>
          <a:p>
            <a:r>
              <a:rPr lang="en-US" dirty="0">
                <a:latin typeface="Comic Sans MS" panose="030F0702030302020204" pitchFamily="66" charset="0"/>
              </a:rPr>
              <a:t>8</a:t>
            </a:r>
            <a:r>
              <a:rPr lang="en-US" dirty="0" smtClean="0">
                <a:latin typeface="Comic Sans MS" panose="030F0702030302020204" pitchFamily="66" charset="0"/>
              </a:rPr>
              <a:t>. Survey</a:t>
            </a:r>
            <a:endParaRPr lang="en-US" dirty="0">
              <a:latin typeface="Comic Sans MS" panose="030F0702030302020204" pitchFamily="66" charset="0"/>
            </a:endParaRPr>
          </a:p>
        </p:txBody>
      </p:sp>
      <p:sp>
        <p:nvSpPr>
          <p:cNvPr id="5" name="TextBox 4"/>
          <p:cNvSpPr txBox="1"/>
          <p:nvPr/>
        </p:nvSpPr>
        <p:spPr>
          <a:xfrm>
            <a:off x="313270" y="1438940"/>
            <a:ext cx="8084264" cy="523220"/>
          </a:xfrm>
          <a:prstGeom prst="rect">
            <a:avLst/>
          </a:prstGeom>
          <a:noFill/>
        </p:spPr>
        <p:txBody>
          <a:bodyPr wrap="none" rtlCol="0">
            <a:spAutoFit/>
          </a:bodyPr>
          <a:lstStyle/>
          <a:p>
            <a:r>
              <a:rPr lang="en-US" sz="2800" dirty="0" smtClean="0">
                <a:solidFill>
                  <a:srgbClr val="0070C0"/>
                </a:solidFill>
                <a:latin typeface="Comic Sans MS" panose="030F0702030302020204" pitchFamily="66" charset="0"/>
              </a:rPr>
              <a:t>Standardized directional selection gradients, </a:t>
            </a:r>
            <a:r>
              <a:rPr lang="el-GR" sz="2800" i="1" dirty="0" smtClean="0">
                <a:solidFill>
                  <a:srgbClr val="0070C0"/>
                </a:solidFill>
                <a:latin typeface="Comic Sans MS" panose="030F0702030302020204" pitchFamily="66" charset="0"/>
              </a:rPr>
              <a:t>β</a:t>
            </a:r>
            <a:endParaRPr lang="en-US" sz="2800" i="1" dirty="0">
              <a:solidFill>
                <a:srgbClr val="0070C0"/>
              </a:solidFill>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667000"/>
            <a:ext cx="3286125" cy="32813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666999"/>
            <a:ext cx="3286125" cy="3281363"/>
          </a:xfrm>
          <a:prstGeom prst="rect">
            <a:avLst/>
          </a:prstGeom>
        </p:spPr>
      </p:pic>
      <p:sp>
        <p:nvSpPr>
          <p:cNvPr id="3" name="TextBox 2"/>
          <p:cNvSpPr txBox="1"/>
          <p:nvPr/>
        </p:nvSpPr>
        <p:spPr>
          <a:xfrm>
            <a:off x="354179" y="5763697"/>
            <a:ext cx="4191981" cy="369332"/>
          </a:xfrm>
          <a:prstGeom prst="rect">
            <a:avLst/>
          </a:prstGeom>
          <a:solidFill>
            <a:schemeClr val="bg1"/>
          </a:solidFill>
        </p:spPr>
        <p:txBody>
          <a:bodyPr wrap="none" rtlCol="0">
            <a:spAutoFit/>
          </a:bodyPr>
          <a:lstStyle/>
          <a:p>
            <a:r>
              <a:rPr lang="en-US" dirty="0" smtClean="0"/>
              <a:t>Standardized directional selection gradient</a:t>
            </a:r>
            <a:endParaRPr lang="en-US" dirty="0"/>
          </a:p>
        </p:txBody>
      </p:sp>
      <p:sp>
        <p:nvSpPr>
          <p:cNvPr id="4" name="TextBox 3"/>
          <p:cNvSpPr txBox="1"/>
          <p:nvPr/>
        </p:nvSpPr>
        <p:spPr>
          <a:xfrm>
            <a:off x="5791200" y="5763696"/>
            <a:ext cx="1354858" cy="369332"/>
          </a:xfrm>
          <a:prstGeom prst="rect">
            <a:avLst/>
          </a:prstGeom>
          <a:solidFill>
            <a:schemeClr val="bg1"/>
          </a:solidFill>
        </p:spPr>
        <p:txBody>
          <a:bodyPr wrap="none" rtlCol="0">
            <a:spAutoFit/>
          </a:bodyPr>
          <a:lstStyle/>
          <a:p>
            <a:r>
              <a:rPr lang="en-US" dirty="0" smtClean="0"/>
              <a:t>Trait value, z</a:t>
            </a:r>
            <a:endParaRPr lang="en-US" dirty="0"/>
          </a:p>
        </p:txBody>
      </p:sp>
      <p:sp>
        <p:nvSpPr>
          <p:cNvPr id="8" name="TextBox 7"/>
          <p:cNvSpPr txBox="1"/>
          <p:nvPr/>
        </p:nvSpPr>
        <p:spPr>
          <a:xfrm rot="16200000">
            <a:off x="331451" y="4123013"/>
            <a:ext cx="1165897" cy="369332"/>
          </a:xfrm>
          <a:prstGeom prst="rect">
            <a:avLst/>
          </a:prstGeom>
          <a:solidFill>
            <a:schemeClr val="bg1"/>
          </a:solidFill>
        </p:spPr>
        <p:txBody>
          <a:bodyPr wrap="none" rtlCol="0">
            <a:spAutoFit/>
          </a:bodyPr>
          <a:lstStyle/>
          <a:p>
            <a:r>
              <a:rPr lang="en-US" dirty="0" smtClean="0"/>
              <a:t>Frequency</a:t>
            </a:r>
            <a:endParaRPr lang="en-US" dirty="0"/>
          </a:p>
        </p:txBody>
      </p:sp>
      <p:sp>
        <p:nvSpPr>
          <p:cNvPr id="9" name="TextBox 8"/>
          <p:cNvSpPr txBox="1"/>
          <p:nvPr/>
        </p:nvSpPr>
        <p:spPr>
          <a:xfrm rot="16200000">
            <a:off x="4147878" y="4123014"/>
            <a:ext cx="1165897" cy="369332"/>
          </a:xfrm>
          <a:prstGeom prst="rect">
            <a:avLst/>
          </a:prstGeom>
          <a:solidFill>
            <a:schemeClr val="bg1"/>
          </a:solidFill>
        </p:spPr>
        <p:txBody>
          <a:bodyPr wrap="none" rtlCol="0">
            <a:spAutoFit/>
          </a:bodyPr>
          <a:lstStyle/>
          <a:p>
            <a:r>
              <a:rPr lang="en-US" dirty="0" smtClean="0"/>
              <a:t>Frequency</a:t>
            </a:r>
            <a:endParaRPr lang="en-US" dirty="0"/>
          </a:p>
        </p:txBody>
      </p:sp>
      <p:sp>
        <p:nvSpPr>
          <p:cNvPr id="10" name="TextBox 9"/>
          <p:cNvSpPr txBox="1"/>
          <p:nvPr/>
        </p:nvSpPr>
        <p:spPr>
          <a:xfrm>
            <a:off x="2286000" y="3429000"/>
            <a:ext cx="772969" cy="369332"/>
          </a:xfrm>
          <a:prstGeom prst="rect">
            <a:avLst/>
          </a:prstGeom>
          <a:noFill/>
        </p:spPr>
        <p:txBody>
          <a:bodyPr wrap="none" rtlCol="0">
            <a:spAutoFit/>
          </a:bodyPr>
          <a:lstStyle/>
          <a:p>
            <a:r>
              <a:rPr lang="en-US" dirty="0" smtClean="0"/>
              <a:t>n=992</a:t>
            </a:r>
            <a:endParaRPr lang="en-US" dirty="0"/>
          </a:p>
        </p:txBody>
      </p:sp>
    </p:spTree>
    <p:extLst>
      <p:ext uri="{BB962C8B-B14F-4D97-AF65-F5344CB8AC3E}">
        <p14:creationId xmlns:p14="http://schemas.microsoft.com/office/powerpoint/2010/main" val="1142747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What have we learned?</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latin typeface="Comic Sans MS" panose="030F0702030302020204" pitchFamily="66" charset="0"/>
              </a:rPr>
              <a:t>The additive genetic variance-covariance matrix, </a:t>
            </a:r>
            <a:r>
              <a:rPr lang="en-US" i="1" dirty="0" smtClean="0">
                <a:solidFill>
                  <a:srgbClr val="0070C0"/>
                </a:solidFill>
                <a:latin typeface="Comic Sans MS" panose="030F0702030302020204" pitchFamily="66" charset="0"/>
              </a:rPr>
              <a:t>G</a:t>
            </a:r>
            <a:r>
              <a:rPr lang="en-US" dirty="0" smtClean="0">
                <a:latin typeface="Comic Sans MS" panose="030F0702030302020204" pitchFamily="66" charset="0"/>
              </a:rPr>
              <a:t>, is </a:t>
            </a:r>
            <a:r>
              <a:rPr lang="en-US" dirty="0" smtClean="0">
                <a:solidFill>
                  <a:srgbClr val="0070C0"/>
                </a:solidFill>
                <a:latin typeface="Comic Sans MS" panose="030F0702030302020204" pitchFamily="66" charset="0"/>
              </a:rPr>
              <a:t>the key to understanding multivariate resemblance</a:t>
            </a:r>
            <a:r>
              <a:rPr lang="en-US" dirty="0" smtClean="0">
                <a:latin typeface="Comic Sans MS" panose="030F0702030302020204" pitchFamily="66" charset="0"/>
              </a:rPr>
              <a:t> between parents and offspring.</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Consequently, the </a:t>
            </a:r>
            <a:r>
              <a:rPr lang="en-US" i="1" dirty="0" smtClean="0">
                <a:latin typeface="Comic Sans MS" panose="030F0702030302020204" pitchFamily="66" charset="0"/>
              </a:rPr>
              <a:t>G-matrix</a:t>
            </a:r>
            <a:r>
              <a:rPr lang="en-US" dirty="0" smtClean="0">
                <a:latin typeface="Comic Sans MS" panose="030F0702030302020204" pitchFamily="66" charset="0"/>
              </a:rPr>
              <a:t> is also the key to modeling </a:t>
            </a:r>
            <a:r>
              <a:rPr lang="en-US" dirty="0" smtClean="0">
                <a:solidFill>
                  <a:srgbClr val="0070C0"/>
                </a:solidFill>
                <a:latin typeface="Comic Sans MS" panose="030F0702030302020204" pitchFamily="66" charset="0"/>
              </a:rPr>
              <a:t>multivariate responses to selection</a:t>
            </a:r>
            <a:r>
              <a:rPr lang="en-US" dirty="0" smtClean="0">
                <a:latin typeface="Comic Sans MS" panose="030F0702030302020204" pitchFamily="66" charset="0"/>
              </a:rPr>
              <a:t>.</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i="1" dirty="0" smtClean="0">
                <a:latin typeface="Comic Sans MS" panose="030F0702030302020204" pitchFamily="66" charset="0"/>
              </a:rPr>
              <a:t>G</a:t>
            </a:r>
            <a:r>
              <a:rPr lang="en-US" dirty="0" smtClean="0">
                <a:latin typeface="Comic Sans MS" panose="030F0702030302020204" pitchFamily="66" charset="0"/>
              </a:rPr>
              <a:t> induces </a:t>
            </a:r>
            <a:r>
              <a:rPr lang="en-US" dirty="0" smtClean="0">
                <a:solidFill>
                  <a:srgbClr val="0070C0"/>
                </a:solidFill>
                <a:latin typeface="Comic Sans MS" panose="030F0702030302020204" pitchFamily="66" charset="0"/>
              </a:rPr>
              <a:t>correlated responses to selection</a:t>
            </a:r>
            <a:r>
              <a:rPr lang="en-US" dirty="0" smtClean="0">
                <a:latin typeface="Comic Sans MS" panose="030F0702030302020204" pitchFamily="66" charset="0"/>
              </a:rPr>
              <a:t> that may be non-intuitive.</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2384095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Thesis</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omic Sans MS" panose="030F0702030302020204" pitchFamily="66" charset="0"/>
              </a:rPr>
              <a:t>Selection changes trait distributions.</a:t>
            </a:r>
          </a:p>
          <a:p>
            <a:pPr marL="0" indent="0">
              <a:buNone/>
            </a:pPr>
            <a:endParaRPr lang="en-US" dirty="0" smtClean="0">
              <a:latin typeface="Comic Sans MS" panose="030F0702030302020204" pitchFamily="66" charset="0"/>
            </a:endParaRPr>
          </a:p>
          <a:p>
            <a:r>
              <a:rPr lang="en-US" dirty="0" smtClean="0">
                <a:latin typeface="Comic Sans MS" panose="030F0702030302020204" pitchFamily="66" charset="0"/>
              </a:rPr>
              <a:t>The contrast between distributions before and after selection provides a powerful description of the force of selection.</a:t>
            </a:r>
          </a:p>
          <a:p>
            <a:endParaRPr lang="en-US" dirty="0" smtClean="0">
              <a:solidFill>
                <a:srgbClr val="0070C0"/>
              </a:solidFill>
              <a:latin typeface="Comic Sans MS" panose="030F0702030302020204" pitchFamily="66" charset="0"/>
            </a:endParaRPr>
          </a:p>
          <a:p>
            <a:r>
              <a:rPr lang="en-US" dirty="0" smtClean="0">
                <a:latin typeface="Comic Sans MS" panose="030F0702030302020204" pitchFamily="66" charset="0"/>
              </a:rPr>
              <a:t>Multivariate measures of selection can correct for the effects of correlations between traits.</a:t>
            </a:r>
          </a:p>
          <a:p>
            <a:pPr marL="0" indent="0">
              <a:buNone/>
            </a:pPr>
            <a:r>
              <a:rPr lang="en-US" dirty="0" smtClean="0">
                <a:solidFill>
                  <a:srgbClr val="0070C0"/>
                </a:solidFill>
                <a:latin typeface="Comic Sans MS" panose="030F0702030302020204" pitchFamily="66" charset="0"/>
              </a:rPr>
              <a:t> </a:t>
            </a:r>
          </a:p>
          <a:p>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2678164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References</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70000" lnSpcReduction="20000"/>
          </a:bodyPr>
          <a:lstStyle/>
          <a:p>
            <a:r>
              <a:rPr lang="en-US" dirty="0" smtClean="0"/>
              <a:t>Lush, J. L. 1939. Animal Breeding Plans. Iowa State University Press.</a:t>
            </a:r>
          </a:p>
          <a:p>
            <a:r>
              <a:rPr lang="en-US" dirty="0" err="1" smtClean="0"/>
              <a:t>Lande</a:t>
            </a:r>
            <a:r>
              <a:rPr lang="en-US" dirty="0" smtClean="0"/>
              <a:t>, R. and S. J. Arnold 1983. The measurement of selection on correlated characters. Evolution 37: 1210-1226.</a:t>
            </a:r>
          </a:p>
          <a:p>
            <a:r>
              <a:rPr lang="en-US" dirty="0" smtClean="0"/>
              <a:t>Robertson, A. 1966. A mathematical model of the culling process in dairy cattle.  Animal Production 8: 93-108.</a:t>
            </a:r>
          </a:p>
          <a:p>
            <a:r>
              <a:rPr lang="en-US" dirty="0" smtClean="0"/>
              <a:t>Grant, P. R. 1986.  Ecology and Evolution of Darwin’s Finches. Princeton Univ. Press.</a:t>
            </a:r>
          </a:p>
          <a:p>
            <a:r>
              <a:rPr lang="en-US" dirty="0" err="1" smtClean="0"/>
              <a:t>Endler</a:t>
            </a:r>
            <a:r>
              <a:rPr lang="en-US" dirty="0" smtClean="0"/>
              <a:t>, J. 1986. Selection in the Wild. Princeton Univ. Press.</a:t>
            </a:r>
          </a:p>
          <a:p>
            <a:r>
              <a:rPr lang="en-US" dirty="0" smtClean="0"/>
              <a:t>Price, T., P. R. Grant, H. L. Gibbs, and P. T. </a:t>
            </a:r>
            <a:r>
              <a:rPr lang="en-US" dirty="0" err="1" smtClean="0"/>
              <a:t>Boag</a:t>
            </a:r>
            <a:r>
              <a:rPr lang="en-US" dirty="0" smtClean="0"/>
              <a:t>. 1984. Recurrent patterns of natural selection in a population of Darwin’s finches. Nature  309: 787-789.</a:t>
            </a:r>
          </a:p>
          <a:p>
            <a:r>
              <a:rPr lang="en-US" dirty="0" smtClean="0"/>
              <a:t>Kingsolver, J. G. et al. 2001.  The strength of phenotypic selection in natural populations.  American Naturalist 157: 245-261.</a:t>
            </a:r>
          </a:p>
          <a:p>
            <a:endParaRPr lang="en-US" dirty="0" smtClean="0"/>
          </a:p>
          <a:p>
            <a:endParaRPr lang="en-US" dirty="0" smtClean="0"/>
          </a:p>
          <a:p>
            <a:pPr marL="0" indent="0">
              <a:buNone/>
            </a:pPr>
            <a:endParaRPr lang="en-US" dirty="0" smtClean="0"/>
          </a:p>
          <a:p>
            <a:endParaRPr lang="en-US" dirty="0" smtClean="0"/>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a:p>
        </p:txBody>
      </p:sp>
    </p:spTree>
    <p:extLst>
      <p:ext uri="{BB962C8B-B14F-4D97-AF65-F5344CB8AC3E}">
        <p14:creationId xmlns:p14="http://schemas.microsoft.com/office/powerpoint/2010/main" val="631838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Outline</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latin typeface="Comic Sans MS" panose="030F0702030302020204" pitchFamily="66" charset="0"/>
              </a:rPr>
              <a:t>Selection </a:t>
            </a:r>
            <a:r>
              <a:rPr lang="en-US" dirty="0" smtClean="0">
                <a:solidFill>
                  <a:srgbClr val="0070C0"/>
                </a:solidFill>
                <a:latin typeface="Comic Sans MS" panose="030F0702030302020204" pitchFamily="66" charset="0"/>
              </a:rPr>
              <a:t>changes the </a:t>
            </a:r>
            <a:r>
              <a:rPr lang="en-US" dirty="0" err="1" smtClean="0">
                <a:solidFill>
                  <a:srgbClr val="0070C0"/>
                </a:solidFill>
                <a:latin typeface="Comic Sans MS" panose="030F0702030302020204" pitchFamily="66" charset="0"/>
              </a:rPr>
              <a:t>univariate</a:t>
            </a:r>
            <a:r>
              <a:rPr lang="en-US" dirty="0" smtClean="0">
                <a:solidFill>
                  <a:srgbClr val="0070C0"/>
                </a:solidFill>
                <a:latin typeface="Comic Sans MS" panose="030F0702030302020204" pitchFamily="66" charset="0"/>
              </a:rPr>
              <a:t> trait distribution</a:t>
            </a:r>
            <a:r>
              <a:rPr lang="en-US" dirty="0" smtClean="0">
                <a:latin typeface="Comic Sans MS" panose="030F0702030302020204" pitchFamily="66" charset="0"/>
              </a:rPr>
              <a:t>.</a:t>
            </a:r>
          </a:p>
          <a:p>
            <a:pPr marL="514350" indent="-514350">
              <a:buFont typeface="+mj-lt"/>
              <a:buAutoNum type="arabicPeriod"/>
            </a:pPr>
            <a:r>
              <a:rPr lang="en-US" dirty="0" smtClean="0">
                <a:solidFill>
                  <a:srgbClr val="0070C0"/>
                </a:solidFill>
                <a:latin typeface="Comic Sans MS" panose="030F0702030302020204" pitchFamily="66" charset="0"/>
              </a:rPr>
              <a:t>Shift in the trait mean, s</a:t>
            </a:r>
            <a:r>
              <a:rPr lang="en-US" dirty="0" smtClean="0">
                <a:latin typeface="Comic Sans MS" panose="030F0702030302020204" pitchFamily="66" charset="0"/>
              </a:rPr>
              <a:t>, the linear selection differential.</a:t>
            </a:r>
          </a:p>
          <a:p>
            <a:pPr marL="514350" indent="-514350">
              <a:buFont typeface="+mj-lt"/>
              <a:buAutoNum type="arabicPeriod"/>
            </a:pPr>
            <a:r>
              <a:rPr lang="en-US" dirty="0" smtClean="0">
                <a:solidFill>
                  <a:srgbClr val="0070C0"/>
                </a:solidFill>
                <a:latin typeface="Comic Sans MS" panose="030F0702030302020204" pitchFamily="66" charset="0"/>
              </a:rPr>
              <a:t>Change in the trait variance, C</a:t>
            </a:r>
            <a:r>
              <a:rPr lang="en-US" dirty="0" smtClean="0">
                <a:latin typeface="Comic Sans MS" panose="030F0702030302020204" pitchFamily="66" charset="0"/>
              </a:rPr>
              <a:t>, the nonlinear selection differential</a:t>
            </a:r>
          </a:p>
          <a:p>
            <a:pPr marL="514350" indent="-514350">
              <a:buFont typeface="+mj-lt"/>
              <a:buAutoNum type="arabicPeriod"/>
            </a:pPr>
            <a:r>
              <a:rPr lang="en-US" dirty="0" smtClean="0">
                <a:latin typeface="Comic Sans MS" panose="030F0702030302020204" pitchFamily="66" charset="0"/>
              </a:rPr>
              <a:t>Examples and surveys of selection differentials</a:t>
            </a:r>
          </a:p>
          <a:p>
            <a:pPr marL="514350" indent="-514350">
              <a:buFont typeface="+mj-lt"/>
              <a:buAutoNum type="arabicPeriod"/>
            </a:pPr>
            <a:r>
              <a:rPr lang="en-US" dirty="0" smtClean="0">
                <a:latin typeface="Comic Sans MS" panose="030F0702030302020204" pitchFamily="66" charset="0"/>
              </a:rPr>
              <a:t>Selection </a:t>
            </a:r>
            <a:r>
              <a:rPr lang="en-US" dirty="0" smtClean="0">
                <a:solidFill>
                  <a:srgbClr val="0070C0"/>
                </a:solidFill>
                <a:latin typeface="Comic Sans MS" panose="030F0702030302020204" pitchFamily="66" charset="0"/>
              </a:rPr>
              <a:t>changes the multivariate trait distribution</a:t>
            </a:r>
            <a:r>
              <a:rPr lang="en-US" dirty="0" smtClean="0">
                <a:latin typeface="Comic Sans MS" panose="030F0702030302020204" pitchFamily="66" charset="0"/>
              </a:rPr>
              <a:t>.</a:t>
            </a:r>
            <a:endParaRPr lang="en-US" dirty="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The </a:t>
            </a:r>
            <a:r>
              <a:rPr lang="en-US" dirty="0" smtClean="0">
                <a:solidFill>
                  <a:srgbClr val="0070C0"/>
                </a:solidFill>
                <a:latin typeface="Comic Sans MS" panose="030F0702030302020204" pitchFamily="66" charset="0"/>
              </a:rPr>
              <a:t>directional selection gradient, </a:t>
            </a:r>
            <a:r>
              <a:rPr lang="el-GR" i="1" dirty="0" smtClean="0">
                <a:solidFill>
                  <a:srgbClr val="0070C0"/>
                </a:solidFill>
                <a:latin typeface="Comic Sans MS" panose="030F0702030302020204" pitchFamily="66" charset="0"/>
              </a:rPr>
              <a:t>β</a:t>
            </a:r>
            <a:r>
              <a:rPr lang="en-US" dirty="0" smtClean="0">
                <a:latin typeface="Comic Sans MS" panose="030F0702030302020204" pitchFamily="66" charset="0"/>
              </a:rPr>
              <a:t>, a vector.</a:t>
            </a:r>
          </a:p>
          <a:p>
            <a:pPr marL="514350" indent="-514350">
              <a:buFont typeface="+mj-lt"/>
              <a:buAutoNum type="arabicPeriod"/>
            </a:pPr>
            <a:r>
              <a:rPr lang="en-US" dirty="0" smtClean="0">
                <a:latin typeface="Comic Sans MS" panose="030F0702030302020204" pitchFamily="66" charset="0"/>
              </a:rPr>
              <a:t>The </a:t>
            </a:r>
            <a:r>
              <a:rPr lang="en-US" dirty="0" smtClean="0">
                <a:solidFill>
                  <a:srgbClr val="0070C0"/>
                </a:solidFill>
                <a:latin typeface="Comic Sans MS" panose="030F0702030302020204" pitchFamily="66" charset="0"/>
              </a:rPr>
              <a:t>nonlinear selection gradient, </a:t>
            </a:r>
            <a:r>
              <a:rPr lang="el-GR" i="1" dirty="0" smtClean="0">
                <a:solidFill>
                  <a:srgbClr val="0070C0"/>
                </a:solidFill>
                <a:latin typeface="Comic Sans MS" panose="030F0702030302020204" pitchFamily="66" charset="0"/>
              </a:rPr>
              <a:t>γ</a:t>
            </a:r>
            <a:r>
              <a:rPr lang="en-US" dirty="0" smtClean="0">
                <a:latin typeface="Comic Sans MS" panose="030F0702030302020204" pitchFamily="66" charset="0"/>
              </a:rPr>
              <a:t>, a matrix.</a:t>
            </a:r>
          </a:p>
          <a:p>
            <a:pPr marL="514350" indent="-514350">
              <a:buFont typeface="+mj-lt"/>
              <a:buAutoNum type="arabicPeriod"/>
            </a:pPr>
            <a:r>
              <a:rPr lang="en-US" dirty="0" smtClean="0">
                <a:latin typeface="Comic Sans MS" panose="030F0702030302020204" pitchFamily="66" charset="0"/>
              </a:rPr>
              <a:t>Examples and surveys of selection gradients.</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72714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1. Selection changes the </a:t>
            </a:r>
            <a:r>
              <a:rPr lang="en-US" dirty="0" err="1" smtClean="0">
                <a:latin typeface="Comic Sans MS" panose="030F0702030302020204" pitchFamily="66" charset="0"/>
              </a:rPr>
              <a:t>univariate</a:t>
            </a:r>
            <a:r>
              <a:rPr lang="en-US" dirty="0" smtClean="0">
                <a:latin typeface="Comic Sans MS" panose="030F0702030302020204" pitchFamily="66" charset="0"/>
              </a:rPr>
              <a:t> trait distribution</a:t>
            </a:r>
            <a:endParaRPr lang="en-US" dirty="0">
              <a:solidFill>
                <a:srgbClr val="0070C0"/>
              </a:solidFill>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667000"/>
            <a:ext cx="3662909" cy="3657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667000"/>
            <a:ext cx="3662909" cy="3657600"/>
          </a:xfrm>
          <a:prstGeom prst="rect">
            <a:avLst/>
          </a:prstGeom>
        </p:spPr>
      </p:pic>
      <p:sp>
        <p:nvSpPr>
          <p:cNvPr id="3" name="TextBox 2"/>
          <p:cNvSpPr txBox="1"/>
          <p:nvPr/>
        </p:nvSpPr>
        <p:spPr>
          <a:xfrm>
            <a:off x="1395433" y="1565701"/>
            <a:ext cx="6915676" cy="830997"/>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The contrast between distributions before </a:t>
            </a:r>
          </a:p>
          <a:p>
            <a:pPr algn="ctr"/>
            <a:r>
              <a:rPr lang="en-US" sz="2400" dirty="0" smtClean="0">
                <a:solidFill>
                  <a:srgbClr val="0070C0"/>
                </a:solidFill>
                <a:latin typeface="Comic Sans MS" panose="030F0702030302020204" pitchFamily="66" charset="0"/>
              </a:rPr>
              <a:t>and after selection is particularly revealing</a:t>
            </a:r>
            <a:endParaRPr lang="en-US" sz="2400" dirty="0">
              <a:solidFill>
                <a:srgbClr val="0070C0"/>
              </a:solidFill>
              <a:latin typeface="Comic Sans MS" panose="030F0702030302020204" pitchFamily="66" charset="0"/>
            </a:endParaRPr>
          </a:p>
        </p:txBody>
      </p:sp>
      <p:sp>
        <p:nvSpPr>
          <p:cNvPr id="6" name="TextBox 5"/>
          <p:cNvSpPr txBox="1"/>
          <p:nvPr/>
        </p:nvSpPr>
        <p:spPr>
          <a:xfrm>
            <a:off x="5867400" y="6096000"/>
            <a:ext cx="1384225" cy="369332"/>
          </a:xfrm>
          <a:prstGeom prst="rect">
            <a:avLst/>
          </a:prstGeom>
          <a:solidFill>
            <a:schemeClr val="bg1"/>
          </a:solidFill>
        </p:spPr>
        <p:txBody>
          <a:bodyPr wrap="none" rtlCol="0">
            <a:spAutoFit/>
          </a:bodyPr>
          <a:lstStyle/>
          <a:p>
            <a:r>
              <a:rPr lang="en-US" dirty="0" smtClean="0"/>
              <a:t>Trait value, z</a:t>
            </a:r>
            <a:endParaRPr lang="en-US" dirty="0"/>
          </a:p>
        </p:txBody>
      </p:sp>
      <p:sp>
        <p:nvSpPr>
          <p:cNvPr id="7" name="Rectangle 6"/>
          <p:cNvSpPr/>
          <p:nvPr/>
        </p:nvSpPr>
        <p:spPr>
          <a:xfrm>
            <a:off x="1763625" y="6114249"/>
            <a:ext cx="1354858" cy="369332"/>
          </a:xfrm>
          <a:prstGeom prst="rect">
            <a:avLst/>
          </a:prstGeom>
          <a:solidFill>
            <a:schemeClr val="bg1"/>
          </a:solidFill>
        </p:spPr>
        <p:txBody>
          <a:bodyPr wrap="none">
            <a:spAutoFit/>
          </a:bodyPr>
          <a:lstStyle/>
          <a:p>
            <a:r>
              <a:rPr lang="en-US" dirty="0"/>
              <a:t>Trait value, z</a:t>
            </a:r>
          </a:p>
        </p:txBody>
      </p:sp>
      <p:sp>
        <p:nvSpPr>
          <p:cNvPr id="8" name="TextBox 7"/>
          <p:cNvSpPr txBox="1"/>
          <p:nvPr/>
        </p:nvSpPr>
        <p:spPr>
          <a:xfrm rot="16200000">
            <a:off x="-457200" y="4158734"/>
            <a:ext cx="2133600" cy="369332"/>
          </a:xfrm>
          <a:prstGeom prst="rect">
            <a:avLst/>
          </a:prstGeom>
          <a:solidFill>
            <a:schemeClr val="bg1"/>
          </a:solidFill>
        </p:spPr>
        <p:txBody>
          <a:bodyPr wrap="square" rtlCol="0">
            <a:spAutoFit/>
          </a:bodyPr>
          <a:lstStyle/>
          <a:p>
            <a:pPr algn="ctr"/>
            <a:r>
              <a:rPr lang="en-US" dirty="0" smtClean="0"/>
              <a:t>Frequency</a:t>
            </a:r>
            <a:endParaRPr lang="en-US" dirty="0"/>
          </a:p>
        </p:txBody>
      </p:sp>
      <p:sp>
        <p:nvSpPr>
          <p:cNvPr id="9" name="TextBox 8"/>
          <p:cNvSpPr txBox="1"/>
          <p:nvPr/>
        </p:nvSpPr>
        <p:spPr>
          <a:xfrm rot="16200000">
            <a:off x="3581400" y="4234934"/>
            <a:ext cx="2133600" cy="369332"/>
          </a:xfrm>
          <a:prstGeom prst="rect">
            <a:avLst/>
          </a:prstGeom>
          <a:solidFill>
            <a:schemeClr val="bg1"/>
          </a:solidFill>
        </p:spPr>
        <p:txBody>
          <a:bodyPr wrap="square" rtlCol="0">
            <a:spAutoFit/>
          </a:bodyPr>
          <a:lstStyle/>
          <a:p>
            <a:pPr algn="ctr"/>
            <a:r>
              <a:rPr lang="en-US" dirty="0" smtClean="0"/>
              <a:t>Frequency</a:t>
            </a:r>
            <a:endParaRPr lang="en-US" dirty="0"/>
          </a:p>
        </p:txBody>
      </p:sp>
      <p:sp>
        <p:nvSpPr>
          <p:cNvPr id="10" name="TextBox 9"/>
          <p:cNvSpPr txBox="1"/>
          <p:nvPr/>
        </p:nvSpPr>
        <p:spPr>
          <a:xfrm>
            <a:off x="1066800" y="2819400"/>
            <a:ext cx="1700787" cy="369332"/>
          </a:xfrm>
          <a:prstGeom prst="rect">
            <a:avLst/>
          </a:prstGeom>
          <a:noFill/>
        </p:spPr>
        <p:txBody>
          <a:bodyPr wrap="none" rtlCol="0">
            <a:spAutoFit/>
          </a:bodyPr>
          <a:lstStyle/>
          <a:p>
            <a:r>
              <a:rPr lang="en-US" dirty="0" smtClean="0">
                <a:solidFill>
                  <a:srgbClr val="00B0F0"/>
                </a:solidFill>
              </a:rPr>
              <a:t>Before selection</a:t>
            </a:r>
            <a:endParaRPr lang="en-US" dirty="0">
              <a:solidFill>
                <a:srgbClr val="00B0F0"/>
              </a:solidFill>
            </a:endParaRPr>
          </a:p>
        </p:txBody>
      </p:sp>
      <p:sp>
        <p:nvSpPr>
          <p:cNvPr id="11" name="TextBox 10"/>
          <p:cNvSpPr txBox="1"/>
          <p:nvPr/>
        </p:nvSpPr>
        <p:spPr>
          <a:xfrm>
            <a:off x="5089430" y="2844229"/>
            <a:ext cx="1555939" cy="369332"/>
          </a:xfrm>
          <a:prstGeom prst="rect">
            <a:avLst/>
          </a:prstGeom>
          <a:noFill/>
        </p:spPr>
        <p:txBody>
          <a:bodyPr wrap="none" rtlCol="0">
            <a:spAutoFit/>
          </a:bodyPr>
          <a:lstStyle/>
          <a:p>
            <a:r>
              <a:rPr lang="en-US" dirty="0" smtClean="0"/>
              <a:t>After selection</a:t>
            </a:r>
            <a:endParaRPr lang="en-US" dirty="0"/>
          </a:p>
        </p:txBody>
      </p:sp>
    </p:spTree>
    <p:extLst>
      <p:ext uri="{BB962C8B-B14F-4D97-AF65-F5344CB8AC3E}">
        <p14:creationId xmlns:p14="http://schemas.microsoft.com/office/powerpoint/2010/main" val="3150607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600" dirty="0" smtClean="0">
                <a:latin typeface="Comic Sans MS" panose="030F0702030302020204" pitchFamily="66" charset="0"/>
              </a:rPr>
              <a:t>2. Shift in the trait mean, the linear selection differential, s</a:t>
            </a:r>
            <a:endParaRPr lang="en-US" sz="3600" dirty="0">
              <a:latin typeface="Comic Sans MS" panose="030F0702030302020204" pitchFamily="66" charset="0"/>
            </a:endParaRPr>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 name="TextBox 2"/>
              <p:cNvSpPr txBox="1"/>
              <p:nvPr/>
            </p:nvSpPr>
            <p:spPr>
              <a:xfrm>
                <a:off x="1905000" y="2171850"/>
                <a:ext cx="5782609" cy="52322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𝑠</m:t>
                      </m:r>
                      <m:r>
                        <a:rPr lang="en-US" sz="2800" b="0" i="1" smtClean="0">
                          <a:latin typeface="Cambria Math"/>
                        </a:rPr>
                        <m:t>=</m:t>
                      </m:r>
                      <m:sSup>
                        <m:sSupPr>
                          <m:ctrlPr>
                            <a:rPr lang="en-US" sz="2800" b="0" i="1" smtClean="0">
                              <a:latin typeface="Cambria Math"/>
                            </a:rPr>
                          </m:ctrlPr>
                        </m:sSupPr>
                        <m:e>
                          <m:acc>
                            <m:accPr>
                              <m:chr m:val="̅"/>
                              <m:ctrlPr>
                                <a:rPr lang="en-US" sz="2800" b="0" i="1" smtClean="0">
                                  <a:latin typeface="Cambria Math"/>
                                </a:rPr>
                              </m:ctrlPr>
                            </m:accPr>
                            <m:e>
                              <m:r>
                                <a:rPr lang="en-US" sz="2800" b="0" i="1" smtClean="0">
                                  <a:latin typeface="Cambria Math"/>
                                </a:rPr>
                                <m:t>𝑧</m:t>
                              </m:r>
                            </m:e>
                          </m:acc>
                        </m:e>
                        <m:sup>
                          <m:r>
                            <a:rPr lang="en-US" sz="2800" b="0" i="1" smtClean="0">
                              <a:latin typeface="Cambria Math"/>
                            </a:rPr>
                            <m:t>∗</m:t>
                          </m:r>
                        </m:sup>
                      </m:sSup>
                      <m:r>
                        <a:rPr lang="en-US" sz="2800" b="0" i="1" smtClean="0">
                          <a:latin typeface="Cambria Math"/>
                        </a:rPr>
                        <m:t>−</m:t>
                      </m:r>
                      <m:acc>
                        <m:accPr>
                          <m:chr m:val="̅"/>
                          <m:ctrlPr>
                            <a:rPr lang="en-US" sz="2800" b="0" i="1" smtClean="0">
                              <a:latin typeface="Cambria Math"/>
                            </a:rPr>
                          </m:ctrlPr>
                        </m:accPr>
                        <m:e>
                          <m:r>
                            <a:rPr lang="en-US" sz="2800" b="0" i="1" smtClean="0">
                              <a:latin typeface="Cambria Math"/>
                            </a:rPr>
                            <m:t>𝑧</m:t>
                          </m:r>
                        </m:e>
                      </m:acc>
                      <m:r>
                        <a:rPr lang="en-US" sz="2800" b="0" i="1" smtClean="0">
                          <a:latin typeface="Cambria Math"/>
                        </a:rPr>
                        <m:t>=0.16−(−0.01)=0.17</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1905000" y="2171850"/>
                <a:ext cx="5782609" cy="523220"/>
              </a:xfrm>
              <a:prstGeom prst="rect">
                <a:avLst/>
              </a:prstGeom>
              <a:blipFill rotWithShape="1">
                <a:blip r:embed="rId3"/>
                <a:stretch>
                  <a:fillRect/>
                </a:stretch>
              </a:blipFill>
            </p:spPr>
            <p:txBody>
              <a:bodyPr/>
              <a:lstStyle/>
              <a:p>
                <a:r>
                  <a:rPr lang="en-US">
                    <a:noFill/>
                  </a:rPr>
                  <a:t> </a:t>
                </a:r>
              </a:p>
            </p:txBody>
          </p:sp>
        </mc:Fallback>
      </mc:AlternateContent>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 y="3505567"/>
            <a:ext cx="2317750" cy="77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261" y="4495800"/>
            <a:ext cx="2635250" cy="68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13600" y="5496580"/>
                <a:ext cx="3200400" cy="5232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a:rPr>
                          </m:ctrlPr>
                        </m:sSupPr>
                        <m:e>
                          <m:r>
                            <a:rPr lang="en-US" sz="2800" b="0" i="1" smtClean="0">
                              <a:latin typeface="Cambria Math"/>
                            </a:rPr>
                            <m:t>𝑝</m:t>
                          </m:r>
                          <m:r>
                            <a:rPr lang="en-US" sz="2800" b="0" i="1" smtClean="0">
                              <a:latin typeface="Cambria Math"/>
                            </a:rPr>
                            <m:t>(</m:t>
                          </m:r>
                          <m:r>
                            <a:rPr lang="en-US" sz="2800" b="0" i="1" smtClean="0">
                              <a:latin typeface="Cambria Math"/>
                            </a:rPr>
                            <m:t>𝑧</m:t>
                          </m:r>
                          <m:r>
                            <a:rPr lang="en-US" sz="2800" b="0" i="1" smtClean="0">
                              <a:latin typeface="Cambria Math"/>
                            </a:rPr>
                            <m:t>)</m:t>
                          </m:r>
                        </m:e>
                        <m:sup>
                          <m:r>
                            <a:rPr lang="en-US" sz="2800" b="0" i="1" smtClean="0">
                              <a:latin typeface="Cambria Math"/>
                            </a:rPr>
                            <m:t>∗</m:t>
                          </m:r>
                        </m:sup>
                      </m:sSup>
                      <m:r>
                        <a:rPr lang="en-US" sz="2800" b="0" i="1" smtClean="0">
                          <a:latin typeface="Cambria Math"/>
                        </a:rPr>
                        <m:t>=</m:t>
                      </m:r>
                      <m:r>
                        <a:rPr lang="en-US" sz="2800" b="0" i="1" smtClean="0">
                          <a:latin typeface="Cambria Math"/>
                        </a:rPr>
                        <m:t>𝑤</m:t>
                      </m:r>
                      <m:d>
                        <m:dPr>
                          <m:ctrlPr>
                            <a:rPr lang="en-US" sz="2800" b="0" i="1" smtClean="0">
                              <a:latin typeface="Cambria Math"/>
                            </a:rPr>
                          </m:ctrlPr>
                        </m:dPr>
                        <m:e>
                          <m:r>
                            <a:rPr lang="en-US" sz="2800" b="0" i="1" smtClean="0">
                              <a:latin typeface="Cambria Math"/>
                            </a:rPr>
                            <m:t>𝑧</m:t>
                          </m:r>
                        </m:e>
                      </m:d>
                      <m:r>
                        <a:rPr lang="en-US" sz="2800" b="0" i="1" smtClean="0">
                          <a:latin typeface="Cambria Math"/>
                        </a:rPr>
                        <m:t>𝑝</m:t>
                      </m:r>
                      <m:d>
                        <m:dPr>
                          <m:ctrlPr>
                            <a:rPr lang="en-US" sz="2800" b="0" i="1" smtClean="0">
                              <a:latin typeface="Cambria Math"/>
                            </a:rPr>
                          </m:ctrlPr>
                        </m:dPr>
                        <m:e>
                          <m:r>
                            <a:rPr lang="en-US" sz="2800" b="0" i="1" smtClean="0">
                              <a:latin typeface="Cambria Math"/>
                            </a:rPr>
                            <m:t>𝑧</m:t>
                          </m:r>
                        </m:e>
                      </m:d>
                    </m:oMath>
                  </m:oMathPara>
                </a14:m>
                <a:endParaRPr lang="en-US" sz="2800" b="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413600" y="5496580"/>
                <a:ext cx="3200400" cy="523220"/>
              </a:xfrm>
              <a:prstGeom prst="rect">
                <a:avLst/>
              </a:prstGeom>
              <a:blipFill rotWithShape="1">
                <a:blip r:embed="rId6"/>
                <a:stretch>
                  <a:fillRect/>
                </a:stretch>
              </a:blipFill>
            </p:spPr>
            <p:txBody>
              <a:bodyPr/>
              <a:lstStyle/>
              <a:p>
                <a:r>
                  <a:rPr lang="en-US">
                    <a:noFill/>
                  </a:rPr>
                  <a:t> </a:t>
                </a:r>
              </a:p>
            </p:txBody>
          </p:sp>
        </mc:Fallback>
      </mc:AlternateContent>
      <p:sp>
        <p:nvSpPr>
          <p:cNvPr id="6" name="TextBox 5"/>
          <p:cNvSpPr txBox="1"/>
          <p:nvPr/>
        </p:nvSpPr>
        <p:spPr>
          <a:xfrm>
            <a:off x="1905886" y="1470101"/>
            <a:ext cx="3490058" cy="461665"/>
          </a:xfrm>
          <a:prstGeom prst="rect">
            <a:avLst/>
          </a:prstGeom>
          <a:noFill/>
        </p:spPr>
        <p:txBody>
          <a:bodyPr wrap="none" rtlCol="0">
            <a:spAutoFit/>
          </a:bodyPr>
          <a:lstStyle/>
          <a:p>
            <a:r>
              <a:rPr lang="en-US" sz="2400" dirty="0" smtClean="0">
                <a:solidFill>
                  <a:srgbClr val="0070C0"/>
                </a:solidFill>
                <a:latin typeface="Comic Sans MS" panose="030F0702030302020204" pitchFamily="66" charset="0"/>
              </a:rPr>
              <a:t>a. A particular example</a:t>
            </a:r>
            <a:endParaRPr lang="en-US" sz="2400" dirty="0">
              <a:solidFill>
                <a:srgbClr val="0070C0"/>
              </a:solidFill>
              <a:latin typeface="Comic Sans MS" panose="030F0702030302020204" pitchFamily="66" charset="0"/>
            </a:endParaRPr>
          </a:p>
        </p:txBody>
      </p:sp>
      <p:sp>
        <p:nvSpPr>
          <p:cNvPr id="7" name="TextBox 6"/>
          <p:cNvSpPr txBox="1"/>
          <p:nvPr/>
        </p:nvSpPr>
        <p:spPr>
          <a:xfrm>
            <a:off x="2113003" y="2837972"/>
            <a:ext cx="2959465" cy="461665"/>
          </a:xfrm>
          <a:prstGeom prst="rect">
            <a:avLst/>
          </a:prstGeom>
          <a:noFill/>
        </p:spPr>
        <p:txBody>
          <a:bodyPr wrap="none" rtlCol="0">
            <a:spAutoFit/>
          </a:bodyPr>
          <a:lstStyle/>
          <a:p>
            <a:r>
              <a:rPr lang="en-US" sz="2400" dirty="0" smtClean="0">
                <a:solidFill>
                  <a:srgbClr val="0070C0"/>
                </a:solidFill>
                <a:latin typeface="Comic Sans MS" panose="030F0702030302020204" pitchFamily="66" charset="0"/>
              </a:rPr>
              <a:t>b. The general case</a:t>
            </a:r>
            <a:endParaRPr lang="en-US" sz="2400" dirty="0">
              <a:solidFill>
                <a:srgbClr val="0070C0"/>
              </a:solidFill>
              <a:latin typeface="Comic Sans MS" panose="030F0702030302020204" pitchFamily="66" charset="0"/>
            </a:endParaRPr>
          </a:p>
        </p:txBody>
      </p:sp>
      <p:sp>
        <p:nvSpPr>
          <p:cNvPr id="8" name="TextBox 7"/>
          <p:cNvSpPr txBox="1"/>
          <p:nvPr/>
        </p:nvSpPr>
        <p:spPr>
          <a:xfrm>
            <a:off x="3352800" y="3709838"/>
            <a:ext cx="5139548" cy="369332"/>
          </a:xfrm>
          <a:prstGeom prst="rect">
            <a:avLst/>
          </a:prstGeom>
          <a:noFill/>
        </p:spPr>
        <p:txBody>
          <a:bodyPr wrap="none" rtlCol="0">
            <a:spAutoFit/>
          </a:bodyPr>
          <a:lstStyle/>
          <a:p>
            <a:r>
              <a:rPr lang="en-US" dirty="0">
                <a:latin typeface="Comic Sans MS" panose="030F0702030302020204" pitchFamily="66" charset="0"/>
              </a:rPr>
              <a:t>w</a:t>
            </a:r>
            <a:r>
              <a:rPr lang="en-US" dirty="0" smtClean="0">
                <a:latin typeface="Comic Sans MS" panose="030F0702030302020204" pitchFamily="66" charset="0"/>
              </a:rPr>
              <a:t>here p(z) is trait frequency before selection</a:t>
            </a:r>
            <a:endParaRPr lang="en-US" dirty="0">
              <a:latin typeface="Comic Sans MS" panose="030F0702030302020204" pitchFamily="66" charset="0"/>
            </a:endParaRPr>
          </a:p>
        </p:txBody>
      </p:sp>
      <p:sp>
        <p:nvSpPr>
          <p:cNvPr id="9" name="TextBox 8"/>
          <p:cNvSpPr txBox="1"/>
          <p:nvPr/>
        </p:nvSpPr>
        <p:spPr>
          <a:xfrm>
            <a:off x="3577324" y="4652446"/>
            <a:ext cx="5104282" cy="369332"/>
          </a:xfrm>
          <a:prstGeom prst="rect">
            <a:avLst/>
          </a:prstGeom>
          <a:noFill/>
        </p:spPr>
        <p:txBody>
          <a:bodyPr wrap="none" rtlCol="0">
            <a:spAutoFit/>
          </a:bodyPr>
          <a:lstStyle/>
          <a:p>
            <a:r>
              <a:rPr lang="en-US" dirty="0">
                <a:latin typeface="Comic Sans MS" panose="030F0702030302020204" pitchFamily="66" charset="0"/>
              </a:rPr>
              <a:t>w</a:t>
            </a:r>
            <a:r>
              <a:rPr lang="en-US" dirty="0" smtClean="0">
                <a:latin typeface="Comic Sans MS" panose="030F0702030302020204" pitchFamily="66" charset="0"/>
              </a:rPr>
              <a:t>here p(z)* is trait frequency after selection</a:t>
            </a:r>
            <a:endParaRPr lang="en-US" dirty="0">
              <a:latin typeface="Comic Sans MS" panose="030F0702030302020204" pitchFamily="66" charset="0"/>
            </a:endParaRPr>
          </a:p>
        </p:txBody>
      </p:sp>
      <p:sp>
        <p:nvSpPr>
          <p:cNvPr id="10" name="TextBox 9"/>
          <p:cNvSpPr txBox="1"/>
          <p:nvPr/>
        </p:nvSpPr>
        <p:spPr>
          <a:xfrm>
            <a:off x="3733800" y="5564955"/>
            <a:ext cx="5516254" cy="369332"/>
          </a:xfrm>
          <a:prstGeom prst="rect">
            <a:avLst/>
          </a:prstGeom>
          <a:noFill/>
        </p:spPr>
        <p:txBody>
          <a:bodyPr wrap="none" rtlCol="0">
            <a:spAutoFit/>
          </a:bodyPr>
          <a:lstStyle/>
          <a:p>
            <a:r>
              <a:rPr lang="en-US" dirty="0">
                <a:latin typeface="Comic Sans MS" panose="030F0702030302020204" pitchFamily="66" charset="0"/>
              </a:rPr>
              <a:t>w</a:t>
            </a:r>
            <a:r>
              <a:rPr lang="en-US" dirty="0" smtClean="0">
                <a:latin typeface="Comic Sans MS" panose="030F0702030302020204" pitchFamily="66" charset="0"/>
              </a:rPr>
              <a:t>here w(z) is relative fitness  of the z trait class</a:t>
            </a:r>
            <a:endParaRPr lang="en-US" dirty="0">
              <a:latin typeface="Comic Sans MS" panose="030F0702030302020204" pitchFamily="66" charset="0"/>
            </a:endParaRPr>
          </a:p>
        </p:txBody>
      </p:sp>
    </p:spTree>
    <p:extLst>
      <p:ext uri="{BB962C8B-B14F-4D97-AF65-F5344CB8AC3E}">
        <p14:creationId xmlns:p14="http://schemas.microsoft.com/office/powerpoint/2010/main" val="295746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600" dirty="0" smtClean="0">
                <a:latin typeface="Comic Sans MS" panose="030F0702030302020204" pitchFamily="66" charset="0"/>
              </a:rPr>
              <a:t>2. Shift in the trait mean, the linear selection differential</a:t>
            </a:r>
            <a:endParaRPr lang="en-US" sz="3600" dirty="0">
              <a:latin typeface="Comic Sans MS" panose="030F0702030302020204" pitchFamily="66" charset="0"/>
            </a:endParaRPr>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905886" y="1470101"/>
            <a:ext cx="6409127"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c</a:t>
            </a:r>
            <a:r>
              <a:rPr lang="en-US" sz="2400" dirty="0" smtClean="0">
                <a:solidFill>
                  <a:srgbClr val="0070C0"/>
                </a:solidFill>
                <a:latin typeface="Comic Sans MS" panose="030F0702030302020204" pitchFamily="66" charset="0"/>
              </a:rPr>
              <a:t>. The selection differential is a covariance</a:t>
            </a:r>
            <a:endParaRPr lang="en-US" sz="2400" dirty="0">
              <a:solidFill>
                <a:srgbClr val="0070C0"/>
              </a:solidFill>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3124200"/>
            <a:ext cx="5810250" cy="65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114800"/>
            <a:ext cx="4841875" cy="65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 y="5577236"/>
            <a:ext cx="9001125" cy="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52019" y="4974404"/>
            <a:ext cx="6639959" cy="400110"/>
          </a:xfrm>
          <a:prstGeom prst="rect">
            <a:avLst/>
          </a:prstGeom>
          <a:noFill/>
        </p:spPr>
        <p:txBody>
          <a:bodyPr wrap="none" rtlCol="0">
            <a:spAutoFit/>
          </a:bodyPr>
          <a:lstStyle/>
          <a:p>
            <a:r>
              <a:rPr lang="en-US" sz="2000" dirty="0" smtClean="0">
                <a:solidFill>
                  <a:srgbClr val="FF0000"/>
                </a:solidFill>
                <a:latin typeface="Comic Sans MS" panose="030F0702030302020204" pitchFamily="66" charset="0"/>
              </a:rPr>
              <a:t>The standard expression applied to case of </a:t>
            </a:r>
            <a:r>
              <a:rPr lang="en-US" sz="2000" i="1" dirty="0" smtClean="0">
                <a:solidFill>
                  <a:srgbClr val="FF0000"/>
                </a:solidFill>
                <a:latin typeface="Comic Sans MS" panose="030F0702030302020204" pitchFamily="66" charset="0"/>
              </a:rPr>
              <a:t>w(z)</a:t>
            </a:r>
            <a:r>
              <a:rPr lang="en-US" sz="2000" dirty="0" smtClean="0">
                <a:solidFill>
                  <a:srgbClr val="FF0000"/>
                </a:solidFill>
                <a:latin typeface="Comic Sans MS" panose="030F0702030302020204" pitchFamily="66" charset="0"/>
              </a:rPr>
              <a:t> and </a:t>
            </a:r>
            <a:r>
              <a:rPr lang="en-US" sz="2000" i="1" dirty="0" smtClean="0">
                <a:solidFill>
                  <a:srgbClr val="FF0000"/>
                </a:solidFill>
                <a:latin typeface="Comic Sans MS" panose="030F0702030302020204" pitchFamily="66" charset="0"/>
              </a:rPr>
              <a:t>z</a:t>
            </a:r>
            <a:endParaRPr lang="en-US" sz="2000" i="1" dirty="0">
              <a:solidFill>
                <a:srgbClr val="FF0000"/>
              </a:solidFill>
              <a:latin typeface="Comic Sans MS" panose="030F0702030302020204" pitchFamily="66" charset="0"/>
            </a:endParaRPr>
          </a:p>
        </p:txBody>
      </p:sp>
      <p:sp>
        <p:nvSpPr>
          <p:cNvPr id="4" name="TextBox 3"/>
          <p:cNvSpPr txBox="1"/>
          <p:nvPr/>
        </p:nvSpPr>
        <p:spPr>
          <a:xfrm>
            <a:off x="914400" y="2312021"/>
            <a:ext cx="7861447" cy="400110"/>
          </a:xfrm>
          <a:prstGeom prst="rect">
            <a:avLst/>
          </a:prstGeom>
          <a:noFill/>
        </p:spPr>
        <p:txBody>
          <a:bodyPr wrap="none" rtlCol="0">
            <a:spAutoFit/>
          </a:bodyPr>
          <a:lstStyle/>
          <a:p>
            <a:r>
              <a:rPr lang="en-US" sz="2000" dirty="0" smtClean="0">
                <a:solidFill>
                  <a:srgbClr val="FF0000"/>
                </a:solidFill>
                <a:latin typeface="Comic Sans MS" panose="030F0702030302020204" pitchFamily="66" charset="0"/>
              </a:rPr>
              <a:t>The standard expression for the covariance of variables </a:t>
            </a:r>
            <a:r>
              <a:rPr lang="en-US" sz="2000" i="1" dirty="0" smtClean="0">
                <a:solidFill>
                  <a:srgbClr val="FF0000"/>
                </a:solidFill>
                <a:latin typeface="Comic Sans MS" panose="030F0702030302020204" pitchFamily="66" charset="0"/>
              </a:rPr>
              <a:t>x</a:t>
            </a:r>
            <a:r>
              <a:rPr lang="en-US" sz="2000" dirty="0" smtClean="0">
                <a:solidFill>
                  <a:srgbClr val="FF0000"/>
                </a:solidFill>
                <a:latin typeface="Comic Sans MS" panose="030F0702030302020204" pitchFamily="66" charset="0"/>
              </a:rPr>
              <a:t> and </a:t>
            </a:r>
            <a:r>
              <a:rPr lang="en-US" sz="2000" i="1" dirty="0" smtClean="0">
                <a:solidFill>
                  <a:srgbClr val="FF0000"/>
                </a:solidFill>
                <a:latin typeface="Comic Sans MS" panose="030F0702030302020204" pitchFamily="66" charset="0"/>
              </a:rPr>
              <a:t>y</a:t>
            </a:r>
            <a:endParaRPr lang="en-US" sz="2000"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63050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600" dirty="0">
                <a:latin typeface="Comic Sans MS" panose="030F0702030302020204" pitchFamily="66" charset="0"/>
              </a:rPr>
              <a:t>3</a:t>
            </a:r>
            <a:r>
              <a:rPr lang="en-US" sz="3600" dirty="0" smtClean="0">
                <a:latin typeface="Comic Sans MS" panose="030F0702030302020204" pitchFamily="66" charset="0"/>
              </a:rPr>
              <a:t>. Change in the trait variance, the nonlinear selection differential, C</a:t>
            </a:r>
            <a:endParaRPr lang="en-US" sz="3600" dirty="0">
              <a:latin typeface="Comic Sans MS" panose="030F0702030302020204" pitchFamily="66" charset="0"/>
            </a:endParaRPr>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905886" y="1470101"/>
            <a:ext cx="4112023" cy="461665"/>
          </a:xfrm>
          <a:prstGeom prst="rect">
            <a:avLst/>
          </a:prstGeom>
          <a:noFill/>
        </p:spPr>
        <p:txBody>
          <a:bodyPr wrap="none" rtlCol="0">
            <a:spAutoFit/>
          </a:bodyPr>
          <a:lstStyle/>
          <a:p>
            <a:r>
              <a:rPr lang="en-US" sz="2400" dirty="0" smtClean="0">
                <a:solidFill>
                  <a:srgbClr val="0070C0"/>
                </a:solidFill>
                <a:latin typeface="Comic Sans MS" panose="030F0702030302020204" pitchFamily="66" charset="0"/>
              </a:rPr>
              <a:t>a. Returning to our example</a:t>
            </a:r>
            <a:endParaRPr lang="en-US" sz="2400" dirty="0">
              <a:solidFill>
                <a:srgbClr val="0070C0"/>
              </a:solidFill>
              <a:latin typeface="Comic Sans MS" panose="030F0702030302020204" pitchFamily="66" charset="0"/>
            </a:endParaRPr>
          </a:p>
        </p:txBody>
      </p:sp>
      <p:sp>
        <p:nvSpPr>
          <p:cNvPr id="7" name="TextBox 6"/>
          <p:cNvSpPr txBox="1"/>
          <p:nvPr/>
        </p:nvSpPr>
        <p:spPr>
          <a:xfrm>
            <a:off x="2113003" y="2837972"/>
            <a:ext cx="2959465" cy="461665"/>
          </a:xfrm>
          <a:prstGeom prst="rect">
            <a:avLst/>
          </a:prstGeom>
          <a:noFill/>
        </p:spPr>
        <p:txBody>
          <a:bodyPr wrap="none" rtlCol="0">
            <a:spAutoFit/>
          </a:bodyPr>
          <a:lstStyle/>
          <a:p>
            <a:r>
              <a:rPr lang="en-US" sz="2400" dirty="0" smtClean="0">
                <a:solidFill>
                  <a:srgbClr val="0070C0"/>
                </a:solidFill>
                <a:latin typeface="Comic Sans MS" panose="030F0702030302020204" pitchFamily="66" charset="0"/>
              </a:rPr>
              <a:t>b. The general case</a:t>
            </a:r>
            <a:endParaRPr lang="en-US" sz="2400" dirty="0">
              <a:solidFill>
                <a:srgbClr val="0070C0"/>
              </a:solidFill>
              <a:latin typeface="Comic Sans MS" panose="030F0702030302020204" pitchFamily="66" charset="0"/>
            </a:endParaRPr>
          </a:p>
        </p:txBody>
      </p:sp>
      <p:sp>
        <p:nvSpPr>
          <p:cNvPr id="8" name="TextBox 7"/>
          <p:cNvSpPr txBox="1"/>
          <p:nvPr/>
        </p:nvSpPr>
        <p:spPr>
          <a:xfrm>
            <a:off x="3448493" y="3709838"/>
            <a:ext cx="5139548" cy="369332"/>
          </a:xfrm>
          <a:prstGeom prst="rect">
            <a:avLst/>
          </a:prstGeom>
          <a:noFill/>
        </p:spPr>
        <p:txBody>
          <a:bodyPr wrap="none" rtlCol="0">
            <a:spAutoFit/>
          </a:bodyPr>
          <a:lstStyle/>
          <a:p>
            <a:r>
              <a:rPr lang="en-US" dirty="0">
                <a:latin typeface="Comic Sans MS" panose="030F0702030302020204" pitchFamily="66" charset="0"/>
              </a:rPr>
              <a:t>w</a:t>
            </a:r>
            <a:r>
              <a:rPr lang="en-US" dirty="0" smtClean="0">
                <a:latin typeface="Comic Sans MS" panose="030F0702030302020204" pitchFamily="66" charset="0"/>
              </a:rPr>
              <a:t>here p(z) is trait frequency before selection</a:t>
            </a:r>
            <a:endParaRPr lang="en-US" dirty="0">
              <a:latin typeface="Comic Sans MS" panose="030F0702030302020204" pitchFamily="66" charset="0"/>
            </a:endParaRPr>
          </a:p>
        </p:txBody>
      </p:sp>
      <p:sp>
        <p:nvSpPr>
          <p:cNvPr id="9" name="TextBox 8"/>
          <p:cNvSpPr txBox="1"/>
          <p:nvPr/>
        </p:nvSpPr>
        <p:spPr>
          <a:xfrm>
            <a:off x="3614000" y="4652446"/>
            <a:ext cx="5104282" cy="369332"/>
          </a:xfrm>
          <a:prstGeom prst="rect">
            <a:avLst/>
          </a:prstGeom>
          <a:noFill/>
        </p:spPr>
        <p:txBody>
          <a:bodyPr wrap="none" rtlCol="0">
            <a:spAutoFit/>
          </a:bodyPr>
          <a:lstStyle/>
          <a:p>
            <a:r>
              <a:rPr lang="en-US" dirty="0">
                <a:latin typeface="Comic Sans MS" panose="030F0702030302020204" pitchFamily="66" charset="0"/>
              </a:rPr>
              <a:t>w</a:t>
            </a:r>
            <a:r>
              <a:rPr lang="en-US" dirty="0" smtClean="0">
                <a:latin typeface="Comic Sans MS" panose="030F0702030302020204" pitchFamily="66" charset="0"/>
              </a:rPr>
              <a:t>here p(z)* is trait frequency after selection</a:t>
            </a:r>
            <a:endParaRPr lang="en-US" dirty="0">
              <a:latin typeface="Comic Sans MS" panose="030F0702030302020204" pitchFamily="66" charset="0"/>
            </a:endParaRPr>
          </a:p>
        </p:txBody>
      </p:sp>
      <p:sp>
        <p:nvSpPr>
          <p:cNvPr id="10" name="TextBox 9"/>
          <p:cNvSpPr txBox="1"/>
          <p:nvPr/>
        </p:nvSpPr>
        <p:spPr>
          <a:xfrm>
            <a:off x="2667000" y="5795787"/>
            <a:ext cx="4227439" cy="646331"/>
          </a:xfrm>
          <a:prstGeom prst="rect">
            <a:avLst/>
          </a:prstGeom>
          <a:noFill/>
        </p:spPr>
        <p:txBody>
          <a:bodyPr wrap="none" rtlCol="0">
            <a:spAutoFit/>
          </a:bodyPr>
          <a:lstStyle/>
          <a:p>
            <a:r>
              <a:rPr lang="en-US" dirty="0" smtClean="0">
                <a:latin typeface="Comic Sans MS" panose="030F0702030302020204" pitchFamily="66" charset="0"/>
              </a:rPr>
              <a:t>The amount variance is contracted by</a:t>
            </a:r>
          </a:p>
          <a:p>
            <a:r>
              <a:rPr lang="en-US" dirty="0" smtClean="0">
                <a:latin typeface="Comic Sans MS" panose="030F0702030302020204" pitchFamily="66" charset="0"/>
              </a:rPr>
              <a:t> linear selection of magnitude s</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1" name="TextBox 10"/>
              <p:cNvSpPr txBox="1"/>
              <p:nvPr/>
            </p:nvSpPr>
            <p:spPr>
              <a:xfrm>
                <a:off x="1110669" y="2177534"/>
                <a:ext cx="6595267"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𝐶</m:t>
                      </m:r>
                      <m:r>
                        <a:rPr lang="en-US" sz="2400" b="0" i="1" smtClean="0">
                          <a:latin typeface="Cambria Math"/>
                        </a:rPr>
                        <m:t>=</m:t>
                      </m:r>
                      <m:sSup>
                        <m:sSupPr>
                          <m:ctrlPr>
                            <a:rPr lang="en-US" sz="2400" b="0" i="1" smtClean="0">
                              <a:latin typeface="Cambria Math"/>
                            </a:rPr>
                          </m:ctrlPr>
                        </m:sSupPr>
                        <m:e>
                          <m:r>
                            <a:rPr lang="en-US" sz="2400" b="0" i="1" smtClean="0">
                              <a:latin typeface="Cambria Math"/>
                            </a:rPr>
                            <m:t>𝑃</m:t>
                          </m:r>
                        </m:e>
                        <m:sup>
                          <m:r>
                            <a:rPr lang="en-US" sz="2400" b="0" i="1" smtClean="0">
                              <a:latin typeface="Cambria Math"/>
                            </a:rPr>
                            <m:t>∗</m:t>
                          </m:r>
                        </m:sup>
                      </m:sSup>
                      <m:r>
                        <a:rPr lang="en-US" sz="2400" b="0" i="1" smtClean="0">
                          <a:latin typeface="Cambria Math"/>
                        </a:rPr>
                        <m:t>−</m:t>
                      </m:r>
                      <m:r>
                        <a:rPr lang="en-US" sz="2400" b="0" i="1" smtClean="0">
                          <a:latin typeface="Cambria Math"/>
                        </a:rPr>
                        <m:t>𝑃</m:t>
                      </m:r>
                      <m:r>
                        <a:rPr lang="en-US" sz="2400" b="0" i="1" smtClean="0">
                          <a:latin typeface="Cambria Math"/>
                        </a:rPr>
                        <m:t>+</m:t>
                      </m:r>
                      <m:sSup>
                        <m:sSupPr>
                          <m:ctrlPr>
                            <a:rPr lang="en-US" sz="2400" b="0" i="1" smtClean="0">
                              <a:latin typeface="Cambria Math"/>
                            </a:rPr>
                          </m:ctrlPr>
                        </m:sSupPr>
                        <m:e>
                          <m:r>
                            <a:rPr lang="en-US" sz="2400" b="0" i="1" smtClean="0">
                              <a:latin typeface="Cambria Math"/>
                            </a:rPr>
                            <m:t>𝑠</m:t>
                          </m:r>
                        </m:e>
                        <m:sup>
                          <m:r>
                            <a:rPr lang="en-US" sz="2400" b="0" i="1" smtClean="0">
                              <a:latin typeface="Cambria Math"/>
                            </a:rPr>
                            <m:t>2</m:t>
                          </m:r>
                        </m:sup>
                      </m:sSup>
                      <m:r>
                        <a:rPr lang="en-US" sz="2400" b="0" i="1" smtClean="0">
                          <a:latin typeface="Cambria Math"/>
                        </a:rPr>
                        <m:t>=0.76−1.04+</m:t>
                      </m:r>
                      <m:sSup>
                        <m:sSupPr>
                          <m:ctrlPr>
                            <a:rPr lang="en-US" sz="2400" b="0" i="1" smtClean="0">
                              <a:latin typeface="Cambria Math"/>
                            </a:rPr>
                          </m:ctrlPr>
                        </m:sSupPr>
                        <m:e>
                          <m:r>
                            <a:rPr lang="en-US" sz="2400" b="0" i="1" smtClean="0">
                              <a:latin typeface="Cambria Math"/>
                            </a:rPr>
                            <m:t>0.17</m:t>
                          </m:r>
                        </m:e>
                        <m:sup>
                          <m:r>
                            <a:rPr lang="en-US" sz="2400" b="0" i="1" smtClean="0">
                              <a:latin typeface="Cambria Math"/>
                            </a:rPr>
                            <m:t>2</m:t>
                          </m:r>
                        </m:sup>
                      </m:sSup>
                      <m:r>
                        <a:rPr lang="en-US" sz="2400" b="0" i="1" smtClean="0">
                          <a:latin typeface="Cambria Math"/>
                        </a:rPr>
                        <m:t>=−0.24</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10669" y="2177534"/>
                <a:ext cx="6595267" cy="461665"/>
              </a:xfrm>
              <a:prstGeom prst="rect">
                <a:avLst/>
              </a:prstGeom>
              <a:blipFill rotWithShape="1">
                <a:blip r:embed="rId3"/>
                <a:stretch>
                  <a:fillRect/>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34" y="3637329"/>
            <a:ext cx="2641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1752600" y="5934287"/>
                <a:ext cx="553421"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𝑠</m:t>
                          </m:r>
                        </m:e>
                        <m:sup>
                          <m:r>
                            <a:rPr lang="en-US" sz="2400" b="0" i="1" smtClean="0">
                              <a:latin typeface="Cambria Math"/>
                            </a:rPr>
                            <m:t>2</m:t>
                          </m:r>
                        </m:sup>
                      </m:sSup>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752600" y="5934287"/>
                <a:ext cx="553421"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3168" y="4427672"/>
                <a:ext cx="3387338" cy="106106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𝑃</m:t>
                          </m:r>
                        </m:e>
                        <m:sup>
                          <m:r>
                            <a:rPr lang="en-US" sz="2400" b="0" i="1" smtClean="0">
                              <a:latin typeface="Cambria Math"/>
                            </a:rPr>
                            <m:t>∗</m:t>
                          </m:r>
                        </m:sup>
                      </m:sSup>
                      <m:r>
                        <a:rPr lang="en-US" sz="2400" b="0" i="1" smtClean="0">
                          <a:latin typeface="Cambria Math"/>
                        </a:rPr>
                        <m:t>=</m:t>
                      </m:r>
                      <m:nary>
                        <m:naryPr>
                          <m:limLoc m:val="undOvr"/>
                          <m:subHide m:val="on"/>
                          <m:supHide m:val="on"/>
                          <m:ctrlPr>
                            <a:rPr lang="en-US" sz="2400" b="0" i="1" smtClean="0">
                              <a:latin typeface="Cambria Math"/>
                            </a:rPr>
                          </m:ctrlPr>
                        </m:naryPr>
                        <m:sub/>
                        <m:sup/>
                        <m:e>
                          <m:sSup>
                            <m:sSupPr>
                              <m:ctrlPr>
                                <a:rPr lang="en-US" sz="2400" b="0" i="1" smtClean="0">
                                  <a:latin typeface="Cambria Math"/>
                                </a:rPr>
                              </m:ctrlPr>
                            </m:sSupPr>
                            <m:e>
                              <m:r>
                                <a:rPr lang="en-US" sz="2400" b="0" i="1" smtClean="0">
                                  <a:latin typeface="Cambria Math"/>
                                </a:rPr>
                                <m:t>𝑝</m:t>
                              </m:r>
                              <m:r>
                                <a:rPr lang="en-US" sz="2400" b="0" i="1" smtClean="0">
                                  <a:latin typeface="Cambria Math"/>
                                </a:rPr>
                                <m:t>(</m:t>
                              </m:r>
                              <m:r>
                                <a:rPr lang="en-US" sz="2400" b="0" i="1" smtClean="0">
                                  <a:latin typeface="Cambria Math"/>
                                </a:rPr>
                                <m:t>𝑧</m:t>
                              </m:r>
                              <m:r>
                                <a:rPr lang="en-US" sz="2400" b="0" i="1" smtClean="0">
                                  <a:latin typeface="Cambria Math"/>
                                </a:rPr>
                                <m:t>)</m:t>
                              </m:r>
                            </m:e>
                            <m:sup>
                              <m:r>
                                <a:rPr lang="en-US" sz="2400" b="0" i="1" smtClean="0">
                                  <a:latin typeface="Cambria Math"/>
                                </a:rPr>
                                <m:t>∗</m:t>
                              </m:r>
                            </m:sup>
                          </m:sSup>
                          <m:sSup>
                            <m:sSupPr>
                              <m:ctrlPr>
                                <a:rPr lang="en-US" sz="2400" b="0" i="1" smtClean="0">
                                  <a:latin typeface="Cambria Math"/>
                                </a:rPr>
                              </m:ctrlPr>
                            </m:sSupPr>
                            <m:e>
                              <m:r>
                                <a:rPr lang="en-US" sz="2400" b="0" i="1" smtClean="0">
                                  <a:latin typeface="Cambria Math"/>
                                </a:rPr>
                                <m:t>(</m:t>
                              </m:r>
                              <m:r>
                                <a:rPr lang="en-US" sz="2400" b="0" i="1" smtClean="0">
                                  <a:latin typeface="Cambria Math"/>
                                </a:rPr>
                                <m:t>𝑧</m:t>
                              </m:r>
                              <m:r>
                                <a:rPr lang="en-US" sz="2400" b="0" i="1" smtClean="0">
                                  <a:latin typeface="Cambria Math"/>
                                </a:rPr>
                                <m:t>−</m:t>
                              </m:r>
                              <m:acc>
                                <m:accPr>
                                  <m:chr m:val="̅"/>
                                  <m:ctrlPr>
                                    <a:rPr lang="en-US" sz="2400" b="0" i="1" smtClean="0">
                                      <a:latin typeface="Cambria Math"/>
                                    </a:rPr>
                                  </m:ctrlPr>
                                </m:accPr>
                                <m:e>
                                  <m:r>
                                    <a:rPr lang="en-US" sz="2400" b="0" i="1" smtClean="0">
                                      <a:latin typeface="Cambria Math"/>
                                    </a:rPr>
                                    <m:t>𝑧</m:t>
                                  </m:r>
                                  <m:r>
                                    <a:rPr lang="en-US" sz="2400" b="0" i="1" smtClean="0">
                                      <a:latin typeface="Cambria Math"/>
                                    </a:rPr>
                                    <m:t>)</m:t>
                                  </m:r>
                                </m:e>
                              </m:acc>
                            </m:e>
                            <m:sup>
                              <m:r>
                                <a:rPr lang="en-US" sz="2400" b="0" i="1" smtClean="0">
                                  <a:latin typeface="Cambria Math"/>
                                </a:rPr>
                                <m:t>2</m:t>
                              </m:r>
                            </m:sup>
                          </m:sSup>
                          <m:r>
                            <a:rPr lang="en-US" sz="2400" b="0" i="1" smtClean="0">
                              <a:latin typeface="Cambria Math"/>
                            </a:rPr>
                            <m:t>𝑑𝑧</m:t>
                          </m:r>
                        </m:e>
                      </m:nary>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13168" y="4427672"/>
                <a:ext cx="3387338" cy="106106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82812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600" dirty="0">
                <a:latin typeface="Comic Sans MS" panose="030F0702030302020204" pitchFamily="66" charset="0"/>
              </a:rPr>
              <a:t>3</a:t>
            </a:r>
            <a:r>
              <a:rPr lang="en-US" sz="3600" dirty="0" smtClean="0">
                <a:latin typeface="Comic Sans MS" panose="030F0702030302020204" pitchFamily="66" charset="0"/>
              </a:rPr>
              <a:t>. Change in the trait variance, the nonlinear selection differential, C</a:t>
            </a:r>
            <a:endParaRPr lang="en-US" sz="3600" dirty="0">
              <a:latin typeface="Comic Sans MS" panose="030F0702030302020204" pitchFamily="66" charset="0"/>
            </a:endParaRPr>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905886" y="1470101"/>
            <a:ext cx="5202065"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c</a:t>
            </a:r>
            <a:r>
              <a:rPr lang="en-US" sz="2400" dirty="0" smtClean="0">
                <a:solidFill>
                  <a:srgbClr val="0070C0"/>
                </a:solidFill>
                <a:latin typeface="Comic Sans MS" panose="030F0702030302020204" pitchFamily="66" charset="0"/>
              </a:rPr>
              <a:t>. C is a covariance, but </a:t>
            </a:r>
            <a:r>
              <a:rPr lang="en-US" sz="2400" i="1" dirty="0" smtClean="0">
                <a:solidFill>
                  <a:srgbClr val="0070C0"/>
                </a:solidFill>
                <a:latin typeface="Comic Sans MS" panose="030F0702030302020204" pitchFamily="66" charset="0"/>
              </a:rPr>
              <a:t>P*-P </a:t>
            </a:r>
            <a:r>
              <a:rPr lang="en-US" sz="2400" dirty="0" smtClean="0">
                <a:solidFill>
                  <a:srgbClr val="0070C0"/>
                </a:solidFill>
                <a:latin typeface="Comic Sans MS" panose="030F0702030302020204" pitchFamily="66" charset="0"/>
              </a:rPr>
              <a:t>is not.</a:t>
            </a:r>
            <a:endParaRPr lang="en-US" sz="2400" dirty="0">
              <a:solidFill>
                <a:srgbClr val="0070C0"/>
              </a:solidFill>
              <a:latin typeface="Comic Sans MS" panose="030F0702030302020204"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543" y="3200400"/>
            <a:ext cx="2444750" cy="65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a:off x="3731834" y="5181600"/>
                <a:ext cx="1550168"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a:rPr>
                            <m:t>𝑧</m:t>
                          </m:r>
                        </m:e>
                      </m:acc>
                      <m:r>
                        <a:rPr lang="en-US" sz="2400" b="0" i="1" smtClean="0">
                          <a:latin typeface="Cambria Math"/>
                        </a:rPr>
                        <m:t>=</m:t>
                      </m:r>
                      <m:r>
                        <a:rPr lang="en-US" sz="2400" b="0" i="1" smtClean="0">
                          <a:latin typeface="Cambria Math"/>
                        </a:rPr>
                        <m:t>𝑧</m:t>
                      </m:r>
                      <m:r>
                        <a:rPr lang="en-US" sz="2400" b="0" i="1" smtClean="0">
                          <a:latin typeface="Cambria Math"/>
                        </a:rPr>
                        <m:t>− </m:t>
                      </m:r>
                      <m:acc>
                        <m:accPr>
                          <m:chr m:val="̅"/>
                          <m:ctrlPr>
                            <a:rPr lang="en-US" sz="2400" b="0" i="1" smtClean="0">
                              <a:latin typeface="Cambria Math"/>
                            </a:rPr>
                          </m:ctrlPr>
                        </m:accPr>
                        <m:e>
                          <m:r>
                            <a:rPr lang="en-US" sz="2400" b="0" i="1" smtClean="0">
                              <a:latin typeface="Cambria Math"/>
                            </a:rPr>
                            <m:t>𝑧</m:t>
                          </m:r>
                        </m:e>
                      </m:acc>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3731834" y="5181600"/>
                <a:ext cx="1550168" cy="461665"/>
              </a:xfrm>
              <a:prstGeom prst="rect">
                <a:avLst/>
              </a:prstGeom>
              <a:blipFill rotWithShape="1">
                <a:blip r:embed="rId4"/>
                <a:stretch>
                  <a:fillRect r="-22441"/>
                </a:stretch>
              </a:blipFill>
            </p:spPr>
            <p:txBody>
              <a:bodyPr/>
              <a:lstStyle/>
              <a:p>
                <a:r>
                  <a:rPr lang="en-US">
                    <a:noFill/>
                  </a:rPr>
                  <a:t> </a:t>
                </a:r>
              </a:p>
            </p:txBody>
          </p:sp>
        </mc:Fallback>
      </mc:AlternateContent>
      <p:sp>
        <p:nvSpPr>
          <p:cNvPr id="4" name="TextBox 3"/>
          <p:cNvSpPr txBox="1"/>
          <p:nvPr/>
        </p:nvSpPr>
        <p:spPr>
          <a:xfrm>
            <a:off x="1676400" y="2362200"/>
            <a:ext cx="6062878" cy="461665"/>
          </a:xfrm>
          <a:prstGeom prst="rect">
            <a:avLst/>
          </a:prstGeom>
          <a:noFill/>
        </p:spPr>
        <p:txBody>
          <a:bodyPr wrap="none" rtlCol="0">
            <a:spAutoFit/>
          </a:bodyPr>
          <a:lstStyle/>
          <a:p>
            <a:r>
              <a:rPr lang="en-US" sz="2400" dirty="0" smtClean="0">
                <a:solidFill>
                  <a:srgbClr val="FF0000"/>
                </a:solidFill>
                <a:latin typeface="Comic Sans MS" panose="030F0702030302020204" pitchFamily="66" charset="0"/>
              </a:rPr>
              <a:t>By the same algebraic steps given earlier</a:t>
            </a:r>
            <a:endParaRPr lang="en-US" sz="2400" dirty="0">
              <a:solidFill>
                <a:srgbClr val="FF0000"/>
              </a:solidFill>
              <a:latin typeface="Comic Sans MS" panose="030F0702030302020204" pitchFamily="66" charset="0"/>
            </a:endParaRPr>
          </a:p>
        </p:txBody>
      </p:sp>
      <p:sp>
        <p:nvSpPr>
          <p:cNvPr id="7" name="TextBox 6"/>
          <p:cNvSpPr txBox="1"/>
          <p:nvPr/>
        </p:nvSpPr>
        <p:spPr>
          <a:xfrm>
            <a:off x="3978568" y="4341167"/>
            <a:ext cx="1056700" cy="461665"/>
          </a:xfrm>
          <a:prstGeom prst="rect">
            <a:avLst/>
          </a:prstGeom>
          <a:noFill/>
        </p:spPr>
        <p:txBody>
          <a:bodyPr wrap="none" rtlCol="0">
            <a:spAutoFit/>
          </a:bodyPr>
          <a:lstStyle/>
          <a:p>
            <a:r>
              <a:rPr lang="en-US" sz="2400" dirty="0" smtClean="0">
                <a:solidFill>
                  <a:srgbClr val="FF0000"/>
                </a:solidFill>
                <a:latin typeface="Comic Sans MS" panose="030F0702030302020204" pitchFamily="66" charset="0"/>
              </a:rPr>
              <a:t>where</a:t>
            </a:r>
            <a:endParaRPr lang="en-US"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63812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panose="030F0702030302020204" pitchFamily="66" charset="0"/>
              </a:rPr>
              <a:t>4</a:t>
            </a:r>
            <a:r>
              <a:rPr lang="en-US" dirty="0" smtClean="0">
                <a:latin typeface="Comic Sans MS" panose="030F0702030302020204" pitchFamily="66" charset="0"/>
              </a:rPr>
              <a:t>. Examples and Surveys of selection differentials</a:t>
            </a:r>
            <a:endParaRPr lang="en-US" dirty="0">
              <a:latin typeface="Comic Sans MS" panose="030F0702030302020204" pitchFamily="66" charset="0"/>
            </a:endParaRPr>
          </a:p>
        </p:txBody>
      </p:sp>
      <p:sp>
        <p:nvSpPr>
          <p:cNvPr id="4" name="TextBox 3"/>
          <p:cNvSpPr txBox="1"/>
          <p:nvPr/>
        </p:nvSpPr>
        <p:spPr>
          <a:xfrm>
            <a:off x="609600" y="1676400"/>
            <a:ext cx="8090676" cy="523220"/>
          </a:xfrm>
          <a:prstGeom prst="rect">
            <a:avLst/>
          </a:prstGeom>
          <a:noFill/>
        </p:spPr>
        <p:txBody>
          <a:bodyPr wrap="none" rtlCol="0">
            <a:spAutoFit/>
          </a:bodyPr>
          <a:lstStyle/>
          <a:p>
            <a:r>
              <a:rPr lang="en-US" sz="2800" dirty="0">
                <a:solidFill>
                  <a:srgbClr val="0070C0"/>
                </a:solidFill>
                <a:latin typeface="Comic Sans MS" panose="030F0702030302020204" pitchFamily="66" charset="0"/>
              </a:rPr>
              <a:t>a</a:t>
            </a:r>
            <a:r>
              <a:rPr lang="en-US" sz="2800" dirty="0" smtClean="0">
                <a:solidFill>
                  <a:srgbClr val="0070C0"/>
                </a:solidFill>
                <a:latin typeface="Comic Sans MS" panose="030F0702030302020204" pitchFamily="66" charset="0"/>
              </a:rPr>
              <a:t>. Selection on beak depth in Galapagos finches</a:t>
            </a:r>
            <a:endParaRPr lang="en-US" sz="2800" dirty="0">
              <a:solidFill>
                <a:srgbClr val="0070C0"/>
              </a:solidFill>
              <a:latin typeface="Comic Sans MS" panose="030F0702030302020204" pitchFamily="66"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438400"/>
            <a:ext cx="367665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874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TotalTime>
  <Words>1544</Words>
  <Application>Microsoft Office PowerPoint</Application>
  <PresentationFormat>On-screen Show (4:3)</PresentationFormat>
  <Paragraphs>171</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2.2 Selection on a Single &amp; Multiple Traits</vt:lpstr>
      <vt:lpstr>Thesis</vt:lpstr>
      <vt:lpstr>Outline</vt:lpstr>
      <vt:lpstr>1. Selection changes the univariate trait distribution</vt:lpstr>
      <vt:lpstr>2. Shift in the trait mean, the linear selection differential, s</vt:lpstr>
      <vt:lpstr>2. Shift in the trait mean, the linear selection differential</vt:lpstr>
      <vt:lpstr>3. Change in the trait variance, the nonlinear selection differential, C</vt:lpstr>
      <vt:lpstr>3. Change in the trait variance, the nonlinear selection differential, C</vt:lpstr>
      <vt:lpstr>4. Examples and Surveys of selection differentials</vt:lpstr>
      <vt:lpstr>4. Examples and Surveys of selection differentials</vt:lpstr>
      <vt:lpstr>4. Examples andSurveys of selection differentials</vt:lpstr>
      <vt:lpstr>5. Selection changes the multivariate trait distribution</vt:lpstr>
      <vt:lpstr>5. Selection changes the multivariate trait distribution</vt:lpstr>
      <vt:lpstr>6. The directional selection gradient, β, a vector</vt:lpstr>
      <vt:lpstr>6. The directional selection gradient, β, a vector</vt:lpstr>
      <vt:lpstr>7. The nonlinear selection gradient, γ, a matrix</vt:lpstr>
      <vt:lpstr>7. The nonlinear selection gradient, γ, a matrix</vt:lpstr>
      <vt:lpstr>8. Survey</vt:lpstr>
      <vt:lpstr>What have we learned?</vt:lpstr>
      <vt:lpstr>References</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of a Single Trait &amp; Response to Selection</dc:title>
  <dc:creator>arnolds</dc:creator>
  <cp:lastModifiedBy>arnolds</cp:lastModifiedBy>
  <cp:revision>84</cp:revision>
  <dcterms:created xsi:type="dcterms:W3CDTF">2014-07-28T13:39:23Z</dcterms:created>
  <dcterms:modified xsi:type="dcterms:W3CDTF">2014-07-31T15:08:53Z</dcterms:modified>
</cp:coreProperties>
</file>