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57" r:id="rId4"/>
    <p:sldId id="259" r:id="rId5"/>
    <p:sldId id="292" r:id="rId6"/>
    <p:sldId id="293" r:id="rId7"/>
    <p:sldId id="294" r:id="rId8"/>
    <p:sldId id="295" r:id="rId9"/>
    <p:sldId id="296" r:id="rId10"/>
    <p:sldId id="297" r:id="rId11"/>
    <p:sldId id="298" r:id="rId12"/>
    <p:sldId id="299" r:id="rId13"/>
    <p:sldId id="300" r:id="rId14"/>
    <p:sldId id="301" r:id="rId15"/>
    <p:sldId id="302" r:id="rId16"/>
    <p:sldId id="304" r:id="rId17"/>
    <p:sldId id="303"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270"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88" autoAdjust="0"/>
  </p:normalViewPr>
  <p:slideViewPr>
    <p:cSldViewPr>
      <p:cViewPr>
        <p:scale>
          <a:sx n="60" d="100"/>
          <a:sy n="60" d="100"/>
        </p:scale>
        <p:origin x="-145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5F15-D094-4F50-876D-B5E6338B17E9}" type="datetimeFigureOut">
              <a:rPr lang="en-US" smtClean="0"/>
              <a:t>7/31/2014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0252C-298C-446C-9D96-F8FCCF964091}" type="slidenum">
              <a:rPr lang="en-US" smtClean="0"/>
              <a:t>‹#›</a:t>
            </a:fld>
            <a:endParaRPr lang="en-US"/>
          </a:p>
        </p:txBody>
      </p:sp>
    </p:spTree>
    <p:extLst>
      <p:ext uri="{BB962C8B-B14F-4D97-AF65-F5344CB8AC3E}">
        <p14:creationId xmlns:p14="http://schemas.microsoft.com/office/powerpoint/2010/main" val="334960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a:t>
            </a:fld>
            <a:endParaRPr lang="en-US"/>
          </a:p>
        </p:txBody>
      </p:sp>
    </p:spTree>
    <p:extLst>
      <p:ext uri="{BB962C8B-B14F-4D97-AF65-F5344CB8AC3E}">
        <p14:creationId xmlns:p14="http://schemas.microsoft.com/office/powerpoint/2010/main" val="672430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directional selection gradient, </a:t>
            </a:r>
            <a:r>
              <a:rPr lang="en-US" sz="1200" i="1" kern="1200" dirty="0" smtClean="0">
                <a:solidFill>
                  <a:schemeClr val="tx1"/>
                </a:solidFill>
                <a:effectLst/>
                <a:latin typeface="+mn-lt"/>
                <a:ea typeface="+mn-ea"/>
                <a:cs typeface="+mn-cs"/>
              </a:rPr>
              <a:t>β</a:t>
            </a:r>
            <a:r>
              <a:rPr lang="en-US" sz="1200" kern="1200" dirty="0" smtClean="0">
                <a:solidFill>
                  <a:schemeClr val="tx1"/>
                </a:solidFill>
                <a:effectLst/>
                <a:latin typeface="+mn-lt"/>
                <a:ea typeface="+mn-ea"/>
                <a:cs typeface="+mn-cs"/>
              </a:rPr>
              <a:t>, as the first derivative of the AL, evaluated at the trait mean before selection, .  The AL is shown as a red Gaussian curve with an optimum θ = -0.5 and width parameter (</a:t>
            </a:r>
            <a:r>
              <a:rPr lang="en-US" sz="1200" i="1" kern="1200" dirty="0" err="1" smtClean="0">
                <a:solidFill>
                  <a:schemeClr val="tx1"/>
                </a:solidFill>
                <a:effectLst/>
                <a:latin typeface="+mn-lt"/>
                <a:ea typeface="+mn-ea"/>
                <a:cs typeface="+mn-cs"/>
              </a:rPr>
              <a:t>ω+P</a:t>
            </a:r>
            <a:r>
              <a:rPr lang="en-US" sz="1200" kern="1200" dirty="0" smtClean="0">
                <a:solidFill>
                  <a:schemeClr val="tx1"/>
                </a:solidFill>
                <a:effectLst/>
                <a:latin typeface="+mn-lt"/>
                <a:ea typeface="+mn-ea"/>
                <a:cs typeface="+mn-cs"/>
              </a:rPr>
              <a:t>) = 2.  The directional selection gradient is shown at two sites connected by a dashed vertical line: at the mean of </a:t>
            </a:r>
            <a:r>
              <a:rPr lang="en-US" sz="1200" i="1" kern="1200" dirty="0" smtClean="0">
                <a:solidFill>
                  <a:schemeClr val="tx1"/>
                </a:solidFill>
                <a:effectLst/>
                <a:latin typeface="+mn-lt"/>
                <a:ea typeface="+mn-ea"/>
                <a:cs typeface="+mn-cs"/>
              </a:rPr>
              <a:t>p(z)</a:t>
            </a:r>
            <a:r>
              <a:rPr lang="en-US" sz="1200" kern="1200" dirty="0" smtClean="0">
                <a:solidFill>
                  <a:schemeClr val="tx1"/>
                </a:solidFill>
                <a:effectLst/>
                <a:latin typeface="+mn-lt"/>
                <a:ea typeface="+mn-ea"/>
                <a:cs typeface="+mn-cs"/>
              </a:rPr>
              <a:t>, where it is shown as a red line segment, and at the point of evaluation on the AL, where it is shown as a black line segment. See </a:t>
            </a:r>
            <a:r>
              <a:rPr lang="en-US" sz="1200" kern="1200" dirty="0" err="1" smtClean="0">
                <a:solidFill>
                  <a:schemeClr val="tx1"/>
                </a:solidFill>
                <a:effectLst/>
                <a:latin typeface="+mn-lt"/>
                <a:ea typeface="+mn-ea"/>
                <a:cs typeface="+mn-cs"/>
              </a:rPr>
              <a:t>Lande</a:t>
            </a:r>
            <a:r>
              <a:rPr lang="en-US" sz="1200" kern="1200" dirty="0" smtClean="0">
                <a:solidFill>
                  <a:schemeClr val="tx1"/>
                </a:solidFill>
                <a:effectLst/>
                <a:latin typeface="+mn-lt"/>
                <a:ea typeface="+mn-ea"/>
                <a:cs typeface="+mn-cs"/>
              </a:rPr>
              <a:t> (1979).</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12</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Estes &amp; Arnold (2007)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13</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Distance of the phenotypic mean from the intermediate optimum, theta, in natural populations (</a:t>
            </a:r>
            <a:r>
              <a:rPr lang="en-US" sz="1200" i="1" kern="1200" dirty="0" smtClean="0">
                <a:solidFill>
                  <a:schemeClr val="tx1"/>
                </a:solidFill>
                <a:effectLst/>
                <a:latin typeface="+mn-lt"/>
                <a:ea typeface="+mn-ea"/>
                <a:cs typeface="+mn-cs"/>
              </a:rPr>
              <a:t>n </a:t>
            </a:r>
            <a:r>
              <a:rPr lang="en-US" sz="1200" kern="1200" dirty="0" smtClean="0">
                <a:solidFill>
                  <a:schemeClr val="tx1"/>
                </a:solidFill>
                <a:effectLst/>
                <a:latin typeface="+mn-lt"/>
                <a:ea typeface="+mn-ea"/>
                <a:cs typeface="+mn-cs"/>
              </a:rPr>
              <a:t>=197). Values of , the absolute distance from the phenotypic mean to the optimum in units of phenotypic standard deviations, were calculated from the database of Kingsolver et al. (2001). The first bin shows the number of </a:t>
            </a:r>
            <a:r>
              <a:rPr lang="en-US" sz="1200" kern="1200" dirty="0" err="1" smtClean="0">
                <a:solidFill>
                  <a:schemeClr val="tx1"/>
                </a:solidFill>
                <a:effectLst/>
                <a:latin typeface="+mn-lt"/>
                <a:ea typeface="+mn-ea"/>
                <a:cs typeface="+mn-cs"/>
              </a:rPr>
              <a:t>observationswithin</a:t>
            </a:r>
            <a:r>
              <a:rPr lang="en-US" sz="1200" kern="1200" dirty="0" smtClean="0">
                <a:solidFill>
                  <a:schemeClr val="tx1"/>
                </a:solidFill>
                <a:effectLst/>
                <a:latin typeface="+mn-lt"/>
                <a:ea typeface="+mn-ea"/>
                <a:cs typeface="+mn-cs"/>
              </a:rPr>
              <a:t> 1 phenotypic standard deviation of the optimum, the second bin shows the number within 2 but ≥1 phenotypic standard deviation from the optimum, and so on. Two values 140 were dropped from the plot. From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Estes &amp; Arnold (2007)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14</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Estes &amp; Arnold (2007).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15</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Bivariate stabilizing selection represented as a convex selection surface.  Fitness corresponds to points on the surface as a function of the values of two traits, </a:t>
            </a:r>
            <a:r>
              <a:rPr lang="en-US" sz="1200" i="1" kern="1200" dirty="0" smtClean="0">
                <a:solidFill>
                  <a:schemeClr val="tx1"/>
                </a:solidFill>
                <a:effectLst/>
                <a:latin typeface="+mn-lt"/>
                <a:ea typeface="+mn-ea"/>
                <a:cs typeface="+mn-cs"/>
              </a:rPr>
              <a:t>z</a:t>
            </a:r>
            <a:r>
              <a:rPr lang="en-US" sz="1200" i="1" kern="1200" baseline="-25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z</a:t>
            </a:r>
            <a:r>
              <a:rPr lang="en-US" sz="1200" i="1"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 contour representation of the surface is projected onto the </a:t>
            </a:r>
            <a:r>
              <a:rPr lang="en-US" sz="1200" i="1" kern="1200" dirty="0" smtClean="0">
                <a:solidFill>
                  <a:schemeClr val="tx1"/>
                </a:solidFill>
                <a:effectLst/>
                <a:latin typeface="+mn-lt"/>
                <a:ea typeface="+mn-ea"/>
                <a:cs typeface="+mn-cs"/>
              </a:rPr>
              <a:t>z</a:t>
            </a:r>
            <a:r>
              <a:rPr lang="en-US" sz="1200" i="1" kern="1200" baseline="-25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x </a:t>
            </a:r>
            <a:r>
              <a:rPr lang="en-US" sz="1200" i="1" kern="1200" dirty="0" smtClean="0">
                <a:solidFill>
                  <a:schemeClr val="tx1"/>
                </a:solidFill>
                <a:effectLst/>
                <a:latin typeface="+mn-lt"/>
                <a:ea typeface="+mn-ea"/>
                <a:cs typeface="+mn-cs"/>
              </a:rPr>
              <a:t>z</a:t>
            </a:r>
            <a:r>
              <a:rPr lang="en-US" sz="1200" i="1"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plane.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16</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Various forms of Gaussian selection and their effects on bivariate trait distribution.  Ellipses comparable to 95% confidence ellipses are shown for Gaussian ISSs (orange).  Phenotypic trait distributions are bivariate normal before (blue 95% confidence ellipses) and after selection (black 95% confidence ellipses).  Bivariate means, variances and </a:t>
            </a:r>
            <a:r>
              <a:rPr lang="en-US" sz="1200" kern="1200" dirty="0" err="1" smtClean="0">
                <a:solidFill>
                  <a:schemeClr val="tx1"/>
                </a:solidFill>
                <a:effectLst/>
                <a:latin typeface="+mn-lt"/>
                <a:ea typeface="+mn-ea"/>
                <a:cs typeface="+mn-cs"/>
              </a:rPr>
              <a:t>covariances</a:t>
            </a:r>
            <a:r>
              <a:rPr lang="en-US" sz="1200" kern="1200" dirty="0" smtClean="0">
                <a:solidFill>
                  <a:schemeClr val="tx1"/>
                </a:solidFill>
                <a:effectLst/>
                <a:latin typeface="+mn-lt"/>
                <a:ea typeface="+mn-ea"/>
                <a:cs typeface="+mn-cs"/>
              </a:rPr>
              <a:t>, before and after </a:t>
            </a:r>
            <a:r>
              <a:rPr lang="en-US" sz="1200" kern="1200" dirty="0" err="1" smtClean="0">
                <a:solidFill>
                  <a:schemeClr val="tx1"/>
                </a:solidFill>
                <a:effectLst/>
                <a:latin typeface="+mn-lt"/>
                <a:ea typeface="+mn-ea"/>
                <a:cs typeface="+mn-cs"/>
              </a:rPr>
              <a:t>selecton</a:t>
            </a:r>
            <a:r>
              <a:rPr lang="en-US" sz="1200" kern="1200" dirty="0" smtClean="0">
                <a:solidFill>
                  <a:schemeClr val="tx1"/>
                </a:solidFill>
                <a:effectLst/>
                <a:latin typeface="+mn-lt"/>
                <a:ea typeface="+mn-ea"/>
                <a:cs typeface="+mn-cs"/>
              </a:rPr>
              <a:t>, are given in the caption for Fig. 2.2.  Parameters for the ISSs, the same in Lecture</a:t>
            </a:r>
            <a:r>
              <a:rPr lang="en-US" sz="1200" kern="1200" baseline="0" dirty="0" smtClean="0">
                <a:solidFill>
                  <a:schemeClr val="tx1"/>
                </a:solidFill>
                <a:effectLst/>
                <a:latin typeface="+mn-lt"/>
                <a:ea typeface="+mn-ea"/>
                <a:cs typeface="+mn-cs"/>
              </a:rPr>
              <a:t> 2.2</a:t>
            </a:r>
            <a:r>
              <a:rPr lang="en-US" sz="1200" kern="1200" dirty="0" smtClean="0">
                <a:solidFill>
                  <a:schemeClr val="tx1"/>
                </a:solidFill>
                <a:effectLst/>
                <a:latin typeface="+mn-lt"/>
                <a:ea typeface="+mn-ea"/>
                <a:cs typeface="+mn-cs"/>
              </a:rPr>
              <a:t> as here, are: (a) theta = (0, 0); omega= (2, 0; 0, 2); </a:t>
            </a:r>
            <a:r>
              <a:rPr lang="en-US" sz="1200" i="1" kern="1200" dirty="0" err="1" smtClean="0">
                <a:solidFill>
                  <a:schemeClr val="tx1"/>
                </a:solidFill>
                <a:effectLst/>
                <a:latin typeface="+mn-lt"/>
                <a:ea typeface="+mn-ea"/>
                <a:cs typeface="+mn-cs"/>
              </a:rPr>
              <a:t>r</a:t>
            </a:r>
            <a:r>
              <a:rPr lang="en-US" sz="1200" i="1" kern="1200" baseline="-25000" dirty="0" err="1"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=0. (b) theta = (1, 1); omega = (2, 0; 0, 2); </a:t>
            </a:r>
            <a:r>
              <a:rPr lang="en-US" sz="1200" i="1" kern="1200" dirty="0" err="1" smtClean="0">
                <a:solidFill>
                  <a:schemeClr val="tx1"/>
                </a:solidFill>
                <a:effectLst/>
                <a:latin typeface="+mn-lt"/>
                <a:ea typeface="+mn-ea"/>
                <a:cs typeface="+mn-cs"/>
              </a:rPr>
              <a:t>r</a:t>
            </a:r>
            <a:r>
              <a:rPr lang="en-US" sz="1200" i="1" kern="1200" baseline="-25000" dirty="0" err="1"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=0. (c) theta =  (0, 0);  omega =(2, 1.8; 1.8, 2); </a:t>
            </a:r>
            <a:r>
              <a:rPr lang="en-US" sz="1200" i="1" kern="1200" dirty="0" err="1" smtClean="0">
                <a:solidFill>
                  <a:schemeClr val="tx1"/>
                </a:solidFill>
                <a:effectLst/>
                <a:latin typeface="+mn-lt"/>
                <a:ea typeface="+mn-ea"/>
                <a:cs typeface="+mn-cs"/>
              </a:rPr>
              <a:t>r</a:t>
            </a:r>
            <a:r>
              <a:rPr lang="en-US" sz="1200" i="1" kern="1200" baseline="-25000" dirty="0" err="1"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=0.9.  (d) theta = (1, 1);omega =  (2, 1.8; 1.8, 2); </a:t>
            </a:r>
            <a:r>
              <a:rPr lang="en-US" sz="1200" i="1" kern="1200" dirty="0" err="1" smtClean="0">
                <a:solidFill>
                  <a:schemeClr val="tx1"/>
                </a:solidFill>
                <a:effectLst/>
                <a:latin typeface="+mn-lt"/>
                <a:ea typeface="+mn-ea"/>
                <a:cs typeface="+mn-cs"/>
              </a:rPr>
              <a:t>r</a:t>
            </a:r>
            <a:r>
              <a:rPr lang="en-US" sz="1200" i="1" kern="1200" baseline="-25000" dirty="0" err="1"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=0.9.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17</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Lande</a:t>
            </a:r>
            <a:r>
              <a:rPr lang="en-US" sz="1200" kern="1200" dirty="0" smtClean="0">
                <a:solidFill>
                  <a:schemeClr val="tx1"/>
                </a:solidFill>
                <a:effectLst/>
                <a:latin typeface="+mn-lt"/>
                <a:ea typeface="+mn-ea"/>
                <a:cs typeface="+mn-cs"/>
              </a:rPr>
              <a:t> &amp; Arnold (1983)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18</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Lande</a:t>
            </a:r>
            <a:r>
              <a:rPr lang="en-US" sz="1200" kern="1200" dirty="0" smtClean="0">
                <a:solidFill>
                  <a:schemeClr val="tx1"/>
                </a:solidFill>
                <a:effectLst/>
                <a:latin typeface="+mn-lt"/>
                <a:ea typeface="+mn-ea"/>
                <a:cs typeface="+mn-cs"/>
              </a:rPr>
              <a:t> &amp; Arnold (1983)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19</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Lande</a:t>
            </a:r>
            <a:r>
              <a:rPr lang="en-US" sz="1200" kern="1200" dirty="0" smtClean="0">
                <a:solidFill>
                  <a:schemeClr val="tx1"/>
                </a:solidFill>
                <a:effectLst/>
                <a:latin typeface="+mn-lt"/>
                <a:ea typeface="+mn-ea"/>
                <a:cs typeface="+mn-cs"/>
              </a:rPr>
              <a:t> &amp; Arnold (1983)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20</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Despite the simplicity of the quadratic approximation to the ISS (4.3), a large variety of selection possibilities are represented by these functions.  In the 2-trait case, for example, quadratic surfaces may be hill (Fig. 4.2a), a saddle (Fig. 4.2b), a nearly level ridge (Fig. 4.2c), a rising ridge (Fig. 4.2d), as well as other possibilities. Fig. 4.2 also illustrates the point that it is generally difficult to visualize the quadratic surface that is specified by even a 2 x 2 matric of </a:t>
            </a:r>
            <a:r>
              <a:rPr lang="en-US" sz="1200" i="1" kern="1200" dirty="0" smtClean="0">
                <a:solidFill>
                  <a:schemeClr val="tx1"/>
                </a:solidFill>
                <a:effectLst/>
                <a:latin typeface="+mn-lt"/>
                <a:ea typeface="+mn-ea"/>
                <a:cs typeface="+mn-cs"/>
              </a:rPr>
              <a:t>γ </a:t>
            </a:r>
            <a:r>
              <a:rPr lang="en-US" sz="1200" kern="1200" dirty="0" smtClean="0">
                <a:solidFill>
                  <a:schemeClr val="tx1"/>
                </a:solidFill>
                <a:effectLst/>
                <a:latin typeface="+mn-lt"/>
                <a:ea typeface="+mn-ea"/>
                <a:cs typeface="+mn-cs"/>
              </a:rPr>
              <a:t>values.  All four surfaces illustrated in Fig. 4.2 have the same value and sign (negative) for their stabilizing selection coefficients, </a:t>
            </a:r>
            <a:r>
              <a:rPr lang="en-US" sz="1200" i="1" kern="1200" dirty="0" smtClean="0">
                <a:solidFill>
                  <a:schemeClr val="tx1"/>
                </a:solidFill>
                <a:effectLst/>
                <a:latin typeface="+mn-lt"/>
                <a:ea typeface="+mn-ea"/>
                <a:cs typeface="+mn-cs"/>
              </a:rPr>
              <a:t>γ</a:t>
            </a:r>
            <a:r>
              <a:rPr lang="en-US" sz="1200" i="1" kern="1200" baseline="-250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γ</a:t>
            </a:r>
            <a:r>
              <a:rPr lang="en-US" sz="1200" i="1" kern="1200" baseline="-25000" dirty="0" smtClean="0">
                <a:solidFill>
                  <a:schemeClr val="tx1"/>
                </a:solidFill>
                <a:effectLst/>
                <a:latin typeface="+mn-lt"/>
                <a:ea typeface="+mn-ea"/>
                <a:cs typeface="+mn-cs"/>
              </a:rPr>
              <a:t>22</a:t>
            </a:r>
            <a:r>
              <a:rPr lang="en-US" sz="1200" kern="1200" dirty="0" smtClean="0">
                <a:solidFill>
                  <a:schemeClr val="tx1"/>
                </a:solidFill>
                <a:effectLst/>
                <a:latin typeface="+mn-lt"/>
                <a:ea typeface="+mn-ea"/>
                <a:cs typeface="+mn-cs"/>
              </a:rPr>
              <a:t>.  All of the correlational selection coefficients,</a:t>
            </a:r>
            <a:r>
              <a:rPr lang="en-US" sz="1200" i="1" kern="1200" dirty="0" smtClean="0">
                <a:solidFill>
                  <a:schemeClr val="tx1"/>
                </a:solidFill>
                <a:effectLst/>
                <a:latin typeface="+mn-lt"/>
                <a:ea typeface="+mn-ea"/>
                <a:cs typeface="+mn-cs"/>
              </a:rPr>
              <a:t> γ</a:t>
            </a:r>
            <a:r>
              <a:rPr lang="en-US" sz="1200" i="1" kern="1200" baseline="-25000" dirty="0" smtClean="0">
                <a:solidFill>
                  <a:schemeClr val="tx1"/>
                </a:solidFill>
                <a:effectLst/>
                <a:latin typeface="+mn-lt"/>
                <a:ea typeface="+mn-ea"/>
                <a:cs typeface="+mn-cs"/>
              </a:rPr>
              <a:t>12</a:t>
            </a:r>
            <a:r>
              <a:rPr lang="en-US" sz="1200" kern="1200" dirty="0" smtClean="0">
                <a:solidFill>
                  <a:schemeClr val="tx1"/>
                </a:solidFill>
                <a:effectLst/>
                <a:latin typeface="+mn-lt"/>
                <a:ea typeface="+mn-ea"/>
                <a:cs typeface="+mn-cs"/>
              </a:rPr>
              <a:t>, have the same sign (positive), but differ in magnitude from surface to surface.  The position of the bivariate mean (denoted with an x) varies from surface to surface.  The directional selection gradient, </a:t>
            </a:r>
            <a:r>
              <a:rPr lang="en-US" sz="1200" b="1" i="1" kern="1200" dirty="0" smtClean="0">
                <a:solidFill>
                  <a:schemeClr val="tx1"/>
                </a:solidFill>
                <a:effectLst/>
                <a:latin typeface="+mn-lt"/>
                <a:ea typeface="+mn-ea"/>
                <a:cs typeface="+mn-cs"/>
              </a:rPr>
              <a:t>β</a:t>
            </a:r>
            <a:r>
              <a:rPr lang="en-US" sz="1200" kern="1200" dirty="0" smtClean="0">
                <a:solidFill>
                  <a:schemeClr val="tx1"/>
                </a:solidFill>
                <a:effectLst/>
                <a:latin typeface="+mn-lt"/>
                <a:ea typeface="+mn-ea"/>
                <a:cs typeface="+mn-cs"/>
              </a:rPr>
              <a:t>, is the direction of steepest uphill slope from that position, and consequently it varies from surface to surface in Fig. 4.w. If the bivariate mean were located at a stationary point on the surface (the intersection of the two eigenvectors), both of the elements in </a:t>
            </a:r>
            <a:r>
              <a:rPr lang="en-US" sz="1200" b="1" i="1" kern="1200" dirty="0" smtClean="0">
                <a:solidFill>
                  <a:schemeClr val="tx1"/>
                </a:solidFill>
                <a:effectLst/>
                <a:latin typeface="+mn-lt"/>
                <a:ea typeface="+mn-ea"/>
                <a:cs typeface="+mn-cs"/>
              </a:rPr>
              <a:t>β</a:t>
            </a:r>
            <a:r>
              <a:rPr lang="en-US" sz="1200" kern="1200" dirty="0" smtClean="0">
                <a:solidFill>
                  <a:schemeClr val="tx1"/>
                </a:solidFill>
                <a:effectLst/>
                <a:latin typeface="+mn-lt"/>
                <a:ea typeface="+mn-ea"/>
                <a:cs typeface="+mn-cs"/>
              </a:rPr>
              <a:t> would be zero, i.e., there would be no directional selection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Phillips</a:t>
            </a:r>
            <a:r>
              <a:rPr lang="en-US" sz="1200" kern="1200" baseline="0" dirty="0" smtClean="0">
                <a:solidFill>
                  <a:schemeClr val="tx1"/>
                </a:solidFill>
                <a:effectLst/>
                <a:latin typeface="+mn-lt"/>
                <a:ea typeface="+mn-ea"/>
                <a:cs typeface="+mn-cs"/>
              </a:rPr>
              <a:t> &amp; Arnold (1989).</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21</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Examples of individual selection surfaces, ISSs, showing their effects on trait distributions.</a:t>
            </a:r>
          </a:p>
          <a:p>
            <a:r>
              <a:rPr lang="en-US" sz="1200" kern="1200" dirty="0" smtClean="0">
                <a:solidFill>
                  <a:schemeClr val="tx1"/>
                </a:solidFill>
                <a:effectLst/>
                <a:latin typeface="+mn-lt"/>
                <a:ea typeface="+mn-ea"/>
                <a:cs typeface="+mn-cs"/>
              </a:rPr>
              <a:t>The statistics of the trait distributions before selection (blue), </a:t>
            </a:r>
            <a:r>
              <a:rPr lang="en-US" sz="1200" i="1" kern="1200" dirty="0" smtClean="0">
                <a:solidFill>
                  <a:schemeClr val="tx1"/>
                </a:solidFill>
                <a:effectLst/>
                <a:latin typeface="+mn-lt"/>
                <a:ea typeface="+mn-ea"/>
                <a:cs typeface="+mn-cs"/>
              </a:rPr>
              <a:t>p(z)</a:t>
            </a:r>
            <a:r>
              <a:rPr lang="en-US" sz="1200" kern="1200" dirty="0" smtClean="0">
                <a:solidFill>
                  <a:schemeClr val="tx1"/>
                </a:solidFill>
                <a:effectLst/>
                <a:latin typeface="+mn-lt"/>
                <a:ea typeface="+mn-ea"/>
                <a:cs typeface="+mn-cs"/>
              </a:rPr>
              <a:t>, and after (black) selection, </a:t>
            </a:r>
            <a:r>
              <a:rPr lang="en-US" sz="1200" i="1" kern="1200" dirty="0" smtClean="0">
                <a:solidFill>
                  <a:schemeClr val="tx1"/>
                </a:solidFill>
                <a:effectLst/>
                <a:latin typeface="+mn-lt"/>
                <a:ea typeface="+mn-ea"/>
                <a:cs typeface="+mn-cs"/>
              </a:rPr>
              <a:t>p(z)</a:t>
            </a:r>
            <a:r>
              <a:rPr lang="en-US" sz="1200" kern="1200" dirty="0" smtClean="0">
                <a:solidFill>
                  <a:schemeClr val="tx1"/>
                </a:solidFill>
                <a:effectLst/>
                <a:latin typeface="+mn-lt"/>
                <a:ea typeface="+mn-ea"/>
                <a:cs typeface="+mn-cs"/>
              </a:rPr>
              <a:t>*, are given in Lecture</a:t>
            </a:r>
            <a:r>
              <a:rPr lang="en-US" sz="1200" kern="1200" baseline="0" dirty="0" smtClean="0">
                <a:solidFill>
                  <a:schemeClr val="tx1"/>
                </a:solidFill>
                <a:effectLst/>
                <a:latin typeface="+mn-lt"/>
                <a:ea typeface="+mn-ea"/>
                <a:cs typeface="+mn-cs"/>
              </a:rPr>
              <a:t> 2.2</a:t>
            </a:r>
            <a:r>
              <a:rPr lang="en-US" sz="1200" kern="1200" dirty="0" smtClean="0">
                <a:solidFill>
                  <a:schemeClr val="tx1"/>
                </a:solidFill>
                <a:effectLst/>
                <a:latin typeface="+mn-lt"/>
                <a:ea typeface="+mn-ea"/>
                <a:cs typeface="+mn-cs"/>
              </a:rPr>
              <a:t>.  The ISS is shown as an orange curve. (a) Directional selection. The ISS is a linear function, , </a:t>
            </a:r>
            <a:r>
              <a:rPr lang="en-US" sz="1200" i="1" kern="1200" dirty="0" smtClean="0">
                <a:solidFill>
                  <a:schemeClr val="tx1"/>
                </a:solidFill>
                <a:effectLst/>
                <a:latin typeface="+mn-lt"/>
                <a:ea typeface="+mn-ea"/>
                <a:cs typeface="+mn-cs"/>
              </a:rPr>
              <a:t>α </a:t>
            </a:r>
            <a:r>
              <a:rPr lang="en-US" sz="1200" kern="1200" dirty="0" smtClean="0">
                <a:solidFill>
                  <a:schemeClr val="tx1"/>
                </a:solidFill>
                <a:effectLst/>
                <a:latin typeface="+mn-lt"/>
                <a:ea typeface="+mn-ea"/>
                <a:cs typeface="+mn-cs"/>
              </a:rPr>
              <a:t>= 1,</a:t>
            </a:r>
            <a:r>
              <a:rPr lang="en-US" sz="1200" i="1" kern="1200" dirty="0" smtClean="0">
                <a:solidFill>
                  <a:schemeClr val="tx1"/>
                </a:solidFill>
                <a:effectLst/>
                <a:latin typeface="+mn-lt"/>
                <a:ea typeface="+mn-ea"/>
                <a:cs typeface="+mn-cs"/>
              </a:rPr>
              <a:t> β </a:t>
            </a:r>
            <a:r>
              <a:rPr lang="en-US" sz="1200" kern="1200" dirty="0" smtClean="0">
                <a:solidFill>
                  <a:schemeClr val="tx1"/>
                </a:solidFill>
                <a:effectLst/>
                <a:latin typeface="+mn-lt"/>
                <a:ea typeface="+mn-ea"/>
                <a:cs typeface="+mn-cs"/>
              </a:rPr>
              <a:t>= 0.2. Fitness is shown on a different scale than </a:t>
            </a:r>
            <a:r>
              <a:rPr lang="en-US" sz="1200" i="1" kern="1200" dirty="0" smtClean="0">
                <a:solidFill>
                  <a:schemeClr val="tx1"/>
                </a:solidFill>
                <a:effectLst/>
                <a:latin typeface="+mn-lt"/>
                <a:ea typeface="+mn-ea"/>
                <a:cs typeface="+mn-cs"/>
              </a:rPr>
              <a:t>p(z)</a:t>
            </a:r>
            <a:r>
              <a:rPr lang="en-US" sz="1200" kern="1200" dirty="0" smtClean="0">
                <a:solidFill>
                  <a:schemeClr val="tx1"/>
                </a:solidFill>
                <a:effectLst/>
                <a:latin typeface="+mn-lt"/>
                <a:ea typeface="+mn-ea"/>
                <a:cs typeface="+mn-cs"/>
              </a:rPr>
              <a:t> and</a:t>
            </a:r>
            <a:r>
              <a:rPr lang="en-US" sz="1200" i="1" kern="1200" dirty="0" smtClean="0">
                <a:solidFill>
                  <a:schemeClr val="tx1"/>
                </a:solidFill>
                <a:effectLst/>
                <a:latin typeface="+mn-lt"/>
                <a:ea typeface="+mn-ea"/>
                <a:cs typeface="+mn-cs"/>
              </a:rPr>
              <a:t> p(z)</a:t>
            </a:r>
            <a:r>
              <a:rPr lang="en-US" sz="1200" kern="1200" dirty="0" smtClean="0">
                <a:solidFill>
                  <a:schemeClr val="tx1"/>
                </a:solidFill>
                <a:effectLst/>
                <a:latin typeface="+mn-lt"/>
                <a:ea typeface="+mn-ea"/>
                <a:cs typeface="+mn-cs"/>
              </a:rPr>
              <a:t>*. (b) Stabilizing selection. The ISS is a Gaussian function with</a:t>
            </a:r>
            <a:r>
              <a:rPr lang="en-US" sz="1200" i="1" kern="1200" dirty="0" smtClean="0">
                <a:solidFill>
                  <a:schemeClr val="tx1"/>
                </a:solidFill>
                <a:effectLst/>
                <a:latin typeface="+mn-lt"/>
                <a:ea typeface="+mn-ea"/>
                <a:cs typeface="+mn-cs"/>
              </a:rPr>
              <a:t> θ </a:t>
            </a:r>
            <a:r>
              <a:rPr lang="en-US" sz="1200" kern="1200" dirty="0" smtClean="0">
                <a:solidFill>
                  <a:schemeClr val="tx1"/>
                </a:solidFill>
                <a:effectLst/>
                <a:latin typeface="+mn-lt"/>
                <a:ea typeface="+mn-ea"/>
                <a:cs typeface="+mn-cs"/>
              </a:rPr>
              <a:t>= 0, </a:t>
            </a:r>
            <a:r>
              <a:rPr lang="en-US" sz="1200" i="1" kern="1200" dirty="0" smtClean="0">
                <a:solidFill>
                  <a:schemeClr val="tx1"/>
                </a:solidFill>
                <a:effectLst/>
                <a:latin typeface="+mn-lt"/>
                <a:ea typeface="+mn-ea"/>
                <a:cs typeface="+mn-cs"/>
              </a:rPr>
              <a:t>ω </a:t>
            </a:r>
            <a:r>
              <a:rPr lang="en-US" sz="1200" kern="1200" dirty="0" smtClean="0">
                <a:solidFill>
                  <a:schemeClr val="tx1"/>
                </a:solidFill>
                <a:effectLst/>
                <a:latin typeface="+mn-lt"/>
                <a:ea typeface="+mn-ea"/>
                <a:cs typeface="+mn-cs"/>
              </a:rPr>
              <a:t>= 4.  (c) Directional and stabilizing selection. The ISS is a Gaussian function with</a:t>
            </a:r>
            <a:r>
              <a:rPr lang="en-US" sz="1200" i="1" kern="1200" dirty="0" smtClean="0">
                <a:solidFill>
                  <a:schemeClr val="tx1"/>
                </a:solidFill>
                <a:effectLst/>
                <a:latin typeface="+mn-lt"/>
                <a:ea typeface="+mn-ea"/>
                <a:cs typeface="+mn-cs"/>
              </a:rPr>
              <a:t> θ </a:t>
            </a:r>
            <a:r>
              <a:rPr lang="en-US" sz="1200" kern="1200" dirty="0" smtClean="0">
                <a:solidFill>
                  <a:schemeClr val="tx1"/>
                </a:solidFill>
                <a:effectLst/>
                <a:latin typeface="+mn-lt"/>
                <a:ea typeface="+mn-ea"/>
                <a:cs typeface="+mn-cs"/>
              </a:rPr>
              <a:t>= 1 , </a:t>
            </a:r>
            <a:r>
              <a:rPr lang="en-US" sz="1200" i="1" kern="1200" dirty="0" smtClean="0">
                <a:solidFill>
                  <a:schemeClr val="tx1"/>
                </a:solidFill>
                <a:effectLst/>
                <a:latin typeface="+mn-lt"/>
                <a:ea typeface="+mn-ea"/>
                <a:cs typeface="+mn-cs"/>
              </a:rPr>
              <a:t>ω </a:t>
            </a:r>
            <a:r>
              <a:rPr lang="en-US" sz="1200" kern="1200" dirty="0" smtClean="0">
                <a:solidFill>
                  <a:schemeClr val="tx1"/>
                </a:solidFill>
                <a:effectLst/>
                <a:latin typeface="+mn-lt"/>
                <a:ea typeface="+mn-ea"/>
                <a:cs typeface="+mn-cs"/>
              </a:rPr>
              <a:t>= 4.   (d) Disruptive selection. The ISS is a Gaussian function with</a:t>
            </a:r>
            <a:r>
              <a:rPr lang="en-US" sz="1200" i="1" kern="1200" dirty="0" smtClean="0">
                <a:solidFill>
                  <a:schemeClr val="tx1"/>
                </a:solidFill>
                <a:effectLst/>
                <a:latin typeface="+mn-lt"/>
                <a:ea typeface="+mn-ea"/>
                <a:cs typeface="+mn-cs"/>
              </a:rPr>
              <a:t> θ </a:t>
            </a:r>
            <a:r>
              <a:rPr lang="en-US" sz="1200" kern="1200" dirty="0" smtClean="0">
                <a:solidFill>
                  <a:schemeClr val="tx1"/>
                </a:solidFill>
                <a:effectLst/>
                <a:latin typeface="+mn-lt"/>
                <a:ea typeface="+mn-ea"/>
                <a:cs typeface="+mn-cs"/>
              </a:rPr>
              <a:t>= 0, </a:t>
            </a:r>
            <a:r>
              <a:rPr lang="en-US" sz="1200" i="1" kern="1200" dirty="0" smtClean="0">
                <a:solidFill>
                  <a:schemeClr val="tx1"/>
                </a:solidFill>
                <a:effectLst/>
                <a:latin typeface="+mn-lt"/>
                <a:ea typeface="+mn-ea"/>
                <a:cs typeface="+mn-cs"/>
              </a:rPr>
              <a:t>ω </a:t>
            </a:r>
            <a:r>
              <a:rPr lang="en-US" sz="1200" kern="1200" dirty="0" smtClean="0">
                <a:solidFill>
                  <a:schemeClr val="tx1"/>
                </a:solidFill>
                <a:effectLst/>
                <a:latin typeface="+mn-lt"/>
                <a:ea typeface="+mn-ea"/>
                <a:cs typeface="+mn-cs"/>
              </a:rPr>
              <a:t>= -4. Fitness is shown on a different scale than </a:t>
            </a:r>
            <a:r>
              <a:rPr lang="en-US" sz="1200" i="1" kern="1200" dirty="0" smtClean="0">
                <a:solidFill>
                  <a:schemeClr val="tx1"/>
                </a:solidFill>
                <a:effectLst/>
                <a:latin typeface="+mn-lt"/>
                <a:ea typeface="+mn-ea"/>
                <a:cs typeface="+mn-cs"/>
              </a:rPr>
              <a:t>p(z)</a:t>
            </a:r>
            <a:r>
              <a:rPr lang="en-US" sz="1200" kern="1200" dirty="0" smtClean="0">
                <a:solidFill>
                  <a:schemeClr val="tx1"/>
                </a:solidFill>
                <a:effectLst/>
                <a:latin typeface="+mn-lt"/>
                <a:ea typeface="+mn-ea"/>
                <a:cs typeface="+mn-cs"/>
              </a:rPr>
              <a:t> and</a:t>
            </a:r>
            <a:r>
              <a:rPr lang="en-US" sz="1200" i="1" kern="1200" dirty="0" smtClean="0">
                <a:solidFill>
                  <a:schemeClr val="tx1"/>
                </a:solidFill>
                <a:effectLst/>
                <a:latin typeface="+mn-lt"/>
                <a:ea typeface="+mn-ea"/>
                <a:cs typeface="+mn-cs"/>
              </a:rPr>
              <a:t> p(z)</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4</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3-trait case, the variety of ISSs that can be approximated with quadratic surfaces is very large (Phillips &amp; Arnold 1989).  Seven varieties are shown in Fig. 4.4, where the canonical axes are denoted </a:t>
            </a:r>
            <a:r>
              <a:rPr lang="en-US" sz="1200" i="1" kern="1200" dirty="0" smtClean="0">
                <a:solidFill>
                  <a:schemeClr val="tx1"/>
                </a:solidFill>
                <a:effectLst/>
                <a:latin typeface="+mn-lt"/>
                <a:ea typeface="+mn-ea"/>
                <a:cs typeface="+mn-cs"/>
              </a:rPr>
              <a:t>y</a:t>
            </a:r>
            <a:r>
              <a:rPr lang="en-US" sz="1200" i="1" kern="1200" baseline="-25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y</a:t>
            </a:r>
            <a:r>
              <a:rPr lang="en-US" sz="1200" i="1"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y</a:t>
            </a:r>
            <a:r>
              <a:rPr lang="en-US" sz="1200" i="1"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but are not ordered by the size of their eigenvalues.  Each of the nested surfaces in each figure represents equal values for relative fitness.  Perhaps the easiest 3-trait case to visualize is stabilizing selection on all three axes, shown in Fig. 4.4a.  Here the </a:t>
            </a:r>
            <a:r>
              <a:rPr lang="en-US" sz="1200" kern="1200" dirty="0" err="1"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fitness optimum, </a:t>
            </a:r>
            <a:r>
              <a:rPr lang="en-US" sz="1200" i="1" kern="1200" dirty="0" smtClean="0">
                <a:solidFill>
                  <a:schemeClr val="tx1"/>
                </a:solidFill>
                <a:effectLst/>
                <a:latin typeface="+mn-lt"/>
                <a:ea typeface="+mn-ea"/>
                <a:cs typeface="+mn-cs"/>
              </a:rPr>
              <a:t>θ</a:t>
            </a:r>
            <a:r>
              <a:rPr lang="en-US" sz="1200" kern="1200" dirty="0" smtClean="0">
                <a:solidFill>
                  <a:schemeClr val="tx1"/>
                </a:solidFill>
                <a:effectLst/>
                <a:latin typeface="+mn-lt"/>
                <a:ea typeface="+mn-ea"/>
                <a:cs typeface="+mn-cs"/>
              </a:rPr>
              <a:t>, a stationary point, is situated at the intersection of the axes.  Fitness falls off as concentric spheres about this point. In Fig. 4.4f, the optimum is a line corresponding to </a:t>
            </a:r>
            <a:r>
              <a:rPr lang="en-US" sz="1200" i="1" kern="1200" dirty="0" smtClean="0">
                <a:solidFill>
                  <a:schemeClr val="tx1"/>
                </a:solidFill>
                <a:effectLst/>
                <a:latin typeface="+mn-lt"/>
                <a:ea typeface="+mn-ea"/>
                <a:cs typeface="+mn-cs"/>
              </a:rPr>
              <a:t>y</a:t>
            </a:r>
            <a:r>
              <a:rPr lang="en-US" sz="1200" i="1"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with stabilizing selection on </a:t>
            </a:r>
            <a:r>
              <a:rPr lang="en-US" sz="1200" i="1" kern="1200" dirty="0" smtClean="0">
                <a:solidFill>
                  <a:schemeClr val="tx1"/>
                </a:solidFill>
                <a:effectLst/>
                <a:latin typeface="+mn-lt"/>
                <a:ea typeface="+mn-ea"/>
                <a:cs typeface="+mn-cs"/>
              </a:rPr>
              <a:t>y</a:t>
            </a:r>
            <a:r>
              <a:rPr lang="en-US" sz="1200" i="1" kern="1200" baseline="-25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y</a:t>
            </a:r>
            <a:r>
              <a:rPr lang="en-US" sz="1200" i="1"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but no selection along the </a:t>
            </a:r>
            <a:r>
              <a:rPr lang="en-US" sz="1200" i="1" kern="1200" dirty="0" smtClean="0">
                <a:solidFill>
                  <a:schemeClr val="tx1"/>
                </a:solidFill>
                <a:effectLst/>
                <a:latin typeface="+mn-lt"/>
                <a:ea typeface="+mn-ea"/>
                <a:cs typeface="+mn-cs"/>
              </a:rPr>
              <a:t>y</a:t>
            </a:r>
            <a:r>
              <a:rPr lang="en-US" sz="1200" i="1"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-axis.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22</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Survival</a:t>
            </a:r>
            <a:r>
              <a:rPr lang="en-US" sz="1200" kern="1200" baseline="0" dirty="0" smtClean="0">
                <a:solidFill>
                  <a:schemeClr val="tx1"/>
                </a:solidFill>
                <a:effectLst/>
                <a:latin typeface="+mn-lt"/>
                <a:ea typeface="+mn-ea"/>
                <a:cs typeface="+mn-cs"/>
              </a:rPr>
              <a:t> probability of male human infants as a function of birth mass (pounds) and gestation period (days) </a:t>
            </a:r>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Schluter</a:t>
            </a:r>
            <a:r>
              <a:rPr lang="en-US" sz="1200" kern="1200" baseline="0" dirty="0" smtClean="0">
                <a:solidFill>
                  <a:schemeClr val="tx1"/>
                </a:solidFill>
                <a:effectLst/>
                <a:latin typeface="+mn-lt"/>
                <a:ea typeface="+mn-ea"/>
                <a:cs typeface="+mn-cs"/>
              </a:rPr>
              <a:t> &amp; </a:t>
            </a:r>
            <a:r>
              <a:rPr lang="en-US" sz="1200" kern="1200" baseline="0" dirty="0" err="1" smtClean="0">
                <a:solidFill>
                  <a:schemeClr val="tx1"/>
                </a:solidFill>
                <a:effectLst/>
                <a:latin typeface="+mn-lt"/>
                <a:ea typeface="+mn-ea"/>
                <a:cs typeface="+mn-cs"/>
              </a:rPr>
              <a:t>Nychka</a:t>
            </a:r>
            <a:r>
              <a:rPr lang="en-US" sz="1200" kern="1200" baseline="0" dirty="0" smtClean="0">
                <a:solidFill>
                  <a:schemeClr val="tx1"/>
                </a:solidFill>
                <a:effectLst/>
                <a:latin typeface="+mn-lt"/>
                <a:ea typeface="+mn-ea"/>
                <a:cs typeface="+mn-cs"/>
              </a:rPr>
              <a:t> 1994).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23</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Lande</a:t>
            </a:r>
            <a:r>
              <a:rPr lang="en-US" sz="1200" kern="1200" dirty="0" smtClean="0">
                <a:solidFill>
                  <a:schemeClr val="tx1"/>
                </a:solidFill>
                <a:effectLst/>
                <a:latin typeface="+mn-lt"/>
                <a:ea typeface="+mn-ea"/>
                <a:cs typeface="+mn-cs"/>
              </a:rPr>
              <a:t> &amp; Arnold (1983)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24</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25</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Arnold et al. (2008)</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26</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Brodie (1992)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27</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Arnold (1988), Arnold &amp; Bennett (1984)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28</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Blows &amp; Brooks (2003)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29</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directional selection gradient as the weighted average of first derivatives of the ISS.  The ISS is the orange curve; the trait distribution before selection, </a:t>
            </a:r>
            <a:r>
              <a:rPr lang="en-US" sz="1200" i="1" kern="1200" dirty="0" smtClean="0">
                <a:solidFill>
                  <a:schemeClr val="tx1"/>
                </a:solidFill>
                <a:effectLst/>
                <a:latin typeface="+mn-lt"/>
                <a:ea typeface="+mn-ea"/>
                <a:cs typeface="+mn-cs"/>
              </a:rPr>
              <a:t>p(z)</a:t>
            </a:r>
            <a:r>
              <a:rPr lang="en-US" sz="1200" kern="1200" dirty="0" smtClean="0">
                <a:solidFill>
                  <a:schemeClr val="tx1"/>
                </a:solidFill>
                <a:effectLst/>
                <a:latin typeface="+mn-lt"/>
                <a:ea typeface="+mn-ea"/>
                <a:cs typeface="+mn-cs"/>
              </a:rPr>
              <a:t>, is shown in blue.  First derivatives of the ISS are shown at regular intervals at black, straight line segments.  The slopes of those segments correspond to the value of the corresponding first derivatives.  The thickness of the black line segments are proportional to their weighting, </a:t>
            </a:r>
            <a:r>
              <a:rPr lang="en-US" sz="1200" i="1" kern="1200" dirty="0" smtClean="0">
                <a:solidFill>
                  <a:schemeClr val="tx1"/>
                </a:solidFill>
                <a:effectLst/>
                <a:latin typeface="+mn-lt"/>
                <a:ea typeface="+mn-ea"/>
                <a:cs typeface="+mn-cs"/>
              </a:rPr>
              <a:t>p(z). </a:t>
            </a:r>
            <a:r>
              <a:rPr lang="en-US" sz="1200" kern="1200" dirty="0" smtClean="0">
                <a:solidFill>
                  <a:schemeClr val="tx1"/>
                </a:solidFill>
                <a:effectLst/>
                <a:latin typeface="+mn-lt"/>
                <a:ea typeface="+mn-ea"/>
                <a:cs typeface="+mn-cs"/>
              </a:rPr>
              <a:t>The average of all the weighted slopes is the directional selection gradient,</a:t>
            </a:r>
            <a:r>
              <a:rPr lang="en-US" sz="1200" i="1" kern="1200" dirty="0" smtClean="0">
                <a:solidFill>
                  <a:schemeClr val="tx1"/>
                </a:solidFill>
                <a:effectLst/>
                <a:latin typeface="+mn-lt"/>
                <a:ea typeface="+mn-ea"/>
                <a:cs typeface="+mn-cs"/>
              </a:rPr>
              <a:t> β</a:t>
            </a:r>
            <a:r>
              <a:rPr lang="en-US" sz="1200" kern="1200" dirty="0" smtClean="0">
                <a:solidFill>
                  <a:schemeClr val="tx1"/>
                </a:solidFill>
                <a:effectLst/>
                <a:latin typeface="+mn-lt"/>
                <a:ea typeface="+mn-ea"/>
                <a:cs typeface="+mn-cs"/>
              </a:rPr>
              <a:t>, shown in </a:t>
            </a:r>
            <a:r>
              <a:rPr lang="en-US" sz="1200" kern="1200" dirty="0" err="1" smtClean="0">
                <a:solidFill>
                  <a:schemeClr val="tx1"/>
                </a:solidFill>
                <a:effectLst/>
                <a:latin typeface="+mn-lt"/>
                <a:ea typeface="+mn-ea"/>
                <a:cs typeface="+mn-cs"/>
              </a:rPr>
              <a:t>red.In</a:t>
            </a:r>
            <a:r>
              <a:rPr lang="en-US" sz="1200" kern="1200" dirty="0" smtClean="0">
                <a:solidFill>
                  <a:schemeClr val="tx1"/>
                </a:solidFill>
                <a:effectLst/>
                <a:latin typeface="+mn-lt"/>
                <a:ea typeface="+mn-ea"/>
                <a:cs typeface="+mn-cs"/>
              </a:rPr>
              <a:t> this illustration, the ISS is a Gaussian function (</a:t>
            </a:r>
            <a:r>
              <a:rPr lang="en-US" sz="1200" i="1" kern="1200" dirty="0" smtClean="0">
                <a:solidFill>
                  <a:schemeClr val="tx1"/>
                </a:solidFill>
                <a:effectLst/>
                <a:latin typeface="+mn-lt"/>
                <a:ea typeface="+mn-ea"/>
                <a:cs typeface="+mn-cs"/>
              </a:rPr>
              <a:t>θ</a:t>
            </a:r>
            <a:r>
              <a:rPr lang="en-US" sz="1200" kern="1200" dirty="0" smtClean="0">
                <a:solidFill>
                  <a:schemeClr val="tx1"/>
                </a:solidFill>
                <a:effectLst/>
                <a:latin typeface="+mn-lt"/>
                <a:ea typeface="+mn-ea"/>
                <a:cs typeface="+mn-cs"/>
              </a:rPr>
              <a:t> = 0, </a:t>
            </a:r>
            <a:r>
              <a:rPr lang="en-US" sz="1200" i="1" kern="1200" dirty="0" smtClean="0">
                <a:solidFill>
                  <a:schemeClr val="tx1"/>
                </a:solidFill>
                <a:effectLst/>
                <a:latin typeface="+mn-lt"/>
                <a:ea typeface="+mn-ea"/>
                <a:cs typeface="+mn-cs"/>
              </a:rPr>
              <a:t>ω </a:t>
            </a:r>
            <a:r>
              <a:rPr lang="en-US" sz="1200" kern="1200" dirty="0" smtClean="0">
                <a:solidFill>
                  <a:schemeClr val="tx1"/>
                </a:solidFill>
                <a:effectLst/>
                <a:latin typeface="+mn-lt"/>
                <a:ea typeface="+mn-ea"/>
                <a:cs typeface="+mn-cs"/>
              </a:rPr>
              <a:t>= 1) and </a:t>
            </a:r>
            <a:r>
              <a:rPr lang="en-US" sz="1200" i="1" kern="1200" dirty="0" smtClean="0">
                <a:solidFill>
                  <a:schemeClr val="tx1"/>
                </a:solidFill>
                <a:effectLst/>
                <a:latin typeface="+mn-lt"/>
                <a:ea typeface="+mn-ea"/>
                <a:cs typeface="+mn-cs"/>
              </a:rPr>
              <a:t>p(z)</a:t>
            </a:r>
            <a:r>
              <a:rPr lang="en-US" sz="1200" kern="1200" dirty="0" smtClean="0">
                <a:solidFill>
                  <a:schemeClr val="tx1"/>
                </a:solidFill>
                <a:effectLst/>
                <a:latin typeface="+mn-lt"/>
                <a:ea typeface="+mn-ea"/>
                <a:cs typeface="+mn-cs"/>
              </a:rPr>
              <a:t> is a normal distribution ( = -0.5, </a:t>
            </a:r>
            <a:r>
              <a:rPr lang="en-US" sz="1200" i="1" kern="1200" dirty="0" smtClean="0">
                <a:solidFill>
                  <a:schemeClr val="tx1"/>
                </a:solidFill>
                <a:effectLst/>
                <a:latin typeface="+mn-lt"/>
                <a:ea typeface="+mn-ea"/>
                <a:cs typeface="+mn-cs"/>
              </a:rPr>
              <a:t>P </a:t>
            </a:r>
            <a:r>
              <a:rPr lang="en-US" sz="1200" kern="1200" dirty="0" smtClean="0">
                <a:solidFill>
                  <a:schemeClr val="tx1"/>
                </a:solidFill>
                <a:effectLst/>
                <a:latin typeface="+mn-lt"/>
                <a:ea typeface="+mn-ea"/>
                <a:cs typeface="+mn-cs"/>
              </a:rPr>
              <a:t>= 1). Expression in inset</a:t>
            </a:r>
            <a:r>
              <a:rPr lang="en-US" sz="1200" kern="1200" baseline="0" dirty="0" smtClean="0">
                <a:solidFill>
                  <a:schemeClr val="tx1"/>
                </a:solidFill>
                <a:effectLst/>
                <a:latin typeface="+mn-lt"/>
                <a:ea typeface="+mn-ea"/>
                <a:cs typeface="+mn-cs"/>
              </a:rPr>
              <a:t> from</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Lande</a:t>
            </a:r>
            <a:r>
              <a:rPr lang="en-US" sz="1200" kern="1200" dirty="0" smtClean="0">
                <a:solidFill>
                  <a:schemeClr val="tx1"/>
                </a:solidFill>
                <a:effectLst/>
                <a:latin typeface="+mn-lt"/>
                <a:ea typeface="+mn-ea"/>
                <a:cs typeface="+mn-cs"/>
              </a:rPr>
              <a:t> &amp; Arnold (1983)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5</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Lande</a:t>
            </a:r>
            <a:r>
              <a:rPr lang="en-US" sz="1200" kern="1200" dirty="0" smtClean="0">
                <a:solidFill>
                  <a:schemeClr val="tx1"/>
                </a:solidFill>
                <a:effectLst/>
                <a:latin typeface="+mn-lt"/>
                <a:ea typeface="+mn-ea"/>
                <a:cs typeface="+mn-cs"/>
              </a:rPr>
              <a:t> &amp; Arnold (1983)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6</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α</a:t>
            </a:r>
            <a:r>
              <a:rPr lang="en-US" sz="1200" kern="1200" dirty="0" smtClean="0">
                <a:solidFill>
                  <a:schemeClr val="tx1"/>
                </a:solidFill>
                <a:effectLst/>
                <a:latin typeface="+mn-lt"/>
                <a:ea typeface="+mn-ea"/>
                <a:cs typeface="+mn-cs"/>
              </a:rPr>
              <a:t> is the intercept and </a:t>
            </a:r>
            <a:r>
              <a:rPr lang="en-US" sz="1200" i="1" kern="1200" dirty="0" smtClean="0">
                <a:solidFill>
                  <a:schemeClr val="tx1"/>
                </a:solidFill>
                <a:effectLst/>
                <a:latin typeface="+mn-lt"/>
                <a:ea typeface="+mn-ea"/>
                <a:cs typeface="+mn-cs"/>
              </a:rPr>
              <a:t>ε</a:t>
            </a:r>
            <a:r>
              <a:rPr lang="en-US" sz="1200" kern="1200" dirty="0" smtClean="0">
                <a:solidFill>
                  <a:schemeClr val="tx1"/>
                </a:solidFill>
                <a:effectLst/>
                <a:latin typeface="+mn-lt"/>
                <a:ea typeface="+mn-ea"/>
                <a:cs typeface="+mn-cs"/>
              </a:rPr>
              <a:t> is the deviation of a particular observation from the regression line (</a:t>
            </a:r>
            <a:r>
              <a:rPr lang="en-US" sz="1200" kern="1200" dirty="0" err="1" smtClean="0">
                <a:solidFill>
                  <a:schemeClr val="tx1"/>
                </a:solidFill>
                <a:effectLst/>
                <a:latin typeface="+mn-lt"/>
                <a:ea typeface="+mn-ea"/>
                <a:cs typeface="+mn-cs"/>
              </a:rPr>
              <a:t>Lande</a:t>
            </a:r>
            <a:r>
              <a:rPr lang="en-US" sz="1200" kern="1200" dirty="0" smtClean="0">
                <a:solidFill>
                  <a:schemeClr val="tx1"/>
                </a:solidFill>
                <a:effectLst/>
                <a:latin typeface="+mn-lt"/>
                <a:ea typeface="+mn-ea"/>
                <a:cs typeface="+mn-cs"/>
              </a:rPr>
              <a:t> &amp; Arnold 1983)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7</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Overwinter survival of juvenile male song sparrows (n=152) in relation to standardized PC2 (</a:t>
            </a:r>
            <a:r>
              <a:rPr lang="en-US" sz="1200" kern="1200" dirty="0" err="1" smtClean="0">
                <a:solidFill>
                  <a:schemeClr val="tx1"/>
                </a:solidFill>
                <a:effectLst/>
                <a:latin typeface="+mn-lt"/>
                <a:ea typeface="+mn-ea"/>
                <a:cs typeface="+mn-cs"/>
              </a:rPr>
              <a:t>Schluter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1988).</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8</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Lande</a:t>
            </a:r>
            <a:r>
              <a:rPr lang="en-US" sz="1200" kern="1200" dirty="0" smtClean="0">
                <a:solidFill>
                  <a:schemeClr val="tx1"/>
                </a:solidFill>
                <a:effectLst/>
                <a:latin typeface="+mn-lt"/>
                <a:ea typeface="+mn-ea"/>
                <a:cs typeface="+mn-cs"/>
              </a:rPr>
              <a:t> &amp; Arnold (1983)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9</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Lande</a:t>
            </a:r>
            <a:r>
              <a:rPr lang="en-US" sz="1200" kern="1200" dirty="0" smtClean="0">
                <a:solidFill>
                  <a:schemeClr val="tx1"/>
                </a:solidFill>
                <a:effectLst/>
                <a:latin typeface="+mn-lt"/>
                <a:ea typeface="+mn-ea"/>
                <a:cs typeface="+mn-cs"/>
              </a:rPr>
              <a:t> (1979)</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10</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Lande</a:t>
            </a:r>
            <a:r>
              <a:rPr lang="en-US" sz="1200" kern="1200" dirty="0" smtClean="0">
                <a:solidFill>
                  <a:schemeClr val="tx1"/>
                </a:solidFill>
                <a:effectLst/>
                <a:latin typeface="+mn-lt"/>
                <a:ea typeface="+mn-ea"/>
                <a:cs typeface="+mn-cs"/>
              </a:rPr>
              <a:t> (1979)</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11</a:t>
            </a:fld>
            <a:endParaRPr lang="en-US"/>
          </a:p>
        </p:txBody>
      </p:sp>
    </p:spTree>
    <p:extLst>
      <p:ext uri="{BB962C8B-B14F-4D97-AF65-F5344CB8AC3E}">
        <p14:creationId xmlns:p14="http://schemas.microsoft.com/office/powerpoint/2010/main" val="12775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58815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90528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78810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65033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0229F-7C62-4FC0-9BB9-771132E81EB6}"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423309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80229F-7C62-4FC0-9BB9-771132E81EB6}" type="datetimeFigureOut">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86091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80229F-7C62-4FC0-9BB9-771132E81EB6}" type="datetimeFigureOut">
              <a:rPr lang="en-US" smtClean="0"/>
              <a:t>7/31/2014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364284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80229F-7C62-4FC0-9BB9-771132E81EB6}" type="datetimeFigureOut">
              <a:rPr lang="en-US" smtClean="0"/>
              <a:t>7/31/2014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70459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0229F-7C62-4FC0-9BB9-771132E81EB6}" type="datetimeFigureOut">
              <a:rPr lang="en-US" smtClean="0"/>
              <a:t>7/31/2014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386440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0229F-7C62-4FC0-9BB9-771132E81EB6}" type="datetimeFigureOut">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66232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0229F-7C62-4FC0-9BB9-771132E81EB6}" type="datetimeFigureOut">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44821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0229F-7C62-4FC0-9BB9-771132E81EB6}" type="datetimeFigureOut">
              <a:rPr lang="en-US" smtClean="0"/>
              <a:t>7/31/2014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4DC99-D225-4D15-8ABE-3E00A9CCEF6D}" type="slidenum">
              <a:rPr lang="en-US" smtClean="0"/>
              <a:t>‹#›</a:t>
            </a:fld>
            <a:endParaRPr lang="en-US"/>
          </a:p>
        </p:txBody>
      </p:sp>
    </p:spTree>
    <p:extLst>
      <p:ext uri="{BB962C8B-B14F-4D97-AF65-F5344CB8AC3E}">
        <p14:creationId xmlns:p14="http://schemas.microsoft.com/office/powerpoint/2010/main" val="354207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4.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1470025"/>
          </a:xfrm>
        </p:spPr>
        <p:txBody>
          <a:bodyPr>
            <a:normAutofit/>
          </a:bodyPr>
          <a:lstStyle/>
          <a:p>
            <a:r>
              <a:rPr lang="en-US" sz="4000" dirty="0" smtClean="0">
                <a:solidFill>
                  <a:srgbClr val="0070C0"/>
                </a:solidFill>
                <a:latin typeface="Comic Sans MS" panose="030F0702030302020204" pitchFamily="66" charset="0"/>
              </a:rPr>
              <a:t>3.1</a:t>
            </a:r>
            <a:r>
              <a:rPr lang="en-US" sz="4000" dirty="0" smtClean="0">
                <a:solidFill>
                  <a:srgbClr val="0070C0"/>
                </a:solidFill>
                <a:latin typeface="Comic Sans MS" panose="030F0702030302020204" pitchFamily="66" charset="0"/>
              </a:rPr>
              <a:t> </a:t>
            </a:r>
            <a:r>
              <a:rPr lang="en-US" sz="4000" dirty="0" smtClean="0">
                <a:solidFill>
                  <a:srgbClr val="0070C0"/>
                </a:solidFill>
                <a:latin typeface="Comic Sans MS" panose="030F0702030302020204" pitchFamily="66" charset="0"/>
              </a:rPr>
              <a:t>Selection </a:t>
            </a:r>
            <a:r>
              <a:rPr lang="en-US" sz="4000" dirty="0" smtClean="0">
                <a:solidFill>
                  <a:srgbClr val="0070C0"/>
                </a:solidFill>
                <a:latin typeface="Comic Sans MS" panose="030F0702030302020204" pitchFamily="66" charset="0"/>
              </a:rPr>
              <a:t>as a Surface</a:t>
            </a:r>
            <a:endParaRPr lang="en-US" sz="4000" dirty="0">
              <a:solidFill>
                <a:srgbClr val="0070C0"/>
              </a:solidFill>
              <a:latin typeface="Comic Sans MS" panose="030F0702030302020204" pitchFamily="66" charset="0"/>
            </a:endParaRPr>
          </a:p>
        </p:txBody>
      </p:sp>
      <p:sp>
        <p:nvSpPr>
          <p:cNvPr id="3" name="Subtitle 2"/>
          <p:cNvSpPr>
            <a:spLocks noGrp="1"/>
          </p:cNvSpPr>
          <p:nvPr>
            <p:ph type="subTitle" idx="1"/>
          </p:nvPr>
        </p:nvSpPr>
        <p:spPr>
          <a:xfrm>
            <a:off x="1295400" y="4800600"/>
            <a:ext cx="6400800" cy="1752600"/>
          </a:xfrm>
        </p:spPr>
        <p:txBody>
          <a:bodyPr>
            <a:normAutofit fontScale="92500"/>
          </a:bodyPr>
          <a:lstStyle/>
          <a:p>
            <a:r>
              <a:rPr lang="en-US" dirty="0" err="1" smtClean="0">
                <a:solidFill>
                  <a:schemeClr val="tx1"/>
                </a:solidFill>
                <a:latin typeface="Comic Sans MS" panose="030F0702030302020204" pitchFamily="66" charset="0"/>
              </a:rPr>
              <a:t>Stevan</a:t>
            </a:r>
            <a:r>
              <a:rPr lang="en-US" dirty="0" smtClean="0">
                <a:solidFill>
                  <a:schemeClr val="tx1"/>
                </a:solidFill>
                <a:latin typeface="Comic Sans MS" panose="030F0702030302020204" pitchFamily="66" charset="0"/>
              </a:rPr>
              <a:t> J. Arnold</a:t>
            </a:r>
          </a:p>
          <a:p>
            <a:r>
              <a:rPr lang="en-US" dirty="0" smtClean="0">
                <a:latin typeface="Comic Sans MS" panose="030F0702030302020204" pitchFamily="66" charset="0"/>
              </a:rPr>
              <a:t>Department of Integrative Biology</a:t>
            </a:r>
          </a:p>
          <a:p>
            <a:r>
              <a:rPr lang="en-US" dirty="0" smtClean="0">
                <a:latin typeface="Comic Sans MS" panose="030F0702030302020204" pitchFamily="66" charset="0"/>
              </a:rPr>
              <a:t>Oregon State University</a:t>
            </a:r>
            <a:endParaRPr lang="en-US" dirty="0">
              <a:latin typeface="Comic Sans MS" panose="030F0702030302020204" pitchFamily="66" charset="0"/>
            </a:endParaRPr>
          </a:p>
        </p:txBody>
      </p:sp>
      <p:pic>
        <p:nvPicPr>
          <p:cNvPr id="19" name="Picture 4" descr="crawl sur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524000"/>
            <a:ext cx="3055626" cy="307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274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381000" y="76200"/>
                <a:ext cx="8534400" cy="1143000"/>
              </a:xfrm>
            </p:spPr>
            <p:txBody>
              <a:bodyPr>
                <a:normAutofit fontScale="90000"/>
              </a:bodyPr>
              <a:lstStyle/>
              <a:p>
                <a:r>
                  <a:rPr lang="en-US" sz="3600" dirty="0" smtClean="0">
                    <a:latin typeface="Comic Sans MS" panose="030F0702030302020204" pitchFamily="66" charset="0"/>
                  </a:rPr>
                  <a:t>3. The adaptive landscape, AL, </a:t>
                </a:r>
                <a:br>
                  <a:rPr lang="en-US" sz="3600" dirty="0" smtClean="0">
                    <a:latin typeface="Comic Sans MS" panose="030F0702030302020204" pitchFamily="66" charset="0"/>
                  </a:rPr>
                </a:br>
                <a:r>
                  <a:rPr lang="en-US" sz="3600" dirty="0" smtClean="0">
                    <a:latin typeface="Comic Sans MS" panose="030F0702030302020204" pitchFamily="66" charset="0"/>
                  </a:rPr>
                  <a:t>the surface on which </a:t>
                </a:r>
                <a14:m>
                  <m:oMath xmlns:m="http://schemas.openxmlformats.org/officeDocument/2006/math">
                    <m:acc>
                      <m:accPr>
                        <m:chr m:val="̅"/>
                        <m:ctrlPr>
                          <a:rPr lang="en-US" sz="3600" i="1" smtClean="0">
                            <a:latin typeface="Cambria Math"/>
                          </a:rPr>
                        </m:ctrlPr>
                      </m:accPr>
                      <m:e>
                        <m:r>
                          <a:rPr lang="en-US" sz="3600" b="0" i="1" smtClean="0">
                            <a:latin typeface="Cambria Math"/>
                          </a:rPr>
                          <m:t>𝑧</m:t>
                        </m:r>
                      </m:e>
                    </m:acc>
                  </m:oMath>
                </a14:m>
                <a:r>
                  <a:rPr lang="en-US" sz="3600" dirty="0" smtClean="0">
                    <a:solidFill>
                      <a:srgbClr val="0070C0"/>
                    </a:solidFill>
                    <a:latin typeface="Comic Sans MS" panose="030F0702030302020204" pitchFamily="66" charset="0"/>
                  </a:rPr>
                  <a:t> </a:t>
                </a:r>
                <a:r>
                  <a:rPr lang="en-US" sz="3600" dirty="0" smtClean="0">
                    <a:latin typeface="Comic Sans MS" panose="030F0702030302020204" pitchFamily="66" charset="0"/>
                  </a:rPr>
                  <a:t>evolves</a:t>
                </a:r>
                <a:endParaRPr lang="en-US" sz="3600" dirty="0">
                  <a:latin typeface="Comic Sans MS" panose="030F0702030302020204" pitchFamily="66"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381000" y="76200"/>
                <a:ext cx="8534400" cy="1143000"/>
              </a:xfrm>
              <a:blipFill rotWithShape="1">
                <a:blip r:embed="rId3"/>
                <a:stretch>
                  <a:fillRect t="-3743" b="-14439"/>
                </a:stretch>
              </a:blipFill>
            </p:spPr>
            <p:txBody>
              <a:bodyPr/>
              <a:lstStyle/>
              <a:p>
                <a:r>
                  <a:rPr lang="en-US">
                    <a:noFill/>
                  </a:rPr>
                  <a:t> </a:t>
                </a:r>
              </a:p>
            </p:txBody>
          </p:sp>
        </mc:Fallback>
      </mc:AlternateContent>
      <p:sp>
        <p:nvSpPr>
          <p:cNvPr id="3" name="TextBox 2"/>
          <p:cNvSpPr txBox="1"/>
          <p:nvPr/>
        </p:nvSpPr>
        <p:spPr>
          <a:xfrm>
            <a:off x="941843" y="2209800"/>
            <a:ext cx="7260322" cy="461665"/>
          </a:xfrm>
          <a:prstGeom prst="rect">
            <a:avLst/>
          </a:prstGeom>
          <a:noFill/>
        </p:spPr>
        <p:txBody>
          <a:bodyPr wrap="none" rtlCol="0">
            <a:spAutoFit/>
          </a:bodyPr>
          <a:lstStyle/>
          <a:p>
            <a:pPr algn="ctr"/>
            <a:r>
              <a:rPr lang="en-US" sz="2400" dirty="0">
                <a:solidFill>
                  <a:srgbClr val="0070C0"/>
                </a:solidFill>
                <a:latin typeface="Comic Sans MS" panose="030F0702030302020204" pitchFamily="66" charset="0"/>
              </a:rPr>
              <a:t>b</a:t>
            </a:r>
            <a:r>
              <a:rPr lang="en-US" sz="2400" dirty="0" smtClean="0">
                <a:solidFill>
                  <a:srgbClr val="0070C0"/>
                </a:solidFill>
                <a:latin typeface="Comic Sans MS" panose="030F0702030302020204" pitchFamily="66" charset="0"/>
              </a:rPr>
              <a:t>. If </a:t>
            </a:r>
            <a:r>
              <a:rPr lang="en-US" sz="2400" i="1" dirty="0" smtClean="0">
                <a:solidFill>
                  <a:srgbClr val="0070C0"/>
                </a:solidFill>
                <a:latin typeface="Comic Sans MS" panose="030F0702030302020204" pitchFamily="66" charset="0"/>
              </a:rPr>
              <a:t>w(z)</a:t>
            </a:r>
            <a:r>
              <a:rPr lang="en-US" sz="2400" dirty="0" smtClean="0">
                <a:solidFill>
                  <a:srgbClr val="0070C0"/>
                </a:solidFill>
                <a:latin typeface="Comic Sans MS" panose="030F0702030302020204" pitchFamily="66" charset="0"/>
              </a:rPr>
              <a:t> is Gaussian, the AL takes a simple form</a:t>
            </a:r>
          </a:p>
        </p:txBody>
      </p:sp>
      <mc:AlternateContent xmlns:mc="http://schemas.openxmlformats.org/markup-compatibility/2006">
        <mc:Choice xmlns:a14="http://schemas.microsoft.com/office/drawing/2010/main" Requires="a14">
          <p:sp>
            <p:nvSpPr>
              <p:cNvPr id="4" name="TextBox 3"/>
              <p:cNvSpPr txBox="1"/>
              <p:nvPr/>
            </p:nvSpPr>
            <p:spPr>
              <a:xfrm>
                <a:off x="529868" y="1295400"/>
                <a:ext cx="8070351" cy="830997"/>
              </a:xfrm>
              <a:prstGeom prst="rect">
                <a:avLst/>
              </a:prstGeom>
              <a:noFill/>
            </p:spPr>
            <p:txBody>
              <a:bodyPr wrap="none" rtlCol="0">
                <a:spAutoFit/>
              </a:bodyPr>
              <a:lstStyle/>
              <a:p>
                <a:pPr algn="ctr"/>
                <a:r>
                  <a:rPr lang="en-US" sz="2400" dirty="0" smtClean="0">
                    <a:solidFill>
                      <a:srgbClr val="FF0000"/>
                    </a:solidFill>
                    <a:latin typeface="Comic Sans MS" panose="030F0702030302020204" pitchFamily="66" charset="0"/>
                  </a:rPr>
                  <a:t>Mean fitness of the population, </a:t>
                </a:r>
                <a14:m>
                  <m:oMath xmlns:m="http://schemas.openxmlformats.org/officeDocument/2006/math">
                    <m:acc>
                      <m:accPr>
                        <m:chr m:val="̅"/>
                        <m:ctrlPr>
                          <a:rPr lang="en-US" sz="2400" i="1" smtClean="0">
                            <a:solidFill>
                              <a:srgbClr val="FF0000"/>
                            </a:solidFill>
                            <a:latin typeface="Cambria Math"/>
                          </a:rPr>
                        </m:ctrlPr>
                      </m:accPr>
                      <m:e>
                        <m:r>
                          <a:rPr lang="en-US" sz="2400" b="0" i="1" smtClean="0">
                            <a:solidFill>
                              <a:srgbClr val="FF0000"/>
                            </a:solidFill>
                            <a:latin typeface="Cambria Math"/>
                          </a:rPr>
                          <m:t>𝑊</m:t>
                        </m:r>
                      </m:e>
                    </m:acc>
                  </m:oMath>
                </a14:m>
                <a:r>
                  <a:rPr lang="en-US" sz="2400" dirty="0" smtClean="0">
                    <a:solidFill>
                      <a:srgbClr val="FF0000"/>
                    </a:solidFill>
                    <a:latin typeface="Comic Sans MS" panose="030F0702030302020204" pitchFamily="66" charset="0"/>
                  </a:rPr>
                  <a:t> or </a:t>
                </a:r>
                <a14:m>
                  <m:oMath xmlns:m="http://schemas.openxmlformats.org/officeDocument/2006/math">
                    <m:r>
                      <a:rPr lang="en-US" sz="2400" b="0" i="1" smtClean="0">
                        <a:solidFill>
                          <a:srgbClr val="FF0000"/>
                        </a:solidFill>
                        <a:latin typeface="Cambria Math"/>
                      </a:rPr>
                      <m:t>𝑙𝑛</m:t>
                    </m:r>
                    <m:acc>
                      <m:accPr>
                        <m:chr m:val="̅"/>
                        <m:ctrlPr>
                          <a:rPr lang="en-US" sz="2400" b="0" i="1" smtClean="0">
                            <a:solidFill>
                              <a:srgbClr val="FF0000"/>
                            </a:solidFill>
                            <a:latin typeface="Cambria Math"/>
                          </a:rPr>
                        </m:ctrlPr>
                      </m:accPr>
                      <m:e>
                        <m:r>
                          <a:rPr lang="en-US" sz="2400" b="0" i="1" smtClean="0">
                            <a:solidFill>
                              <a:srgbClr val="FF0000"/>
                            </a:solidFill>
                            <a:latin typeface="Cambria Math"/>
                          </a:rPr>
                          <m:t>𝑊</m:t>
                        </m:r>
                      </m:e>
                    </m:acc>
                  </m:oMath>
                </a14:m>
                <a:r>
                  <a:rPr lang="en-US" sz="2400" dirty="0" smtClean="0">
                    <a:solidFill>
                      <a:srgbClr val="FF0000"/>
                    </a:solidFill>
                    <a:latin typeface="Comic Sans MS" panose="030F0702030302020204" pitchFamily="66" charset="0"/>
                  </a:rPr>
                  <a:t> as a function</a:t>
                </a:r>
              </a:p>
              <a:p>
                <a:pPr algn="ctr"/>
                <a:r>
                  <a:rPr lang="en-US" sz="2400" dirty="0" smtClean="0">
                    <a:solidFill>
                      <a:srgbClr val="FF0000"/>
                    </a:solidFill>
                    <a:latin typeface="Comic Sans MS" panose="030F0702030302020204" pitchFamily="66" charset="0"/>
                  </a:rPr>
                  <a:t> of the trait mean, </a:t>
                </a:r>
                <a14:m>
                  <m:oMath xmlns:m="http://schemas.openxmlformats.org/officeDocument/2006/math">
                    <m:acc>
                      <m:accPr>
                        <m:chr m:val="̅"/>
                        <m:ctrlPr>
                          <a:rPr lang="en-US" sz="2400" i="1" smtClean="0">
                            <a:solidFill>
                              <a:srgbClr val="FF0000"/>
                            </a:solidFill>
                            <a:latin typeface="Cambria Math"/>
                          </a:rPr>
                        </m:ctrlPr>
                      </m:accPr>
                      <m:e>
                        <m:r>
                          <a:rPr lang="en-US" sz="2400" b="0" i="1" smtClean="0">
                            <a:solidFill>
                              <a:srgbClr val="FF0000"/>
                            </a:solidFill>
                            <a:latin typeface="Cambria Math"/>
                          </a:rPr>
                          <m:t>𝑧</m:t>
                        </m:r>
                      </m:e>
                    </m:acc>
                  </m:oMath>
                </a14:m>
                <a:endParaRPr lang="en-US" sz="2400" dirty="0">
                  <a:solidFill>
                    <a:srgbClr val="FF0000"/>
                  </a:solidFill>
                  <a:latin typeface="Comic Sans MS" panose="030F0702030302020204" pitchFamily="66"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529868" y="1295400"/>
                <a:ext cx="8070351" cy="830997"/>
              </a:xfrm>
              <a:prstGeom prst="rect">
                <a:avLst/>
              </a:prstGeom>
              <a:blipFill rotWithShape="1">
                <a:blip r:embed="rId4"/>
                <a:stretch>
                  <a:fillRect l="-680" t="-5147" r="-604" b="-15441"/>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4299" y="3058633"/>
            <a:ext cx="53022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299" y="4237591"/>
            <a:ext cx="3810000"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299" y="5486400"/>
            <a:ext cx="34290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7540" y="3259342"/>
            <a:ext cx="2350067" cy="646331"/>
          </a:xfrm>
          <a:prstGeom prst="rect">
            <a:avLst/>
          </a:prstGeom>
          <a:noFill/>
        </p:spPr>
        <p:txBody>
          <a:bodyPr wrap="none" rtlCol="0">
            <a:spAutoFit/>
          </a:bodyPr>
          <a:lstStyle/>
          <a:p>
            <a:r>
              <a:rPr lang="en-US" dirty="0" smtClean="0"/>
              <a:t>A normally-distributed </a:t>
            </a:r>
          </a:p>
          <a:p>
            <a:r>
              <a:rPr lang="en-US" dirty="0"/>
              <a:t>t</a:t>
            </a:r>
            <a:r>
              <a:rPr lang="en-US" dirty="0" smtClean="0"/>
              <a:t>rait before selection</a:t>
            </a:r>
            <a:endParaRPr lang="en-US" dirty="0"/>
          </a:p>
        </p:txBody>
      </p:sp>
      <p:sp>
        <p:nvSpPr>
          <p:cNvPr id="6" name="TextBox 5"/>
          <p:cNvSpPr txBox="1"/>
          <p:nvPr/>
        </p:nvSpPr>
        <p:spPr>
          <a:xfrm>
            <a:off x="625213" y="4489247"/>
            <a:ext cx="2435860" cy="646331"/>
          </a:xfrm>
          <a:prstGeom prst="rect">
            <a:avLst/>
          </a:prstGeom>
          <a:noFill/>
        </p:spPr>
        <p:txBody>
          <a:bodyPr wrap="none" rtlCol="0">
            <a:spAutoFit/>
          </a:bodyPr>
          <a:lstStyle/>
          <a:p>
            <a:r>
              <a:rPr lang="en-US" dirty="0" smtClean="0"/>
              <a:t>A Gaussian ISS with</a:t>
            </a:r>
          </a:p>
          <a:p>
            <a:r>
              <a:rPr lang="en-US" dirty="0"/>
              <a:t>o</a:t>
            </a:r>
            <a:r>
              <a:rPr lang="en-US" dirty="0" smtClean="0"/>
              <a:t>ptimum </a:t>
            </a:r>
            <a:r>
              <a:rPr lang="el-GR" dirty="0"/>
              <a:t>θ</a:t>
            </a:r>
            <a:r>
              <a:rPr lang="en-US" dirty="0" smtClean="0"/>
              <a:t> and width </a:t>
            </a:r>
            <a:r>
              <a:rPr lang="el-GR" i="1" dirty="0" smtClean="0"/>
              <a:t>ω</a:t>
            </a:r>
            <a:endParaRPr lang="en-US" i="1" dirty="0"/>
          </a:p>
        </p:txBody>
      </p:sp>
      <p:sp>
        <p:nvSpPr>
          <p:cNvPr id="12" name="TextBox 11"/>
          <p:cNvSpPr txBox="1"/>
          <p:nvPr/>
        </p:nvSpPr>
        <p:spPr>
          <a:xfrm>
            <a:off x="391175" y="5687109"/>
            <a:ext cx="2669898" cy="646331"/>
          </a:xfrm>
          <a:prstGeom prst="rect">
            <a:avLst/>
          </a:prstGeom>
          <a:noFill/>
        </p:spPr>
        <p:txBody>
          <a:bodyPr wrap="none" rtlCol="0">
            <a:spAutoFit/>
          </a:bodyPr>
          <a:lstStyle/>
          <a:p>
            <a:r>
              <a:rPr lang="en-US" dirty="0" smtClean="0"/>
              <a:t>A Gaussian AL with</a:t>
            </a:r>
          </a:p>
          <a:p>
            <a:r>
              <a:rPr lang="en-US" dirty="0"/>
              <a:t>o</a:t>
            </a:r>
            <a:r>
              <a:rPr lang="en-US" dirty="0" smtClean="0"/>
              <a:t>ptimum </a:t>
            </a:r>
            <a:r>
              <a:rPr lang="el-GR" dirty="0"/>
              <a:t>θ</a:t>
            </a:r>
            <a:r>
              <a:rPr lang="en-US" dirty="0" smtClean="0"/>
              <a:t> and width </a:t>
            </a:r>
            <a:r>
              <a:rPr lang="el-GR" i="1" dirty="0" smtClean="0"/>
              <a:t>ω</a:t>
            </a:r>
            <a:r>
              <a:rPr lang="en-US" i="1" dirty="0" smtClean="0"/>
              <a:t>+P</a:t>
            </a:r>
            <a:endParaRPr lang="en-US" i="1" dirty="0"/>
          </a:p>
        </p:txBody>
      </p:sp>
    </p:spTree>
    <p:extLst>
      <p:ext uri="{BB962C8B-B14F-4D97-AF65-F5344CB8AC3E}">
        <p14:creationId xmlns:p14="http://schemas.microsoft.com/office/powerpoint/2010/main" val="686303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381000" y="76200"/>
                <a:ext cx="8534400" cy="1143000"/>
              </a:xfrm>
            </p:spPr>
            <p:txBody>
              <a:bodyPr>
                <a:normAutofit fontScale="90000"/>
              </a:bodyPr>
              <a:lstStyle/>
              <a:p>
                <a:r>
                  <a:rPr lang="en-US" sz="3600" dirty="0" smtClean="0">
                    <a:latin typeface="Comic Sans MS" panose="030F0702030302020204" pitchFamily="66" charset="0"/>
                  </a:rPr>
                  <a:t>3. The adaptive landscape, AL, </a:t>
                </a:r>
                <a:br>
                  <a:rPr lang="en-US" sz="3600" dirty="0" smtClean="0">
                    <a:latin typeface="Comic Sans MS" panose="030F0702030302020204" pitchFamily="66" charset="0"/>
                  </a:rPr>
                </a:br>
                <a:r>
                  <a:rPr lang="en-US" sz="3600" dirty="0" smtClean="0">
                    <a:latin typeface="Comic Sans MS" panose="030F0702030302020204" pitchFamily="66" charset="0"/>
                  </a:rPr>
                  <a:t>the surface on which </a:t>
                </a:r>
                <a14:m>
                  <m:oMath xmlns:m="http://schemas.openxmlformats.org/officeDocument/2006/math">
                    <m:acc>
                      <m:accPr>
                        <m:chr m:val="̅"/>
                        <m:ctrlPr>
                          <a:rPr lang="en-US" sz="3600" i="1" smtClean="0">
                            <a:latin typeface="Cambria Math"/>
                          </a:rPr>
                        </m:ctrlPr>
                      </m:accPr>
                      <m:e>
                        <m:r>
                          <a:rPr lang="en-US" sz="3600" b="0" i="1" smtClean="0">
                            <a:latin typeface="Cambria Math"/>
                          </a:rPr>
                          <m:t>𝑧</m:t>
                        </m:r>
                      </m:e>
                    </m:acc>
                  </m:oMath>
                </a14:m>
                <a:r>
                  <a:rPr lang="en-US" sz="3600" dirty="0" smtClean="0">
                    <a:solidFill>
                      <a:srgbClr val="0070C0"/>
                    </a:solidFill>
                    <a:latin typeface="Comic Sans MS" panose="030F0702030302020204" pitchFamily="66" charset="0"/>
                  </a:rPr>
                  <a:t> </a:t>
                </a:r>
                <a:r>
                  <a:rPr lang="en-US" sz="3600" dirty="0" smtClean="0">
                    <a:latin typeface="Comic Sans MS" panose="030F0702030302020204" pitchFamily="66" charset="0"/>
                  </a:rPr>
                  <a:t>evolves</a:t>
                </a:r>
                <a:endParaRPr lang="en-US" sz="3600" dirty="0">
                  <a:latin typeface="Comic Sans MS" panose="030F0702030302020204" pitchFamily="66"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381000" y="76200"/>
                <a:ext cx="8534400" cy="1143000"/>
              </a:xfrm>
              <a:blipFill rotWithShape="1">
                <a:blip r:embed="rId3"/>
                <a:stretch>
                  <a:fillRect t="-3743" b="-14439"/>
                </a:stretch>
              </a:blipFill>
            </p:spPr>
            <p:txBody>
              <a:bodyPr/>
              <a:lstStyle/>
              <a:p>
                <a:r>
                  <a:rPr lang="en-US">
                    <a:noFill/>
                  </a:rPr>
                  <a:t> </a:t>
                </a:r>
              </a:p>
            </p:txBody>
          </p:sp>
        </mc:Fallback>
      </mc:AlternateContent>
      <p:sp>
        <p:nvSpPr>
          <p:cNvPr id="3" name="TextBox 2"/>
          <p:cNvSpPr txBox="1"/>
          <p:nvPr/>
        </p:nvSpPr>
        <p:spPr>
          <a:xfrm>
            <a:off x="1724918" y="2209800"/>
            <a:ext cx="5694188" cy="830997"/>
          </a:xfrm>
          <a:prstGeom prst="rect">
            <a:avLst/>
          </a:prstGeom>
          <a:noFill/>
        </p:spPr>
        <p:txBody>
          <a:bodyPr wrap="none" rtlCol="0">
            <a:spAutoFit/>
          </a:bodyPr>
          <a:lstStyle/>
          <a:p>
            <a:pPr algn="ctr"/>
            <a:r>
              <a:rPr lang="en-US" sz="2400" dirty="0">
                <a:solidFill>
                  <a:srgbClr val="0070C0"/>
                </a:solidFill>
                <a:latin typeface="Comic Sans MS" panose="030F0702030302020204" pitchFamily="66" charset="0"/>
              </a:rPr>
              <a:t>b</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a</a:t>
            </a:r>
            <a:r>
              <a:rPr lang="en-US" sz="2400" dirty="0" smtClean="0">
                <a:solidFill>
                  <a:srgbClr val="0070C0"/>
                </a:solidFill>
                <a:latin typeface="Comic Sans MS" panose="030F0702030302020204" pitchFamily="66" charset="0"/>
              </a:rPr>
              <a:t>nd we can easily solve for first and</a:t>
            </a:r>
          </a:p>
          <a:p>
            <a:pPr algn="ctr"/>
            <a:r>
              <a:rPr lang="en-US" sz="2400" dirty="0" smtClean="0">
                <a:solidFill>
                  <a:srgbClr val="0070C0"/>
                </a:solidFill>
                <a:latin typeface="Comic Sans MS" panose="030F0702030302020204" pitchFamily="66" charset="0"/>
              </a:rPr>
              <a:t> second derivatives of the AL</a:t>
            </a:r>
          </a:p>
        </p:txBody>
      </p:sp>
      <mc:AlternateContent xmlns:mc="http://schemas.openxmlformats.org/markup-compatibility/2006">
        <mc:Choice xmlns:a14="http://schemas.microsoft.com/office/drawing/2010/main" Requires="a14">
          <p:sp>
            <p:nvSpPr>
              <p:cNvPr id="4" name="TextBox 3"/>
              <p:cNvSpPr txBox="1"/>
              <p:nvPr/>
            </p:nvSpPr>
            <p:spPr>
              <a:xfrm>
                <a:off x="529868" y="1295400"/>
                <a:ext cx="8070351" cy="830997"/>
              </a:xfrm>
              <a:prstGeom prst="rect">
                <a:avLst/>
              </a:prstGeom>
              <a:noFill/>
            </p:spPr>
            <p:txBody>
              <a:bodyPr wrap="none" rtlCol="0">
                <a:spAutoFit/>
              </a:bodyPr>
              <a:lstStyle/>
              <a:p>
                <a:pPr algn="ctr"/>
                <a:r>
                  <a:rPr lang="en-US" sz="2400" dirty="0" smtClean="0">
                    <a:solidFill>
                      <a:srgbClr val="FF0000"/>
                    </a:solidFill>
                    <a:latin typeface="Comic Sans MS" panose="030F0702030302020204" pitchFamily="66" charset="0"/>
                  </a:rPr>
                  <a:t>Mean fitness of the population, </a:t>
                </a:r>
                <a14:m>
                  <m:oMath xmlns:m="http://schemas.openxmlformats.org/officeDocument/2006/math">
                    <m:acc>
                      <m:accPr>
                        <m:chr m:val="̅"/>
                        <m:ctrlPr>
                          <a:rPr lang="en-US" sz="2400" i="1" smtClean="0">
                            <a:solidFill>
                              <a:srgbClr val="FF0000"/>
                            </a:solidFill>
                            <a:latin typeface="Cambria Math"/>
                          </a:rPr>
                        </m:ctrlPr>
                      </m:accPr>
                      <m:e>
                        <m:r>
                          <a:rPr lang="en-US" sz="2400" b="0" i="1" smtClean="0">
                            <a:solidFill>
                              <a:srgbClr val="FF0000"/>
                            </a:solidFill>
                            <a:latin typeface="Cambria Math"/>
                          </a:rPr>
                          <m:t>𝑊</m:t>
                        </m:r>
                      </m:e>
                    </m:acc>
                  </m:oMath>
                </a14:m>
                <a:r>
                  <a:rPr lang="en-US" sz="2400" dirty="0" smtClean="0">
                    <a:solidFill>
                      <a:srgbClr val="FF0000"/>
                    </a:solidFill>
                    <a:latin typeface="Comic Sans MS" panose="030F0702030302020204" pitchFamily="66" charset="0"/>
                  </a:rPr>
                  <a:t> or </a:t>
                </a:r>
                <a14:m>
                  <m:oMath xmlns:m="http://schemas.openxmlformats.org/officeDocument/2006/math">
                    <m:r>
                      <a:rPr lang="en-US" sz="2400" b="0" i="1" smtClean="0">
                        <a:solidFill>
                          <a:srgbClr val="FF0000"/>
                        </a:solidFill>
                        <a:latin typeface="Cambria Math"/>
                      </a:rPr>
                      <m:t>𝑙𝑛</m:t>
                    </m:r>
                    <m:acc>
                      <m:accPr>
                        <m:chr m:val="̅"/>
                        <m:ctrlPr>
                          <a:rPr lang="en-US" sz="2400" b="0" i="1" smtClean="0">
                            <a:solidFill>
                              <a:srgbClr val="FF0000"/>
                            </a:solidFill>
                            <a:latin typeface="Cambria Math"/>
                          </a:rPr>
                        </m:ctrlPr>
                      </m:accPr>
                      <m:e>
                        <m:r>
                          <a:rPr lang="en-US" sz="2400" b="0" i="1" smtClean="0">
                            <a:solidFill>
                              <a:srgbClr val="FF0000"/>
                            </a:solidFill>
                            <a:latin typeface="Cambria Math"/>
                          </a:rPr>
                          <m:t>𝑊</m:t>
                        </m:r>
                      </m:e>
                    </m:acc>
                  </m:oMath>
                </a14:m>
                <a:r>
                  <a:rPr lang="en-US" sz="2400" dirty="0" smtClean="0">
                    <a:solidFill>
                      <a:srgbClr val="FF0000"/>
                    </a:solidFill>
                    <a:latin typeface="Comic Sans MS" panose="030F0702030302020204" pitchFamily="66" charset="0"/>
                  </a:rPr>
                  <a:t> as a function</a:t>
                </a:r>
              </a:p>
              <a:p>
                <a:pPr algn="ctr"/>
                <a:r>
                  <a:rPr lang="en-US" sz="2400" dirty="0" smtClean="0">
                    <a:solidFill>
                      <a:srgbClr val="FF0000"/>
                    </a:solidFill>
                    <a:latin typeface="Comic Sans MS" panose="030F0702030302020204" pitchFamily="66" charset="0"/>
                  </a:rPr>
                  <a:t> of the trait mean, </a:t>
                </a:r>
                <a14:m>
                  <m:oMath xmlns:m="http://schemas.openxmlformats.org/officeDocument/2006/math">
                    <m:acc>
                      <m:accPr>
                        <m:chr m:val="̅"/>
                        <m:ctrlPr>
                          <a:rPr lang="en-US" sz="2400" i="1" smtClean="0">
                            <a:solidFill>
                              <a:srgbClr val="FF0000"/>
                            </a:solidFill>
                            <a:latin typeface="Cambria Math"/>
                          </a:rPr>
                        </m:ctrlPr>
                      </m:accPr>
                      <m:e>
                        <m:r>
                          <a:rPr lang="en-US" sz="2400" b="0" i="1" smtClean="0">
                            <a:solidFill>
                              <a:srgbClr val="FF0000"/>
                            </a:solidFill>
                            <a:latin typeface="Cambria Math"/>
                          </a:rPr>
                          <m:t>𝑧</m:t>
                        </m:r>
                      </m:e>
                    </m:acc>
                  </m:oMath>
                </a14:m>
                <a:endParaRPr lang="en-US" sz="2400" dirty="0">
                  <a:solidFill>
                    <a:srgbClr val="FF0000"/>
                  </a:solidFill>
                  <a:latin typeface="Comic Sans MS" panose="030F0702030302020204" pitchFamily="66"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529868" y="1295400"/>
                <a:ext cx="8070351" cy="830997"/>
              </a:xfrm>
              <a:prstGeom prst="rect">
                <a:avLst/>
              </a:prstGeom>
              <a:blipFill rotWithShape="1">
                <a:blip r:embed="rId4"/>
                <a:stretch>
                  <a:fillRect l="-680" t="-5147" r="-604" b="-15441"/>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041" y="3404191"/>
            <a:ext cx="4000500" cy="106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041" y="4953000"/>
            <a:ext cx="46672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800" y="3705170"/>
            <a:ext cx="2332818" cy="461665"/>
          </a:xfrm>
          <a:prstGeom prst="rect">
            <a:avLst/>
          </a:prstGeom>
          <a:noFill/>
        </p:spPr>
        <p:txBody>
          <a:bodyPr wrap="none" rtlCol="0">
            <a:spAutoFit/>
          </a:bodyPr>
          <a:lstStyle/>
          <a:p>
            <a:r>
              <a:rPr lang="en-US" sz="2400" dirty="0" smtClean="0"/>
              <a:t>First derivative, </a:t>
            </a:r>
            <a:r>
              <a:rPr lang="el-GR" sz="2400" dirty="0" smtClean="0"/>
              <a:t>β</a:t>
            </a:r>
            <a:endParaRPr lang="en-US" sz="2400" dirty="0"/>
          </a:p>
        </p:txBody>
      </p:sp>
      <p:sp>
        <p:nvSpPr>
          <p:cNvPr id="6" name="TextBox 5"/>
          <p:cNvSpPr txBox="1"/>
          <p:nvPr/>
        </p:nvSpPr>
        <p:spPr>
          <a:xfrm>
            <a:off x="661172" y="5293667"/>
            <a:ext cx="2382255" cy="461665"/>
          </a:xfrm>
          <a:prstGeom prst="rect">
            <a:avLst/>
          </a:prstGeom>
          <a:noFill/>
        </p:spPr>
        <p:txBody>
          <a:bodyPr wrap="none" rtlCol="0">
            <a:spAutoFit/>
          </a:bodyPr>
          <a:lstStyle/>
          <a:p>
            <a:r>
              <a:rPr lang="en-US" sz="2400" dirty="0" smtClean="0"/>
              <a:t>Second</a:t>
            </a:r>
            <a:r>
              <a:rPr lang="en-US" dirty="0" smtClean="0"/>
              <a:t> </a:t>
            </a:r>
            <a:r>
              <a:rPr lang="en-US" sz="2400" dirty="0" smtClean="0"/>
              <a:t>derivative</a:t>
            </a:r>
            <a:endParaRPr lang="en-US" sz="2400" dirty="0"/>
          </a:p>
        </p:txBody>
      </p:sp>
    </p:spTree>
    <p:extLst>
      <p:ext uri="{BB962C8B-B14F-4D97-AF65-F5344CB8AC3E}">
        <p14:creationId xmlns:p14="http://schemas.microsoft.com/office/powerpoint/2010/main" val="1849038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381000" y="76200"/>
                <a:ext cx="8534400" cy="1143000"/>
              </a:xfrm>
            </p:spPr>
            <p:txBody>
              <a:bodyPr>
                <a:normAutofit fontScale="90000"/>
              </a:bodyPr>
              <a:lstStyle/>
              <a:p>
                <a:r>
                  <a:rPr lang="en-US" sz="3600" dirty="0" smtClean="0">
                    <a:latin typeface="Comic Sans MS" panose="030F0702030302020204" pitchFamily="66" charset="0"/>
                  </a:rPr>
                  <a:t>3. The adaptive landscape, AL, </a:t>
                </a:r>
                <a:br>
                  <a:rPr lang="en-US" sz="3600" dirty="0" smtClean="0">
                    <a:latin typeface="Comic Sans MS" panose="030F0702030302020204" pitchFamily="66" charset="0"/>
                  </a:rPr>
                </a:br>
                <a:r>
                  <a:rPr lang="en-US" sz="3600" dirty="0" smtClean="0">
                    <a:latin typeface="Comic Sans MS" panose="030F0702030302020204" pitchFamily="66" charset="0"/>
                  </a:rPr>
                  <a:t>the surface on which </a:t>
                </a:r>
                <a14:m>
                  <m:oMath xmlns:m="http://schemas.openxmlformats.org/officeDocument/2006/math">
                    <m:acc>
                      <m:accPr>
                        <m:chr m:val="̅"/>
                        <m:ctrlPr>
                          <a:rPr lang="en-US" sz="3600" i="1" smtClean="0">
                            <a:latin typeface="Cambria Math"/>
                          </a:rPr>
                        </m:ctrlPr>
                      </m:accPr>
                      <m:e>
                        <m:r>
                          <a:rPr lang="en-US" sz="3600" b="0" i="1" smtClean="0">
                            <a:latin typeface="Cambria Math"/>
                          </a:rPr>
                          <m:t>𝑧</m:t>
                        </m:r>
                      </m:e>
                    </m:acc>
                  </m:oMath>
                </a14:m>
                <a:r>
                  <a:rPr lang="en-US" sz="3600" dirty="0" smtClean="0">
                    <a:solidFill>
                      <a:srgbClr val="0070C0"/>
                    </a:solidFill>
                    <a:latin typeface="Comic Sans MS" panose="030F0702030302020204" pitchFamily="66" charset="0"/>
                  </a:rPr>
                  <a:t> </a:t>
                </a:r>
                <a:r>
                  <a:rPr lang="en-US" sz="3600" dirty="0" smtClean="0">
                    <a:latin typeface="Comic Sans MS" panose="030F0702030302020204" pitchFamily="66" charset="0"/>
                  </a:rPr>
                  <a:t>evolves</a:t>
                </a:r>
                <a:endParaRPr lang="en-US" sz="3600" dirty="0">
                  <a:latin typeface="Comic Sans MS" panose="030F0702030302020204" pitchFamily="66"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381000" y="76200"/>
                <a:ext cx="8534400" cy="1143000"/>
              </a:xfrm>
              <a:blipFill rotWithShape="1">
                <a:blip r:embed="rId3"/>
                <a:stretch>
                  <a:fillRect t="-3743" b="-14439"/>
                </a:stretch>
              </a:blipFill>
            </p:spPr>
            <p:txBody>
              <a:bodyPr/>
              <a:lstStyle/>
              <a:p>
                <a:r>
                  <a:rPr lang="en-US">
                    <a:noFill/>
                  </a:rPr>
                  <a:t> </a:t>
                </a:r>
              </a:p>
            </p:txBody>
          </p:sp>
        </mc:Fallback>
      </mc:AlternateContent>
      <p:sp>
        <p:nvSpPr>
          <p:cNvPr id="3" name="TextBox 2"/>
          <p:cNvSpPr txBox="1"/>
          <p:nvPr/>
        </p:nvSpPr>
        <p:spPr>
          <a:xfrm>
            <a:off x="860903" y="2209800"/>
            <a:ext cx="7422225" cy="830997"/>
          </a:xfrm>
          <a:prstGeom prst="rect">
            <a:avLst/>
          </a:prstGeom>
          <a:noFill/>
        </p:spPr>
        <p:txBody>
          <a:bodyPr wrap="none" rtlCol="0">
            <a:spAutoFit/>
          </a:bodyPr>
          <a:lstStyle/>
          <a:p>
            <a:pPr algn="ctr"/>
            <a:r>
              <a:rPr lang="en-US" sz="2400" dirty="0">
                <a:solidFill>
                  <a:srgbClr val="0070C0"/>
                </a:solidFill>
                <a:latin typeface="Comic Sans MS" panose="030F0702030302020204" pitchFamily="66" charset="0"/>
              </a:rPr>
              <a:t>b</a:t>
            </a:r>
            <a:r>
              <a:rPr lang="en-US" sz="2400" dirty="0" smtClean="0">
                <a:solidFill>
                  <a:srgbClr val="0070C0"/>
                </a:solidFill>
                <a:latin typeface="Comic Sans MS" panose="030F0702030302020204" pitchFamily="66" charset="0"/>
              </a:rPr>
              <a:t>. In the Gaussian case, the AL (</a:t>
            </a:r>
            <a:r>
              <a:rPr lang="en-US" sz="2400" dirty="0" smtClean="0">
                <a:solidFill>
                  <a:srgbClr val="FF0000"/>
                </a:solidFill>
                <a:latin typeface="Comic Sans MS" panose="030F0702030302020204" pitchFamily="66" charset="0"/>
              </a:rPr>
              <a:t>red</a:t>
            </a:r>
            <a:r>
              <a:rPr lang="en-US" sz="2400" dirty="0" smtClean="0">
                <a:solidFill>
                  <a:srgbClr val="0070C0"/>
                </a:solidFill>
                <a:latin typeface="Comic Sans MS" panose="030F0702030302020204" pitchFamily="66" charset="0"/>
              </a:rPr>
              <a:t>) has the same</a:t>
            </a:r>
          </a:p>
          <a:p>
            <a:pPr algn="ctr"/>
            <a:r>
              <a:rPr lang="en-US" sz="2400" dirty="0">
                <a:solidFill>
                  <a:srgbClr val="0070C0"/>
                </a:solidFill>
                <a:latin typeface="Comic Sans MS" panose="030F0702030302020204" pitchFamily="66" charset="0"/>
              </a:rPr>
              <a:t>o</a:t>
            </a:r>
            <a:r>
              <a:rPr lang="en-US" sz="2400" dirty="0" smtClean="0">
                <a:solidFill>
                  <a:srgbClr val="0070C0"/>
                </a:solidFill>
                <a:latin typeface="Comic Sans MS" panose="030F0702030302020204" pitchFamily="66" charset="0"/>
              </a:rPr>
              <a:t>ptimum as </a:t>
            </a:r>
            <a:r>
              <a:rPr lang="en-US" sz="2400" i="1" dirty="0" smtClean="0">
                <a:solidFill>
                  <a:srgbClr val="0070C0"/>
                </a:solidFill>
                <a:latin typeface="Comic Sans MS" panose="030F0702030302020204" pitchFamily="66" charset="0"/>
              </a:rPr>
              <a:t>w(z) </a:t>
            </a:r>
            <a:r>
              <a:rPr lang="en-US" sz="2400" dirty="0" smtClean="0">
                <a:solidFill>
                  <a:srgbClr val="0070C0"/>
                </a:solidFill>
                <a:latin typeface="Comic Sans MS" panose="030F0702030302020204" pitchFamily="66" charset="0"/>
              </a:rPr>
              <a:t>(</a:t>
            </a:r>
            <a:r>
              <a:rPr lang="en-US" sz="2400" dirty="0" smtClean="0">
                <a:solidFill>
                  <a:srgbClr val="FFC000"/>
                </a:solidFill>
                <a:latin typeface="Comic Sans MS" panose="030F0702030302020204" pitchFamily="66" charset="0"/>
              </a:rPr>
              <a:t>orange</a:t>
            </a:r>
            <a:r>
              <a:rPr lang="en-US" sz="2400" dirty="0" smtClean="0">
                <a:solidFill>
                  <a:srgbClr val="0070C0"/>
                </a:solidFill>
                <a:latin typeface="Comic Sans MS" panose="030F0702030302020204" pitchFamily="66" charset="0"/>
              </a:rPr>
              <a:t>) but is flatter</a:t>
            </a:r>
          </a:p>
        </p:txBody>
      </p:sp>
      <mc:AlternateContent xmlns:mc="http://schemas.openxmlformats.org/markup-compatibility/2006">
        <mc:Choice xmlns:a14="http://schemas.microsoft.com/office/drawing/2010/main" Requires="a14">
          <p:sp>
            <p:nvSpPr>
              <p:cNvPr id="4" name="TextBox 3"/>
              <p:cNvSpPr txBox="1"/>
              <p:nvPr/>
            </p:nvSpPr>
            <p:spPr>
              <a:xfrm>
                <a:off x="529868" y="1295400"/>
                <a:ext cx="8070351" cy="830997"/>
              </a:xfrm>
              <a:prstGeom prst="rect">
                <a:avLst/>
              </a:prstGeom>
              <a:noFill/>
            </p:spPr>
            <p:txBody>
              <a:bodyPr wrap="none" rtlCol="0">
                <a:spAutoFit/>
              </a:bodyPr>
              <a:lstStyle/>
              <a:p>
                <a:pPr algn="ctr"/>
                <a:r>
                  <a:rPr lang="en-US" sz="2400" dirty="0" smtClean="0">
                    <a:solidFill>
                      <a:srgbClr val="FF0000"/>
                    </a:solidFill>
                    <a:latin typeface="Comic Sans MS" panose="030F0702030302020204" pitchFamily="66" charset="0"/>
                  </a:rPr>
                  <a:t>Mean fitness of the population, </a:t>
                </a:r>
                <a14:m>
                  <m:oMath xmlns:m="http://schemas.openxmlformats.org/officeDocument/2006/math">
                    <m:acc>
                      <m:accPr>
                        <m:chr m:val="̅"/>
                        <m:ctrlPr>
                          <a:rPr lang="en-US" sz="2400" i="1" smtClean="0">
                            <a:solidFill>
                              <a:srgbClr val="FF0000"/>
                            </a:solidFill>
                            <a:latin typeface="Cambria Math"/>
                          </a:rPr>
                        </m:ctrlPr>
                      </m:accPr>
                      <m:e>
                        <m:r>
                          <a:rPr lang="en-US" sz="2400" b="0" i="1" smtClean="0">
                            <a:solidFill>
                              <a:srgbClr val="FF0000"/>
                            </a:solidFill>
                            <a:latin typeface="Cambria Math"/>
                          </a:rPr>
                          <m:t>𝑊</m:t>
                        </m:r>
                      </m:e>
                    </m:acc>
                  </m:oMath>
                </a14:m>
                <a:r>
                  <a:rPr lang="en-US" sz="2400" dirty="0" smtClean="0">
                    <a:solidFill>
                      <a:srgbClr val="FF0000"/>
                    </a:solidFill>
                    <a:latin typeface="Comic Sans MS" panose="030F0702030302020204" pitchFamily="66" charset="0"/>
                  </a:rPr>
                  <a:t> or </a:t>
                </a:r>
                <a14:m>
                  <m:oMath xmlns:m="http://schemas.openxmlformats.org/officeDocument/2006/math">
                    <m:r>
                      <a:rPr lang="en-US" sz="2400" b="0" i="1" smtClean="0">
                        <a:solidFill>
                          <a:srgbClr val="FF0000"/>
                        </a:solidFill>
                        <a:latin typeface="Cambria Math"/>
                      </a:rPr>
                      <m:t>𝑙𝑛</m:t>
                    </m:r>
                    <m:acc>
                      <m:accPr>
                        <m:chr m:val="̅"/>
                        <m:ctrlPr>
                          <a:rPr lang="en-US" sz="2400" b="0" i="1" smtClean="0">
                            <a:solidFill>
                              <a:srgbClr val="FF0000"/>
                            </a:solidFill>
                            <a:latin typeface="Cambria Math"/>
                          </a:rPr>
                        </m:ctrlPr>
                      </m:accPr>
                      <m:e>
                        <m:r>
                          <a:rPr lang="en-US" sz="2400" b="0" i="1" smtClean="0">
                            <a:solidFill>
                              <a:srgbClr val="FF0000"/>
                            </a:solidFill>
                            <a:latin typeface="Cambria Math"/>
                          </a:rPr>
                          <m:t>𝑊</m:t>
                        </m:r>
                      </m:e>
                    </m:acc>
                  </m:oMath>
                </a14:m>
                <a:r>
                  <a:rPr lang="en-US" sz="2400" dirty="0" smtClean="0">
                    <a:solidFill>
                      <a:srgbClr val="FF0000"/>
                    </a:solidFill>
                    <a:latin typeface="Comic Sans MS" panose="030F0702030302020204" pitchFamily="66" charset="0"/>
                  </a:rPr>
                  <a:t> as a function</a:t>
                </a:r>
              </a:p>
              <a:p>
                <a:pPr algn="ctr"/>
                <a:r>
                  <a:rPr lang="en-US" sz="2400" dirty="0" smtClean="0">
                    <a:solidFill>
                      <a:srgbClr val="FF0000"/>
                    </a:solidFill>
                    <a:latin typeface="Comic Sans MS" panose="030F0702030302020204" pitchFamily="66" charset="0"/>
                  </a:rPr>
                  <a:t> of the trait mean, </a:t>
                </a:r>
                <a14:m>
                  <m:oMath xmlns:m="http://schemas.openxmlformats.org/officeDocument/2006/math">
                    <m:acc>
                      <m:accPr>
                        <m:chr m:val="̅"/>
                        <m:ctrlPr>
                          <a:rPr lang="en-US" sz="2400" i="1" smtClean="0">
                            <a:solidFill>
                              <a:srgbClr val="FF0000"/>
                            </a:solidFill>
                            <a:latin typeface="Cambria Math"/>
                          </a:rPr>
                        </m:ctrlPr>
                      </m:accPr>
                      <m:e>
                        <m:r>
                          <a:rPr lang="en-US" sz="2400" b="0" i="1" smtClean="0">
                            <a:solidFill>
                              <a:srgbClr val="FF0000"/>
                            </a:solidFill>
                            <a:latin typeface="Cambria Math"/>
                          </a:rPr>
                          <m:t>𝑧</m:t>
                        </m:r>
                      </m:e>
                    </m:acc>
                  </m:oMath>
                </a14:m>
                <a:endParaRPr lang="en-US" sz="2400" dirty="0">
                  <a:solidFill>
                    <a:srgbClr val="FF0000"/>
                  </a:solidFill>
                  <a:latin typeface="Comic Sans MS" panose="030F0702030302020204" pitchFamily="66"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529868" y="1295400"/>
                <a:ext cx="8070351" cy="830997"/>
              </a:xfrm>
              <a:prstGeom prst="rect">
                <a:avLst/>
              </a:prstGeom>
              <a:blipFill rotWithShape="1">
                <a:blip r:embed="rId4"/>
                <a:stretch>
                  <a:fillRect l="-680" t="-5147" r="-604" b="-15441"/>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068" y="3505200"/>
            <a:ext cx="3409950" cy="283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648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762000"/>
          </a:xfrm>
        </p:spPr>
        <p:txBody>
          <a:bodyPr>
            <a:normAutofit/>
          </a:bodyPr>
          <a:lstStyle/>
          <a:p>
            <a:r>
              <a:rPr lang="en-US" sz="3600" dirty="0">
                <a:latin typeface="Comic Sans MS" panose="030F0702030302020204" pitchFamily="66" charset="0"/>
              </a:rPr>
              <a:t>4</a:t>
            </a:r>
            <a:r>
              <a:rPr lang="en-US" sz="3600" dirty="0" smtClean="0">
                <a:latin typeface="Comic Sans MS" panose="030F0702030302020204" pitchFamily="66" charset="0"/>
              </a:rPr>
              <a:t>. Examples and Surveys</a:t>
            </a:r>
            <a:endParaRPr lang="en-US" sz="3600" dirty="0">
              <a:latin typeface="Comic Sans MS" panose="030F0702030302020204" pitchFamily="66" charset="0"/>
            </a:endParaRPr>
          </a:p>
        </p:txBody>
      </p:sp>
      <p:sp>
        <p:nvSpPr>
          <p:cNvPr id="3" name="TextBox 2"/>
          <p:cNvSpPr txBox="1"/>
          <p:nvPr/>
        </p:nvSpPr>
        <p:spPr>
          <a:xfrm>
            <a:off x="3505200" y="847060"/>
            <a:ext cx="2675732" cy="461665"/>
          </a:xfrm>
          <a:prstGeom prst="rect">
            <a:avLst/>
          </a:prstGeom>
          <a:noFill/>
        </p:spPr>
        <p:txBody>
          <a:bodyPr wrap="none" rtlCol="0">
            <a:spAutoFit/>
          </a:bodyPr>
          <a:lstStyle/>
          <a:p>
            <a:pPr algn="ctr"/>
            <a:r>
              <a:rPr lang="en-US" sz="2400" dirty="0" smtClean="0">
                <a:solidFill>
                  <a:srgbClr val="0070C0"/>
                </a:solidFill>
                <a:latin typeface="Comic Sans MS" panose="030F0702030302020204" pitchFamily="66" charset="0"/>
              </a:rPr>
              <a:t>a. Estimates of </a:t>
            </a:r>
            <a:r>
              <a:rPr lang="el-GR" sz="2400" i="1" dirty="0" smtClean="0">
                <a:solidFill>
                  <a:srgbClr val="0070C0"/>
                </a:solidFill>
                <a:latin typeface="Comic Sans MS" panose="030F0702030302020204" pitchFamily="66" charset="0"/>
              </a:rPr>
              <a:t>ω</a:t>
            </a:r>
            <a:endParaRPr lang="en-US" sz="2400" i="1" dirty="0" smtClean="0">
              <a:solidFill>
                <a:srgbClr val="0070C0"/>
              </a:solidFill>
              <a:latin typeface="Comic Sans MS" panose="030F0702030302020204" pitchFamily="66"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2700336"/>
            <a:ext cx="966788" cy="61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57400" y="2777609"/>
            <a:ext cx="772969" cy="369332"/>
          </a:xfrm>
          <a:prstGeom prst="rect">
            <a:avLst/>
          </a:prstGeom>
          <a:noFill/>
        </p:spPr>
        <p:txBody>
          <a:bodyPr wrap="none" rtlCol="0">
            <a:spAutoFit/>
          </a:bodyPr>
          <a:lstStyle/>
          <a:p>
            <a:r>
              <a:rPr lang="en-US" dirty="0"/>
              <a:t>n</a:t>
            </a:r>
            <a:r>
              <a:rPr lang="en-US" dirty="0" smtClean="0"/>
              <a:t>=355</a:t>
            </a:r>
            <a:endParaRPr lang="en-US" dirty="0"/>
          </a:p>
        </p:txBody>
      </p:sp>
      <p:grpSp>
        <p:nvGrpSpPr>
          <p:cNvPr id="15" name="Group 14"/>
          <p:cNvGrpSpPr/>
          <p:nvPr/>
        </p:nvGrpSpPr>
        <p:grpSpPr>
          <a:xfrm>
            <a:off x="1371600" y="1340990"/>
            <a:ext cx="6042311" cy="5334000"/>
            <a:chOff x="1371600" y="1340990"/>
            <a:chExt cx="6042311" cy="5334000"/>
          </a:xfrm>
        </p:grpSpPr>
        <p:grpSp>
          <p:nvGrpSpPr>
            <p:cNvPr id="14" name="Group 13"/>
            <p:cNvGrpSpPr/>
            <p:nvPr/>
          </p:nvGrpSpPr>
          <p:grpSpPr>
            <a:xfrm>
              <a:off x="1371600" y="1340990"/>
              <a:ext cx="6042311" cy="5334000"/>
              <a:chOff x="460089" y="1333902"/>
              <a:chExt cx="6042311" cy="533400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1333902"/>
                <a:ext cx="59944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460089" y="1333902"/>
                <a:ext cx="5994400" cy="5334000"/>
                <a:chOff x="460089" y="1333902"/>
                <a:chExt cx="5994400" cy="5334000"/>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89" y="1333902"/>
                  <a:ext cx="59944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088" y="2700336"/>
                  <a:ext cx="966788" cy="61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009489" y="2777609"/>
                  <a:ext cx="772969" cy="369332"/>
                </a:xfrm>
                <a:prstGeom prst="rect">
                  <a:avLst/>
                </a:prstGeom>
                <a:noFill/>
              </p:spPr>
              <p:txBody>
                <a:bodyPr wrap="none" rtlCol="0">
                  <a:spAutoFit/>
                </a:bodyPr>
                <a:lstStyle/>
                <a:p>
                  <a:r>
                    <a:rPr lang="en-US" dirty="0"/>
                    <a:t>n</a:t>
                  </a:r>
                  <a:r>
                    <a:rPr lang="en-US" dirty="0" smtClean="0"/>
                    <a:t>=355</a:t>
                  </a:r>
                  <a:endParaRPr lang="en-US" dirty="0"/>
                </a:p>
              </p:txBody>
            </p:sp>
          </p:grpSp>
        </p:grpSp>
        <p:sp>
          <p:nvSpPr>
            <p:cNvPr id="7" name="TextBox 6"/>
            <p:cNvSpPr txBox="1"/>
            <p:nvPr/>
          </p:nvSpPr>
          <p:spPr>
            <a:xfrm>
              <a:off x="6553200" y="6156250"/>
              <a:ext cx="397866" cy="369332"/>
            </a:xfrm>
            <a:prstGeom prst="rect">
              <a:avLst/>
            </a:prstGeom>
            <a:solidFill>
              <a:schemeClr val="bg1"/>
            </a:solidFill>
          </p:spPr>
          <p:txBody>
            <a:bodyPr wrap="none" rtlCol="0">
              <a:spAutoFit/>
            </a:bodyPr>
            <a:lstStyle/>
            <a:p>
              <a:r>
                <a:rPr lang="en-US" i="1" dirty="0" smtClean="0"/>
                <a:t> </a:t>
              </a:r>
              <a:r>
                <a:rPr lang="el-GR" i="1" dirty="0" smtClean="0"/>
                <a:t>ω</a:t>
              </a:r>
              <a:endParaRPr lang="en-US" i="1" dirty="0"/>
            </a:p>
          </p:txBody>
        </p:sp>
      </p:grpSp>
    </p:spTree>
    <p:extLst>
      <p:ext uri="{BB962C8B-B14F-4D97-AF65-F5344CB8AC3E}">
        <p14:creationId xmlns:p14="http://schemas.microsoft.com/office/powerpoint/2010/main" val="3183440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a:bodyPr>
          <a:lstStyle/>
          <a:p>
            <a:r>
              <a:rPr lang="en-US" sz="3600" dirty="0">
                <a:latin typeface="Comic Sans MS" panose="030F0702030302020204" pitchFamily="66" charset="0"/>
              </a:rPr>
              <a:t>4</a:t>
            </a:r>
            <a:r>
              <a:rPr lang="en-US" sz="3600" dirty="0" smtClean="0">
                <a:latin typeface="Comic Sans MS" panose="030F0702030302020204" pitchFamily="66" charset="0"/>
              </a:rPr>
              <a:t>. Examples and Surveys</a:t>
            </a:r>
            <a:endParaRPr lang="en-US" sz="3600" dirty="0">
              <a:latin typeface="Comic Sans MS" panose="030F0702030302020204" pitchFamily="66" charset="0"/>
            </a:endParaRPr>
          </a:p>
        </p:txBody>
      </p:sp>
      <p:sp>
        <p:nvSpPr>
          <p:cNvPr id="3" name="TextBox 2"/>
          <p:cNvSpPr txBox="1"/>
          <p:nvPr/>
        </p:nvSpPr>
        <p:spPr>
          <a:xfrm>
            <a:off x="1316404" y="1219200"/>
            <a:ext cx="6497292" cy="461665"/>
          </a:xfrm>
          <a:prstGeom prst="rect">
            <a:avLst/>
          </a:prstGeom>
          <a:noFill/>
        </p:spPr>
        <p:txBody>
          <a:bodyPr wrap="none" rtlCol="0">
            <a:spAutoFit/>
          </a:bodyPr>
          <a:lstStyle/>
          <a:p>
            <a:pPr algn="ctr"/>
            <a:r>
              <a:rPr lang="en-US" sz="2400" dirty="0">
                <a:solidFill>
                  <a:srgbClr val="0070C0"/>
                </a:solidFill>
                <a:latin typeface="Comic Sans MS" panose="030F0702030302020204" pitchFamily="66" charset="0"/>
              </a:rPr>
              <a:t>b</a:t>
            </a:r>
            <a:r>
              <a:rPr lang="en-US" sz="2400" dirty="0" smtClean="0">
                <a:solidFill>
                  <a:srgbClr val="0070C0"/>
                </a:solidFill>
                <a:latin typeface="Comic Sans MS" panose="030F0702030302020204" pitchFamily="66" charset="0"/>
              </a:rPr>
              <a:t>. Estimates of the distance to the optimum</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530" y="1828800"/>
            <a:ext cx="5234940" cy="464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33184"/>
            <a:ext cx="2044700"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flipH="1">
            <a:off x="3276600" y="2634734"/>
            <a:ext cx="859204" cy="369332"/>
          </a:xfrm>
          <a:prstGeom prst="rect">
            <a:avLst/>
          </a:prstGeom>
          <a:noFill/>
        </p:spPr>
        <p:txBody>
          <a:bodyPr wrap="square" rtlCol="0">
            <a:spAutoFit/>
          </a:bodyPr>
          <a:lstStyle/>
          <a:p>
            <a:r>
              <a:rPr lang="en-US" dirty="0"/>
              <a:t>n</a:t>
            </a:r>
            <a:r>
              <a:rPr lang="en-US" dirty="0" smtClean="0"/>
              <a:t>=197</a:t>
            </a:r>
            <a:endParaRPr lang="en-US" dirty="0"/>
          </a:p>
        </p:txBody>
      </p:sp>
    </p:spTree>
    <p:extLst>
      <p:ext uri="{BB962C8B-B14F-4D97-AF65-F5344CB8AC3E}">
        <p14:creationId xmlns:p14="http://schemas.microsoft.com/office/powerpoint/2010/main" val="4023374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a:bodyPr>
          <a:lstStyle/>
          <a:p>
            <a:r>
              <a:rPr lang="en-US" sz="3600" dirty="0">
                <a:latin typeface="Comic Sans MS" panose="030F0702030302020204" pitchFamily="66" charset="0"/>
              </a:rPr>
              <a:t>4</a:t>
            </a:r>
            <a:r>
              <a:rPr lang="en-US" sz="3600" dirty="0" smtClean="0">
                <a:latin typeface="Comic Sans MS" panose="030F0702030302020204" pitchFamily="66" charset="0"/>
              </a:rPr>
              <a:t>. Examples and Surveys</a:t>
            </a:r>
            <a:endParaRPr lang="en-US" sz="3600" dirty="0">
              <a:latin typeface="Comic Sans MS" panose="030F0702030302020204" pitchFamily="66" charset="0"/>
            </a:endParaRPr>
          </a:p>
        </p:txBody>
      </p:sp>
      <p:sp>
        <p:nvSpPr>
          <p:cNvPr id="3" name="TextBox 2"/>
          <p:cNvSpPr txBox="1"/>
          <p:nvPr/>
        </p:nvSpPr>
        <p:spPr>
          <a:xfrm>
            <a:off x="1560070" y="1219200"/>
            <a:ext cx="6009979" cy="830997"/>
          </a:xfrm>
          <a:prstGeom prst="rect">
            <a:avLst/>
          </a:prstGeom>
          <a:noFill/>
        </p:spPr>
        <p:txBody>
          <a:bodyPr wrap="none" rtlCol="0">
            <a:spAutoFit/>
          </a:bodyPr>
          <a:lstStyle/>
          <a:p>
            <a:pPr algn="ctr"/>
            <a:r>
              <a:rPr lang="en-US" sz="2400" dirty="0" smtClean="0">
                <a:solidFill>
                  <a:srgbClr val="0070C0"/>
                </a:solidFill>
                <a:latin typeface="Comic Sans MS" panose="030F0702030302020204" pitchFamily="66" charset="0"/>
              </a:rPr>
              <a:t>c. Relative position and width of the AL, </a:t>
            </a:r>
          </a:p>
          <a:p>
            <a:pPr algn="ctr"/>
            <a:r>
              <a:rPr lang="en-US" sz="2400" dirty="0" smtClean="0">
                <a:solidFill>
                  <a:srgbClr val="0070C0"/>
                </a:solidFill>
                <a:latin typeface="Comic Sans MS" panose="030F0702030302020204" pitchFamily="66" charset="0"/>
              </a:rPr>
              <a:t>inferred from the survey</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684" y="2209800"/>
            <a:ext cx="44767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044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smtClean="0">
                <a:latin typeface="Comic Sans MS" panose="030F0702030302020204" pitchFamily="66" charset="0"/>
              </a:rPr>
              <a:t>5.  The multivariate individual selection surface, </a:t>
            </a:r>
            <a:r>
              <a:rPr lang="en-US" sz="3600" i="1" dirty="0" smtClean="0">
                <a:latin typeface="Comic Sans MS" panose="030F0702030302020204" pitchFamily="66" charset="0"/>
              </a:rPr>
              <a:t>ISS</a:t>
            </a:r>
            <a:endParaRPr lang="en-US" sz="3600" i="1" dirty="0">
              <a:latin typeface="Comic Sans MS" panose="030F0702030302020204" pitchFamily="66" charset="0"/>
            </a:endParaRPr>
          </a:p>
        </p:txBody>
      </p:sp>
      <p:sp>
        <p:nvSpPr>
          <p:cNvPr id="3" name="TextBox 2"/>
          <p:cNvSpPr txBox="1"/>
          <p:nvPr/>
        </p:nvSpPr>
        <p:spPr>
          <a:xfrm>
            <a:off x="1877477" y="1143000"/>
            <a:ext cx="5375190" cy="461665"/>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A hypothetical bivariate example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981200"/>
            <a:ext cx="4381500" cy="4375150"/>
          </a:xfrm>
          <a:prstGeom prst="rect">
            <a:avLst/>
          </a:prstGeom>
        </p:spPr>
      </p:pic>
    </p:spTree>
    <p:extLst>
      <p:ext uri="{BB962C8B-B14F-4D97-AF65-F5344CB8AC3E}">
        <p14:creationId xmlns:p14="http://schemas.microsoft.com/office/powerpoint/2010/main" val="1895140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smtClean="0">
                <a:latin typeface="Comic Sans MS" panose="030F0702030302020204" pitchFamily="66" charset="0"/>
              </a:rPr>
              <a:t>5.  The multivariate individual selection surface, </a:t>
            </a:r>
            <a:r>
              <a:rPr lang="en-US" sz="3600" i="1" dirty="0" smtClean="0">
                <a:latin typeface="Comic Sans MS" panose="030F0702030302020204" pitchFamily="66" charset="0"/>
              </a:rPr>
              <a:t>ISS</a:t>
            </a:r>
            <a:endParaRPr lang="en-US" sz="3600" i="1" dirty="0">
              <a:latin typeface="Comic Sans MS" panose="030F0702030302020204" pitchFamily="66" charset="0"/>
            </a:endParaRPr>
          </a:p>
        </p:txBody>
      </p:sp>
      <p:sp>
        <p:nvSpPr>
          <p:cNvPr id="3" name="TextBox 2"/>
          <p:cNvSpPr txBox="1"/>
          <p:nvPr/>
        </p:nvSpPr>
        <p:spPr>
          <a:xfrm>
            <a:off x="1263525" y="1143000"/>
            <a:ext cx="6603091" cy="830997"/>
          </a:xfrm>
          <a:prstGeom prst="rect">
            <a:avLst/>
          </a:prstGeom>
          <a:noFill/>
        </p:spPr>
        <p:txBody>
          <a:bodyPr wrap="none" rtlCol="0">
            <a:spAutoFit/>
          </a:bodyPr>
          <a:lstStyle/>
          <a:p>
            <a:pPr algn="ctr"/>
            <a:r>
              <a:rPr lang="en-US" sz="2400" dirty="0" smtClean="0">
                <a:solidFill>
                  <a:srgbClr val="0070C0"/>
                </a:solidFill>
                <a:latin typeface="Comic Sans MS" panose="030F0702030302020204" pitchFamily="66" charset="0"/>
              </a:rPr>
              <a:t>b.  Some examples of bivariate ISSs and the</a:t>
            </a:r>
          </a:p>
          <a:p>
            <a:pPr algn="ctr"/>
            <a:r>
              <a:rPr lang="en-US" sz="2400" dirty="0" smtClean="0">
                <a:solidFill>
                  <a:srgbClr val="0070C0"/>
                </a:solidFill>
                <a:latin typeface="Comic Sans MS" panose="030F0702030302020204" pitchFamily="66" charset="0"/>
              </a:rPr>
              <a:t> selection they impose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5295900" cy="443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67933" y="6305034"/>
            <a:ext cx="5480567" cy="369332"/>
          </a:xfrm>
          <a:prstGeom prst="rect">
            <a:avLst/>
          </a:prstGeom>
          <a:solidFill>
            <a:schemeClr val="bg1"/>
          </a:solidFill>
        </p:spPr>
        <p:txBody>
          <a:bodyPr wrap="square" rtlCol="0">
            <a:spAutoFit/>
          </a:bodyPr>
          <a:lstStyle/>
          <a:p>
            <a:pPr algn="ctr"/>
            <a:r>
              <a:rPr lang="en-US" dirty="0" smtClean="0"/>
              <a:t>Trait 1</a:t>
            </a:r>
            <a:endParaRPr lang="en-US" dirty="0"/>
          </a:p>
        </p:txBody>
      </p:sp>
      <p:sp>
        <p:nvSpPr>
          <p:cNvPr id="5" name="TextBox 4"/>
          <p:cNvSpPr txBox="1"/>
          <p:nvPr/>
        </p:nvSpPr>
        <p:spPr>
          <a:xfrm rot="16200000">
            <a:off x="-463550" y="4088884"/>
            <a:ext cx="4432300" cy="369332"/>
          </a:xfrm>
          <a:prstGeom prst="rect">
            <a:avLst/>
          </a:prstGeom>
          <a:solidFill>
            <a:schemeClr val="bg1"/>
          </a:solidFill>
        </p:spPr>
        <p:txBody>
          <a:bodyPr wrap="square" rtlCol="0">
            <a:spAutoFit/>
          </a:bodyPr>
          <a:lstStyle/>
          <a:p>
            <a:pPr algn="ctr"/>
            <a:r>
              <a:rPr lang="en-US" dirty="0" smtClean="0"/>
              <a:t>Trait 2</a:t>
            </a:r>
            <a:endParaRPr lang="en-US" dirty="0"/>
          </a:p>
        </p:txBody>
      </p:sp>
    </p:spTree>
    <p:extLst>
      <p:ext uri="{BB962C8B-B14F-4D97-AF65-F5344CB8AC3E}">
        <p14:creationId xmlns:p14="http://schemas.microsoft.com/office/powerpoint/2010/main" val="3233857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smtClean="0">
                <a:latin typeface="Comic Sans MS" panose="030F0702030302020204" pitchFamily="66" charset="0"/>
              </a:rPr>
              <a:t>5.  The multivariate individual selection surface, </a:t>
            </a:r>
            <a:r>
              <a:rPr lang="en-US" sz="3600" i="1" dirty="0" smtClean="0">
                <a:latin typeface="Comic Sans MS" panose="030F0702030302020204" pitchFamily="66" charset="0"/>
              </a:rPr>
              <a:t>ISS</a:t>
            </a:r>
            <a:endParaRPr lang="en-US" sz="3600" i="1" dirty="0">
              <a:latin typeface="Comic Sans MS" panose="030F0702030302020204" pitchFamily="66" charset="0"/>
            </a:endParaRPr>
          </a:p>
        </p:txBody>
      </p:sp>
      <p:sp>
        <p:nvSpPr>
          <p:cNvPr id="3" name="TextBox 2"/>
          <p:cNvSpPr txBox="1"/>
          <p:nvPr/>
        </p:nvSpPr>
        <p:spPr>
          <a:xfrm>
            <a:off x="362647" y="1143000"/>
            <a:ext cx="8404866" cy="830997"/>
          </a:xfrm>
          <a:prstGeom prst="rect">
            <a:avLst/>
          </a:prstGeom>
          <a:noFill/>
        </p:spPr>
        <p:txBody>
          <a:bodyPr wrap="none" rtlCol="0">
            <a:spAutoFit/>
          </a:bodyPr>
          <a:lstStyle/>
          <a:p>
            <a:pPr algn="ctr"/>
            <a:r>
              <a:rPr lang="en-US" sz="2400" dirty="0" smtClean="0">
                <a:solidFill>
                  <a:srgbClr val="0070C0"/>
                </a:solidFill>
                <a:latin typeface="Comic Sans MS" panose="030F0702030302020204" pitchFamily="66" charset="0"/>
              </a:rPr>
              <a:t>c. Consider a point on the selection surface.  The slope at</a:t>
            </a:r>
          </a:p>
          <a:p>
            <a:pPr algn="ctr"/>
            <a:r>
              <a:rPr lang="en-US" sz="2400" dirty="0">
                <a:solidFill>
                  <a:srgbClr val="0070C0"/>
                </a:solidFill>
                <a:latin typeface="Comic Sans MS" panose="030F0702030302020204" pitchFamily="66" charset="0"/>
              </a:rPr>
              <a:t>t</a:t>
            </a:r>
            <a:r>
              <a:rPr lang="en-US" sz="2400" dirty="0" smtClean="0">
                <a:solidFill>
                  <a:srgbClr val="0070C0"/>
                </a:solidFill>
                <a:latin typeface="Comic Sans MS" panose="030F0702030302020204" pitchFamily="66" charset="0"/>
              </a:rPr>
              <a:t>hat point is a vector and curvature is a matrix</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809" y="2799907"/>
            <a:ext cx="201612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572000"/>
            <a:ext cx="5080000"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52600" y="3250979"/>
            <a:ext cx="1653145" cy="369332"/>
          </a:xfrm>
          <a:prstGeom prst="rect">
            <a:avLst/>
          </a:prstGeom>
          <a:noFill/>
        </p:spPr>
        <p:txBody>
          <a:bodyPr wrap="none" rtlCol="0">
            <a:spAutoFit/>
          </a:bodyPr>
          <a:lstStyle/>
          <a:p>
            <a:r>
              <a:rPr lang="en-US" dirty="0" smtClean="0"/>
              <a:t>First derivatives</a:t>
            </a:r>
            <a:endParaRPr lang="en-US" dirty="0"/>
          </a:p>
        </p:txBody>
      </p:sp>
      <p:sp>
        <p:nvSpPr>
          <p:cNvPr id="5" name="TextBox 4"/>
          <p:cNvSpPr txBox="1"/>
          <p:nvPr/>
        </p:nvSpPr>
        <p:spPr>
          <a:xfrm>
            <a:off x="1469061" y="5022334"/>
            <a:ext cx="1936684" cy="369332"/>
          </a:xfrm>
          <a:prstGeom prst="rect">
            <a:avLst/>
          </a:prstGeom>
          <a:noFill/>
        </p:spPr>
        <p:txBody>
          <a:bodyPr wrap="none" rtlCol="0">
            <a:spAutoFit/>
          </a:bodyPr>
          <a:lstStyle/>
          <a:p>
            <a:r>
              <a:rPr lang="en-US" dirty="0" smtClean="0"/>
              <a:t>Second derivatives</a:t>
            </a:r>
            <a:endParaRPr lang="en-US" dirty="0"/>
          </a:p>
        </p:txBody>
      </p:sp>
    </p:spTree>
    <p:extLst>
      <p:ext uri="{BB962C8B-B14F-4D97-AF65-F5344CB8AC3E}">
        <p14:creationId xmlns:p14="http://schemas.microsoft.com/office/powerpoint/2010/main" val="281666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smtClean="0">
                <a:latin typeface="Comic Sans MS" panose="030F0702030302020204" pitchFamily="66" charset="0"/>
              </a:rPr>
              <a:t>5.  The multivariate individual selection surface, </a:t>
            </a:r>
            <a:r>
              <a:rPr lang="en-US" sz="3600" i="1" dirty="0" smtClean="0">
                <a:latin typeface="Comic Sans MS" panose="030F0702030302020204" pitchFamily="66" charset="0"/>
              </a:rPr>
              <a:t>ISS</a:t>
            </a:r>
            <a:endParaRPr lang="en-US" sz="3600" i="1" dirty="0">
              <a:latin typeface="Comic Sans MS" panose="030F0702030302020204" pitchFamily="66" charset="0"/>
            </a:endParaRPr>
          </a:p>
        </p:txBody>
      </p:sp>
      <p:sp>
        <p:nvSpPr>
          <p:cNvPr id="3" name="TextBox 2"/>
          <p:cNvSpPr txBox="1"/>
          <p:nvPr/>
        </p:nvSpPr>
        <p:spPr>
          <a:xfrm>
            <a:off x="188725" y="1143000"/>
            <a:ext cx="8752717" cy="1200329"/>
          </a:xfrm>
          <a:prstGeom prst="rect">
            <a:avLst/>
          </a:prstGeom>
          <a:noFill/>
        </p:spPr>
        <p:txBody>
          <a:bodyPr wrap="none" rtlCol="0">
            <a:spAutoFit/>
          </a:bodyPr>
          <a:lstStyle/>
          <a:p>
            <a:pPr algn="ctr"/>
            <a:r>
              <a:rPr lang="en-US" sz="2400" dirty="0" smtClean="0">
                <a:solidFill>
                  <a:srgbClr val="0070C0"/>
                </a:solidFill>
                <a:latin typeface="Comic Sans MS" panose="030F0702030302020204" pitchFamily="66" charset="0"/>
              </a:rPr>
              <a:t>d.  If we assume that </a:t>
            </a:r>
            <a:r>
              <a:rPr lang="en-US" sz="2400" i="1" dirty="0" smtClean="0">
                <a:solidFill>
                  <a:srgbClr val="0070C0"/>
                </a:solidFill>
                <a:latin typeface="Comic Sans MS" panose="030F0702030302020204" pitchFamily="66" charset="0"/>
              </a:rPr>
              <a:t>p(z)</a:t>
            </a:r>
            <a:r>
              <a:rPr lang="en-US" sz="2400" dirty="0" smtClean="0">
                <a:solidFill>
                  <a:srgbClr val="0070C0"/>
                </a:solidFill>
                <a:latin typeface="Comic Sans MS" panose="030F0702030302020204" pitchFamily="66" charset="0"/>
              </a:rPr>
              <a:t> is multivariate normal and</a:t>
            </a:r>
          </a:p>
          <a:p>
            <a:pPr algn="ctr"/>
            <a:r>
              <a:rPr lang="en-US" sz="2400" dirty="0">
                <a:solidFill>
                  <a:srgbClr val="0070C0"/>
                </a:solidFill>
                <a:latin typeface="Comic Sans MS" panose="030F0702030302020204" pitchFamily="66" charset="0"/>
              </a:rPr>
              <a:t>t</a:t>
            </a:r>
            <a:r>
              <a:rPr lang="en-US" sz="2400" dirty="0" smtClean="0">
                <a:solidFill>
                  <a:srgbClr val="0070C0"/>
                </a:solidFill>
                <a:latin typeface="Comic Sans MS" panose="030F0702030302020204" pitchFamily="66" charset="0"/>
              </a:rPr>
              <a:t>he actual ISS is quadratic, then </a:t>
            </a:r>
            <a:r>
              <a:rPr lang="el-GR" sz="2400" i="1" dirty="0" smtClean="0">
                <a:solidFill>
                  <a:srgbClr val="0070C0"/>
                </a:solidFill>
                <a:latin typeface="Comic Sans MS" panose="030F0702030302020204" pitchFamily="66" charset="0"/>
              </a:rPr>
              <a:t>β</a:t>
            </a:r>
            <a:r>
              <a:rPr lang="en-US" sz="2400" dirty="0" smtClean="0">
                <a:solidFill>
                  <a:srgbClr val="0070C0"/>
                </a:solidFill>
                <a:latin typeface="Comic Sans MS" panose="030F0702030302020204" pitchFamily="66" charset="0"/>
              </a:rPr>
              <a:t> and </a:t>
            </a:r>
            <a:r>
              <a:rPr lang="el-GR" sz="2400" i="1" dirty="0" smtClean="0">
                <a:solidFill>
                  <a:srgbClr val="0070C0"/>
                </a:solidFill>
                <a:latin typeface="Comic Sans MS" panose="030F0702030302020204" pitchFamily="66" charset="0"/>
              </a:rPr>
              <a:t>γ</a:t>
            </a:r>
            <a:r>
              <a:rPr lang="en-US" sz="2400" dirty="0" smtClean="0">
                <a:solidFill>
                  <a:srgbClr val="0070C0"/>
                </a:solidFill>
                <a:latin typeface="Comic Sans MS" panose="030F0702030302020204" pitchFamily="66" charset="0"/>
              </a:rPr>
              <a:t> are, respectively, </a:t>
            </a:r>
          </a:p>
          <a:p>
            <a:pPr algn="ctr"/>
            <a:r>
              <a:rPr lang="en-US" sz="2400" dirty="0">
                <a:solidFill>
                  <a:srgbClr val="0070C0"/>
                </a:solidFill>
                <a:latin typeface="Comic Sans MS" panose="030F0702030302020204" pitchFamily="66" charset="0"/>
              </a:rPr>
              <a:t>t</a:t>
            </a:r>
            <a:r>
              <a:rPr lang="en-US" sz="2400" dirty="0" smtClean="0">
                <a:solidFill>
                  <a:srgbClr val="0070C0"/>
                </a:solidFill>
                <a:latin typeface="Comic Sans MS" panose="030F0702030302020204" pitchFamily="66" charset="0"/>
              </a:rPr>
              <a:t>he average first and second derivatives of the surface.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90800"/>
            <a:ext cx="4749800" cy="176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4648200"/>
            <a:ext cx="7200900"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8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Thesis</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Comic Sans MS" panose="030F0702030302020204" pitchFamily="66" charset="0"/>
              </a:rPr>
              <a:t>We can think of selection as a surface</a:t>
            </a:r>
            <a:r>
              <a:rPr lang="en-US" dirty="0" smtClean="0">
                <a:latin typeface="Comic Sans MS" panose="030F0702030302020204" pitchFamily="66" charset="0"/>
              </a:rPr>
              <a:t>.</a:t>
            </a:r>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r>
              <a:rPr lang="en-US" dirty="0" smtClean="0">
                <a:latin typeface="Comic Sans MS" panose="030F0702030302020204" pitchFamily="66" charset="0"/>
              </a:rPr>
              <a:t>Selection surfaces allow us to estimate selection 	parameters, as well as visualize selection.</a:t>
            </a:r>
            <a:endParaRPr lang="en-US" dirty="0" smtClean="0">
              <a:latin typeface="Comic Sans MS" panose="030F0702030302020204" pitchFamily="66" charset="0"/>
            </a:endParaRPr>
          </a:p>
          <a:p>
            <a:endParaRPr lang="en-US" dirty="0" smtClean="0">
              <a:solidFill>
                <a:srgbClr val="0070C0"/>
              </a:solidFill>
              <a:latin typeface="Comic Sans MS" panose="030F0702030302020204" pitchFamily="66" charset="0"/>
            </a:endParaRPr>
          </a:p>
          <a:p>
            <a:r>
              <a:rPr lang="en-US" dirty="0" smtClean="0">
                <a:latin typeface="Comic Sans MS" panose="030F0702030302020204" pitchFamily="66" charset="0"/>
              </a:rPr>
              <a:t>To visualize and estimate, we need to keep track of 	three kinds of surfaces:</a:t>
            </a:r>
          </a:p>
          <a:p>
            <a:pPr marL="914400" lvl="1" indent="-514350">
              <a:buFont typeface="+mj-lt"/>
              <a:buAutoNum type="arabicPeriod"/>
            </a:pPr>
            <a:r>
              <a:rPr lang="en-US" dirty="0" smtClean="0">
                <a:latin typeface="Comic Sans MS" panose="030F0702030302020204" pitchFamily="66" charset="0"/>
              </a:rPr>
              <a:t>the individual selection surface</a:t>
            </a:r>
          </a:p>
          <a:p>
            <a:pPr marL="400050" lvl="1" indent="0">
              <a:buNone/>
            </a:pPr>
            <a:r>
              <a:rPr lang="en-US" dirty="0" smtClean="0">
                <a:latin typeface="Comic Sans MS" panose="030F0702030302020204" pitchFamily="66" charset="0"/>
              </a:rPr>
              <a:t>2.   our approximation of that surface</a:t>
            </a:r>
          </a:p>
          <a:p>
            <a:pPr marL="400050" lvl="1" indent="0">
              <a:buNone/>
            </a:pPr>
            <a:r>
              <a:rPr lang="en-US" dirty="0" smtClean="0">
                <a:latin typeface="Comic Sans MS" panose="030F0702030302020204" pitchFamily="66" charset="0"/>
              </a:rPr>
              <a:t>3.   the adaptive landscape</a:t>
            </a:r>
            <a:r>
              <a:rPr lang="en-US" dirty="0" smtClean="0">
                <a:latin typeface="Comic Sans MS" panose="030F0702030302020204" pitchFamily="66" charset="0"/>
              </a:rPr>
              <a:t>.</a:t>
            </a:r>
            <a:endParaRPr lang="en-US" dirty="0" smtClean="0">
              <a:latin typeface="Comic Sans MS" panose="030F0702030302020204" pitchFamily="66" charset="0"/>
            </a:endParaRPr>
          </a:p>
          <a:p>
            <a:pPr marL="0" indent="0">
              <a:buNone/>
            </a:pPr>
            <a:r>
              <a:rPr lang="en-US" dirty="0" smtClean="0">
                <a:solidFill>
                  <a:srgbClr val="0070C0"/>
                </a:solidFill>
                <a:latin typeface="Comic Sans MS" panose="030F0702030302020204" pitchFamily="66" charset="0"/>
              </a:rPr>
              <a:t> </a:t>
            </a:r>
          </a:p>
          <a:p>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2678164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a:latin typeface="Comic Sans MS" panose="030F0702030302020204" pitchFamily="66" charset="0"/>
              </a:rPr>
              <a:t>6</a:t>
            </a:r>
            <a:r>
              <a:rPr lang="en-US" sz="3600" dirty="0" smtClean="0">
                <a:latin typeface="Comic Sans MS" panose="030F0702030302020204" pitchFamily="66" charset="0"/>
              </a:rPr>
              <a:t>.  </a:t>
            </a:r>
            <a:r>
              <a:rPr lang="en-US" sz="3600" dirty="0" smtClean="0">
                <a:latin typeface="Comic Sans MS" panose="030F0702030302020204" pitchFamily="66" charset="0"/>
              </a:rPr>
              <a:t>Approximations to the multivariate ISS</a:t>
            </a:r>
            <a:endParaRPr lang="en-US" sz="3600" i="1" dirty="0">
              <a:latin typeface="Comic Sans MS" panose="030F0702030302020204" pitchFamily="66" charset="0"/>
            </a:endParaRPr>
          </a:p>
        </p:txBody>
      </p:sp>
      <p:sp>
        <p:nvSpPr>
          <p:cNvPr id="3" name="TextBox 2"/>
          <p:cNvSpPr txBox="1"/>
          <p:nvPr/>
        </p:nvSpPr>
        <p:spPr>
          <a:xfrm>
            <a:off x="301747" y="1143000"/>
            <a:ext cx="8526693" cy="830997"/>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Linear and quadratic approximations, a way to estimate</a:t>
            </a:r>
          </a:p>
          <a:p>
            <a:pPr algn="ctr"/>
            <a:r>
              <a:rPr lang="el-GR" sz="2400" i="1" dirty="0" smtClean="0">
                <a:solidFill>
                  <a:srgbClr val="0070C0"/>
                </a:solidFill>
                <a:latin typeface="Comic Sans MS" panose="030F0702030302020204" pitchFamily="66" charset="0"/>
              </a:rPr>
              <a:t>β</a:t>
            </a:r>
            <a:r>
              <a:rPr lang="en-US" sz="2400" dirty="0" smtClean="0">
                <a:solidFill>
                  <a:srgbClr val="0070C0"/>
                </a:solidFill>
                <a:latin typeface="Comic Sans MS" panose="030F0702030302020204" pitchFamily="66" charset="0"/>
              </a:rPr>
              <a:t> and </a:t>
            </a:r>
            <a:r>
              <a:rPr lang="el-GR" sz="2400" i="1" dirty="0" smtClean="0">
                <a:solidFill>
                  <a:srgbClr val="0070C0"/>
                </a:solidFill>
                <a:latin typeface="Comic Sans MS" panose="030F0702030302020204" pitchFamily="66" charset="0"/>
              </a:rPr>
              <a:t>γ</a:t>
            </a:r>
            <a:endParaRPr lang="en-US" sz="2400" i="1" dirty="0" smtClean="0">
              <a:solidFill>
                <a:srgbClr val="0070C0"/>
              </a:solidFill>
              <a:latin typeface="Comic Sans MS" panose="030F0702030302020204" pitchFamily="66" charset="0"/>
            </a:endParaRPr>
          </a:p>
        </p:txBody>
      </p:sp>
      <p:sp>
        <p:nvSpPr>
          <p:cNvPr id="4" name="TextBox 3"/>
          <p:cNvSpPr txBox="1"/>
          <p:nvPr/>
        </p:nvSpPr>
        <p:spPr>
          <a:xfrm>
            <a:off x="1371600" y="2108791"/>
            <a:ext cx="6858000" cy="461665"/>
          </a:xfrm>
          <a:prstGeom prst="rect">
            <a:avLst/>
          </a:prstGeom>
          <a:noFill/>
        </p:spPr>
        <p:txBody>
          <a:bodyPr wrap="square" rtlCol="0">
            <a:spAutoFit/>
          </a:bodyPr>
          <a:lstStyle/>
          <a:p>
            <a:r>
              <a:rPr lang="en-US" sz="2400" dirty="0" smtClean="0">
                <a:solidFill>
                  <a:srgbClr val="FF0000"/>
                </a:solidFill>
                <a:latin typeface="Comic Sans MS" panose="030F0702030302020204" pitchFamily="66" charset="0"/>
              </a:rPr>
              <a:t>For simplicity, we consider the two-trait case</a:t>
            </a:r>
            <a:endParaRPr lang="en-US" sz="2400" dirty="0">
              <a:solidFill>
                <a:srgbClr val="FF0000"/>
              </a:solidFill>
              <a:latin typeface="Comic Sans MS" panose="030F0702030302020204" pitchFamily="66"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62312"/>
            <a:ext cx="48895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3" y="5029200"/>
            <a:ext cx="9029700" cy="52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53943" y="2713742"/>
            <a:ext cx="2182905" cy="369332"/>
          </a:xfrm>
          <a:prstGeom prst="rect">
            <a:avLst/>
          </a:prstGeom>
          <a:noFill/>
        </p:spPr>
        <p:txBody>
          <a:bodyPr wrap="none" rtlCol="0">
            <a:spAutoFit/>
          </a:bodyPr>
          <a:lstStyle/>
          <a:p>
            <a:r>
              <a:rPr lang="en-US" dirty="0" smtClean="0"/>
              <a:t>Linear approximation</a:t>
            </a:r>
            <a:endParaRPr lang="en-US" dirty="0"/>
          </a:p>
        </p:txBody>
      </p:sp>
      <p:sp>
        <p:nvSpPr>
          <p:cNvPr id="6" name="TextBox 5"/>
          <p:cNvSpPr txBox="1"/>
          <p:nvPr/>
        </p:nvSpPr>
        <p:spPr>
          <a:xfrm>
            <a:off x="3582645" y="4463534"/>
            <a:ext cx="2525500" cy="369332"/>
          </a:xfrm>
          <a:prstGeom prst="rect">
            <a:avLst/>
          </a:prstGeom>
          <a:noFill/>
        </p:spPr>
        <p:txBody>
          <a:bodyPr wrap="none" rtlCol="0">
            <a:spAutoFit/>
          </a:bodyPr>
          <a:lstStyle/>
          <a:p>
            <a:r>
              <a:rPr lang="en-US" dirty="0" smtClean="0"/>
              <a:t>Quadratic approximation</a:t>
            </a:r>
            <a:endParaRPr lang="en-US" dirty="0"/>
          </a:p>
        </p:txBody>
      </p:sp>
    </p:spTree>
    <p:extLst>
      <p:ext uri="{BB962C8B-B14F-4D97-AF65-F5344CB8AC3E}">
        <p14:creationId xmlns:p14="http://schemas.microsoft.com/office/powerpoint/2010/main" val="2612892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a:latin typeface="Comic Sans MS" panose="030F0702030302020204" pitchFamily="66" charset="0"/>
              </a:rPr>
              <a:t>6</a:t>
            </a:r>
            <a:r>
              <a:rPr lang="en-US" sz="3600" dirty="0" smtClean="0">
                <a:latin typeface="Comic Sans MS" panose="030F0702030302020204" pitchFamily="66" charset="0"/>
              </a:rPr>
              <a:t>.  </a:t>
            </a:r>
            <a:r>
              <a:rPr lang="en-US" sz="3600" dirty="0" smtClean="0">
                <a:latin typeface="Comic Sans MS" panose="030F0702030302020204" pitchFamily="66" charset="0"/>
              </a:rPr>
              <a:t>Approximations to the multivariate ISS</a:t>
            </a:r>
            <a:endParaRPr lang="en-US" sz="3600" i="1" dirty="0">
              <a:latin typeface="Comic Sans MS" panose="030F0702030302020204" pitchFamily="66" charset="0"/>
            </a:endParaRPr>
          </a:p>
        </p:txBody>
      </p:sp>
      <p:sp>
        <p:nvSpPr>
          <p:cNvPr id="3" name="TextBox 2"/>
          <p:cNvSpPr txBox="1"/>
          <p:nvPr/>
        </p:nvSpPr>
        <p:spPr>
          <a:xfrm>
            <a:off x="301747" y="1143000"/>
            <a:ext cx="8526693" cy="830997"/>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Linear and quadratic approximations, a way to estimate</a:t>
            </a:r>
          </a:p>
          <a:p>
            <a:pPr algn="ctr"/>
            <a:r>
              <a:rPr lang="el-GR" sz="2400" i="1" dirty="0" smtClean="0">
                <a:solidFill>
                  <a:srgbClr val="0070C0"/>
                </a:solidFill>
                <a:latin typeface="Comic Sans MS" panose="030F0702030302020204" pitchFamily="66" charset="0"/>
              </a:rPr>
              <a:t>β</a:t>
            </a:r>
            <a:r>
              <a:rPr lang="en-US" sz="2400" dirty="0" smtClean="0">
                <a:solidFill>
                  <a:srgbClr val="0070C0"/>
                </a:solidFill>
                <a:latin typeface="Comic Sans MS" panose="030F0702030302020204" pitchFamily="66" charset="0"/>
              </a:rPr>
              <a:t> and </a:t>
            </a:r>
            <a:r>
              <a:rPr lang="el-GR" sz="2400" i="1" dirty="0" smtClean="0">
                <a:solidFill>
                  <a:srgbClr val="0070C0"/>
                </a:solidFill>
                <a:latin typeface="Comic Sans MS" panose="030F0702030302020204" pitchFamily="66" charset="0"/>
              </a:rPr>
              <a:t>γ</a:t>
            </a:r>
            <a:endParaRPr lang="en-US" sz="2400" i="1" dirty="0" smtClean="0">
              <a:solidFill>
                <a:srgbClr val="0070C0"/>
              </a:solidFill>
              <a:latin typeface="Comic Sans MS" panose="030F0702030302020204" pitchFamily="66" charset="0"/>
            </a:endParaRPr>
          </a:p>
        </p:txBody>
      </p:sp>
      <p:sp>
        <p:nvSpPr>
          <p:cNvPr id="4" name="TextBox 3"/>
          <p:cNvSpPr txBox="1"/>
          <p:nvPr/>
        </p:nvSpPr>
        <p:spPr>
          <a:xfrm>
            <a:off x="524540" y="2101703"/>
            <a:ext cx="8077200" cy="461665"/>
          </a:xfrm>
          <a:prstGeom prst="rect">
            <a:avLst/>
          </a:prstGeom>
          <a:noFill/>
        </p:spPr>
        <p:txBody>
          <a:bodyPr wrap="square" rtlCol="0">
            <a:spAutoFit/>
          </a:bodyPr>
          <a:lstStyle/>
          <a:p>
            <a:pPr algn="ctr"/>
            <a:r>
              <a:rPr lang="en-US" sz="2400" dirty="0" smtClean="0">
                <a:solidFill>
                  <a:srgbClr val="FF0000"/>
                </a:solidFill>
                <a:latin typeface="Comic Sans MS" panose="030F0702030302020204" pitchFamily="66" charset="0"/>
              </a:rPr>
              <a:t>What can we approximate with a quadratic surface?</a:t>
            </a:r>
            <a:endParaRPr lang="en-US" sz="2400" dirty="0">
              <a:solidFill>
                <a:srgbClr val="FF0000"/>
              </a:solidFill>
              <a:latin typeface="Comic Sans MS" panose="030F0702030302020204" pitchFamily="66"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299134868"/>
              </p:ext>
            </p:extLst>
          </p:nvPr>
        </p:nvGraphicFramePr>
        <p:xfrm>
          <a:off x="2700470" y="2895600"/>
          <a:ext cx="3729246" cy="3712786"/>
        </p:xfrm>
        <a:graphic>
          <a:graphicData uri="http://schemas.openxmlformats.org/presentationml/2006/ole">
            <mc:AlternateContent xmlns:mc="http://schemas.openxmlformats.org/markup-compatibility/2006">
              <mc:Choice xmlns:v="urn:schemas-microsoft-com:vml" Requires="v">
                <p:oleObj spid="_x0000_s17417" name="Photo Editor Photo" r:id="rId4" imgW="31077053" imgH="30939881" progId="MSPhotoEd.3">
                  <p:embed/>
                </p:oleObj>
              </mc:Choice>
              <mc:Fallback>
                <p:oleObj name="Photo Editor Photo" r:id="rId4" imgW="31077053" imgH="30939881"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470" y="2895600"/>
                        <a:ext cx="3729246" cy="371278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46692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a:latin typeface="Comic Sans MS" panose="030F0702030302020204" pitchFamily="66" charset="0"/>
              </a:rPr>
              <a:t>6</a:t>
            </a:r>
            <a:r>
              <a:rPr lang="en-US" sz="3600" dirty="0" smtClean="0">
                <a:latin typeface="Comic Sans MS" panose="030F0702030302020204" pitchFamily="66" charset="0"/>
              </a:rPr>
              <a:t>.  </a:t>
            </a:r>
            <a:r>
              <a:rPr lang="en-US" sz="3600" dirty="0" smtClean="0">
                <a:latin typeface="Comic Sans MS" panose="030F0702030302020204" pitchFamily="66" charset="0"/>
              </a:rPr>
              <a:t>Approximations to the multivariate ISS</a:t>
            </a:r>
            <a:endParaRPr lang="en-US" sz="3600" i="1" dirty="0">
              <a:latin typeface="Comic Sans MS" panose="030F0702030302020204" pitchFamily="66" charset="0"/>
            </a:endParaRPr>
          </a:p>
        </p:txBody>
      </p:sp>
      <p:sp>
        <p:nvSpPr>
          <p:cNvPr id="3" name="TextBox 2"/>
          <p:cNvSpPr txBox="1"/>
          <p:nvPr/>
        </p:nvSpPr>
        <p:spPr>
          <a:xfrm>
            <a:off x="301747" y="1143000"/>
            <a:ext cx="8526693" cy="830997"/>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Linear and quadratic approximations, a way to estimate</a:t>
            </a:r>
          </a:p>
          <a:p>
            <a:pPr algn="ctr"/>
            <a:r>
              <a:rPr lang="el-GR" sz="2400" i="1" dirty="0" smtClean="0">
                <a:solidFill>
                  <a:srgbClr val="0070C0"/>
                </a:solidFill>
                <a:latin typeface="Comic Sans MS" panose="030F0702030302020204" pitchFamily="66" charset="0"/>
              </a:rPr>
              <a:t>β</a:t>
            </a:r>
            <a:r>
              <a:rPr lang="en-US" sz="2400" dirty="0" smtClean="0">
                <a:solidFill>
                  <a:srgbClr val="0070C0"/>
                </a:solidFill>
                <a:latin typeface="Comic Sans MS" panose="030F0702030302020204" pitchFamily="66" charset="0"/>
              </a:rPr>
              <a:t> and </a:t>
            </a:r>
            <a:r>
              <a:rPr lang="el-GR" sz="2400" i="1" dirty="0" smtClean="0">
                <a:solidFill>
                  <a:srgbClr val="0070C0"/>
                </a:solidFill>
                <a:latin typeface="Comic Sans MS" panose="030F0702030302020204" pitchFamily="66" charset="0"/>
              </a:rPr>
              <a:t>γ</a:t>
            </a:r>
            <a:endParaRPr lang="en-US" sz="2400" i="1" dirty="0" smtClean="0">
              <a:solidFill>
                <a:srgbClr val="0070C0"/>
              </a:solidFill>
              <a:latin typeface="Comic Sans MS" panose="030F0702030302020204" pitchFamily="66" charset="0"/>
            </a:endParaRPr>
          </a:p>
        </p:txBody>
      </p:sp>
      <p:sp>
        <p:nvSpPr>
          <p:cNvPr id="4" name="TextBox 3"/>
          <p:cNvSpPr txBox="1"/>
          <p:nvPr/>
        </p:nvSpPr>
        <p:spPr>
          <a:xfrm>
            <a:off x="417573" y="1913400"/>
            <a:ext cx="8295040" cy="461665"/>
          </a:xfrm>
          <a:prstGeom prst="rect">
            <a:avLst/>
          </a:prstGeom>
          <a:noFill/>
        </p:spPr>
        <p:txBody>
          <a:bodyPr wrap="square" rtlCol="0">
            <a:spAutoFit/>
          </a:bodyPr>
          <a:lstStyle/>
          <a:p>
            <a:pPr algn="ctr"/>
            <a:r>
              <a:rPr lang="en-US" sz="2400" dirty="0" smtClean="0">
                <a:solidFill>
                  <a:srgbClr val="FF0000"/>
                </a:solidFill>
                <a:latin typeface="Comic Sans MS" panose="030F0702030302020204" pitchFamily="66" charset="0"/>
              </a:rPr>
              <a:t>What can we approximate with a quadratic surface?</a:t>
            </a:r>
            <a:endParaRPr lang="en-US" sz="2400" dirty="0">
              <a:solidFill>
                <a:srgbClr val="FF0000"/>
              </a:solidFill>
              <a:latin typeface="Comic Sans MS" panose="030F0702030302020204" pitchFamily="66"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80" y="2514600"/>
            <a:ext cx="8429625"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771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a:latin typeface="Comic Sans MS" panose="030F0702030302020204" pitchFamily="66" charset="0"/>
              </a:rPr>
              <a:t>6</a:t>
            </a:r>
            <a:r>
              <a:rPr lang="en-US" sz="3600" dirty="0" smtClean="0">
                <a:latin typeface="Comic Sans MS" panose="030F0702030302020204" pitchFamily="66" charset="0"/>
              </a:rPr>
              <a:t>.  </a:t>
            </a:r>
            <a:r>
              <a:rPr lang="en-US" sz="3600" dirty="0" smtClean="0">
                <a:latin typeface="Comic Sans MS" panose="030F0702030302020204" pitchFamily="66" charset="0"/>
              </a:rPr>
              <a:t>Approximations to the multivariate ISS</a:t>
            </a:r>
            <a:endParaRPr lang="en-US" sz="3600" i="1" dirty="0">
              <a:latin typeface="Comic Sans MS" panose="030F0702030302020204" pitchFamily="66" charset="0"/>
            </a:endParaRPr>
          </a:p>
        </p:txBody>
      </p:sp>
      <p:sp>
        <p:nvSpPr>
          <p:cNvPr id="3" name="TextBox 2"/>
          <p:cNvSpPr txBox="1"/>
          <p:nvPr/>
        </p:nvSpPr>
        <p:spPr>
          <a:xfrm>
            <a:off x="1237098" y="1143000"/>
            <a:ext cx="6655989" cy="830997"/>
          </a:xfrm>
          <a:prstGeom prst="rect">
            <a:avLst/>
          </a:prstGeom>
          <a:noFill/>
        </p:spPr>
        <p:txBody>
          <a:bodyPr wrap="none" rtlCol="0">
            <a:spAutoFit/>
          </a:bodyPr>
          <a:lstStyle/>
          <a:p>
            <a:pPr algn="ctr"/>
            <a:r>
              <a:rPr lang="en-US" sz="2400" dirty="0" smtClean="0">
                <a:solidFill>
                  <a:srgbClr val="0070C0"/>
                </a:solidFill>
                <a:latin typeface="Comic Sans MS" panose="030F0702030302020204" pitchFamily="66" charset="0"/>
              </a:rPr>
              <a:t>b.  Cubic spline approximation, describes the </a:t>
            </a:r>
          </a:p>
          <a:p>
            <a:pPr algn="ctr"/>
            <a:r>
              <a:rPr lang="en-US" sz="2400" dirty="0">
                <a:solidFill>
                  <a:srgbClr val="0070C0"/>
                </a:solidFill>
                <a:latin typeface="Comic Sans MS" panose="030F0702030302020204" pitchFamily="66" charset="0"/>
              </a:rPr>
              <a:t>s</a:t>
            </a:r>
            <a:r>
              <a:rPr lang="en-US" sz="2400" dirty="0" smtClean="0">
                <a:solidFill>
                  <a:srgbClr val="0070C0"/>
                </a:solidFill>
                <a:latin typeface="Comic Sans MS" panose="030F0702030302020204" pitchFamily="66" charset="0"/>
              </a:rPr>
              <a:t>urface without estimating </a:t>
            </a:r>
            <a:r>
              <a:rPr lang="el-GR" sz="2400" i="1" dirty="0" smtClean="0">
                <a:solidFill>
                  <a:srgbClr val="0070C0"/>
                </a:solidFill>
                <a:latin typeface="Comic Sans MS" panose="030F0702030302020204" pitchFamily="66" charset="0"/>
              </a:rPr>
              <a:t>β</a:t>
            </a:r>
            <a:r>
              <a:rPr lang="en-US" sz="2400" dirty="0" smtClean="0">
                <a:solidFill>
                  <a:srgbClr val="0070C0"/>
                </a:solidFill>
                <a:latin typeface="Comic Sans MS" panose="030F0702030302020204" pitchFamily="66" charset="0"/>
              </a:rPr>
              <a:t> and </a:t>
            </a:r>
            <a:r>
              <a:rPr lang="el-GR" sz="2400" i="1" dirty="0" smtClean="0">
                <a:solidFill>
                  <a:srgbClr val="0070C0"/>
                </a:solidFill>
                <a:latin typeface="Comic Sans MS" panose="030F0702030302020204" pitchFamily="66" charset="0"/>
              </a:rPr>
              <a:t>γ</a:t>
            </a:r>
            <a:endParaRPr lang="en-US" sz="2400" i="1" dirty="0" smtClean="0">
              <a:solidFill>
                <a:srgbClr val="0070C0"/>
              </a:solidFill>
              <a:latin typeface="Comic Sans MS" panose="030F0702030302020204" pitchFamily="66"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92" y="2209800"/>
            <a:ext cx="78486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124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smtClean="0">
                <a:latin typeface="Comic Sans MS" panose="030F0702030302020204" pitchFamily="66" charset="0"/>
              </a:rPr>
              <a:t>7.  The multivariate adaptive landscape, AL</a:t>
            </a:r>
            <a:endParaRPr lang="en-US" sz="3600" i="1" dirty="0">
              <a:latin typeface="Comic Sans MS" panose="030F0702030302020204" pitchFamily="66" charset="0"/>
            </a:endParaRPr>
          </a:p>
        </p:txBody>
      </p:sp>
      <p:sp>
        <p:nvSpPr>
          <p:cNvPr id="3" name="TextBox 2"/>
          <p:cNvSpPr txBox="1"/>
          <p:nvPr/>
        </p:nvSpPr>
        <p:spPr>
          <a:xfrm>
            <a:off x="901277" y="1143000"/>
            <a:ext cx="7327647" cy="830997"/>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The slope and curvature of the AL, </a:t>
            </a:r>
          </a:p>
          <a:p>
            <a:pPr algn="ctr"/>
            <a:r>
              <a:rPr lang="en-US" sz="2400" dirty="0" smtClean="0">
                <a:solidFill>
                  <a:srgbClr val="0070C0"/>
                </a:solidFill>
                <a:latin typeface="Comic Sans MS" panose="030F0702030302020204" pitchFamily="66" charset="0"/>
              </a:rPr>
              <a:t>evaluated at the trait mean are related to </a:t>
            </a:r>
            <a:r>
              <a:rPr lang="el-GR" sz="2400" i="1" dirty="0" smtClean="0">
                <a:solidFill>
                  <a:srgbClr val="0070C0"/>
                </a:solidFill>
                <a:latin typeface="Comic Sans MS" panose="030F0702030302020204" pitchFamily="66" charset="0"/>
              </a:rPr>
              <a:t>β</a:t>
            </a:r>
            <a:r>
              <a:rPr lang="en-US" sz="2400" dirty="0" smtClean="0">
                <a:solidFill>
                  <a:srgbClr val="0070C0"/>
                </a:solidFill>
                <a:latin typeface="Comic Sans MS" panose="030F0702030302020204" pitchFamily="66" charset="0"/>
              </a:rPr>
              <a:t> and </a:t>
            </a:r>
            <a:r>
              <a:rPr lang="el-GR" sz="2400" i="1" dirty="0" smtClean="0">
                <a:solidFill>
                  <a:srgbClr val="0070C0"/>
                </a:solidFill>
                <a:latin typeface="Comic Sans MS" panose="030F0702030302020204" pitchFamily="66" charset="0"/>
              </a:rPr>
              <a:t>γ</a:t>
            </a:r>
            <a:endParaRPr lang="en-US" sz="2400" i="1" dirty="0" smtClean="0">
              <a:solidFill>
                <a:srgbClr val="0070C0"/>
              </a:solidFill>
              <a:latin typeface="Comic Sans MS" panose="030F0702030302020204" pitchFamily="66"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712" y="3461311"/>
            <a:ext cx="4094480" cy="77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89" y="5029200"/>
            <a:ext cx="8778240"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1200" y="2150584"/>
            <a:ext cx="5283819" cy="461665"/>
          </a:xfrm>
          <a:prstGeom prst="rect">
            <a:avLst/>
          </a:prstGeom>
          <a:noFill/>
        </p:spPr>
        <p:txBody>
          <a:bodyPr wrap="none" rtlCol="0">
            <a:spAutoFit/>
          </a:bodyPr>
          <a:lstStyle/>
          <a:p>
            <a:r>
              <a:rPr lang="en-US" sz="2400" dirty="0" smtClean="0">
                <a:solidFill>
                  <a:srgbClr val="FF0000"/>
                </a:solidFill>
                <a:latin typeface="Comic Sans MS" panose="030F0702030302020204" pitchFamily="66" charset="0"/>
              </a:rPr>
              <a:t>A window on the adaptive landscape</a:t>
            </a:r>
            <a:endParaRPr lang="en-US"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081935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smtClean="0">
                <a:latin typeface="Comic Sans MS" panose="030F0702030302020204" pitchFamily="66" charset="0"/>
              </a:rPr>
              <a:t>7.  The multivariate adaptive landscape, AL</a:t>
            </a:r>
            <a:endParaRPr lang="en-US" sz="3600" i="1" dirty="0">
              <a:latin typeface="Comic Sans MS" panose="030F0702030302020204" pitchFamily="66" charset="0"/>
            </a:endParaRPr>
          </a:p>
        </p:txBody>
      </p:sp>
      <p:sp>
        <p:nvSpPr>
          <p:cNvPr id="3" name="TextBox 2"/>
          <p:cNvSpPr txBox="1"/>
          <p:nvPr/>
        </p:nvSpPr>
        <p:spPr>
          <a:xfrm>
            <a:off x="583083" y="1143000"/>
            <a:ext cx="7964040" cy="830997"/>
          </a:xfrm>
          <a:prstGeom prst="rect">
            <a:avLst/>
          </a:prstGeom>
          <a:noFill/>
        </p:spPr>
        <p:txBody>
          <a:bodyPr wrap="none" rtlCol="0">
            <a:spAutoFit/>
          </a:bodyPr>
          <a:lstStyle/>
          <a:p>
            <a:pPr algn="ctr"/>
            <a:r>
              <a:rPr lang="en-US" sz="2400" dirty="0" smtClean="0">
                <a:solidFill>
                  <a:srgbClr val="0070C0"/>
                </a:solidFill>
                <a:latin typeface="Comic Sans MS" panose="030F0702030302020204" pitchFamily="66" charset="0"/>
              </a:rPr>
              <a:t>b. If the ISS is multivariate Gaussian, the AL takes a </a:t>
            </a:r>
          </a:p>
          <a:p>
            <a:pPr algn="ctr"/>
            <a:r>
              <a:rPr lang="en-US" sz="2400" dirty="0" smtClean="0">
                <a:solidFill>
                  <a:srgbClr val="0070C0"/>
                </a:solidFill>
                <a:latin typeface="Comic Sans MS" panose="030F0702030302020204" pitchFamily="66" charset="0"/>
              </a:rPr>
              <a:t>simple Gaussian form</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59567"/>
            <a:ext cx="32575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558" y="2973829"/>
            <a:ext cx="15430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6753" y="4541242"/>
            <a:ext cx="34480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369791"/>
            <a:ext cx="2867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7641" y="3193975"/>
            <a:ext cx="1350050" cy="369332"/>
          </a:xfrm>
          <a:prstGeom prst="rect">
            <a:avLst/>
          </a:prstGeom>
          <a:solidFill>
            <a:schemeClr val="bg1"/>
          </a:solidFill>
        </p:spPr>
        <p:txBody>
          <a:bodyPr wrap="none" rtlCol="0">
            <a:spAutoFit/>
          </a:bodyPr>
          <a:lstStyle/>
          <a:p>
            <a:r>
              <a:rPr lang="en-US" dirty="0" smtClean="0"/>
              <a:t>Gaussian ISS</a:t>
            </a:r>
            <a:endParaRPr lang="en-US" dirty="0"/>
          </a:p>
        </p:txBody>
      </p:sp>
      <p:sp>
        <p:nvSpPr>
          <p:cNvPr id="6" name="TextBox 5"/>
          <p:cNvSpPr txBox="1"/>
          <p:nvPr/>
        </p:nvSpPr>
        <p:spPr>
          <a:xfrm>
            <a:off x="547641" y="4570889"/>
            <a:ext cx="1311578" cy="369332"/>
          </a:xfrm>
          <a:prstGeom prst="rect">
            <a:avLst/>
          </a:prstGeom>
          <a:solidFill>
            <a:schemeClr val="bg1"/>
          </a:solidFill>
        </p:spPr>
        <p:txBody>
          <a:bodyPr wrap="none" rtlCol="0">
            <a:spAutoFit/>
          </a:bodyPr>
          <a:lstStyle/>
          <a:p>
            <a:r>
              <a:rPr lang="en-US" dirty="0" smtClean="0"/>
              <a:t>Gaussian AL</a:t>
            </a:r>
            <a:endParaRPr lang="en-US" dirty="0"/>
          </a:p>
        </p:txBody>
      </p:sp>
    </p:spTree>
    <p:extLst>
      <p:ext uri="{BB962C8B-B14F-4D97-AF65-F5344CB8AC3E}">
        <p14:creationId xmlns:p14="http://schemas.microsoft.com/office/powerpoint/2010/main" val="985193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fontScale="90000"/>
          </a:bodyPr>
          <a:lstStyle/>
          <a:p>
            <a:r>
              <a:rPr lang="en-US" sz="3600" dirty="0" smtClean="0">
                <a:latin typeface="Comic Sans MS" panose="030F0702030302020204" pitchFamily="66" charset="0"/>
              </a:rPr>
              <a:t>7.  The multivariate adaptive landscape, AL</a:t>
            </a:r>
            <a:endParaRPr lang="en-US" sz="3600" i="1" dirty="0">
              <a:latin typeface="Comic Sans MS" panose="030F0702030302020204" pitchFamily="66" charset="0"/>
            </a:endParaRPr>
          </a:p>
        </p:txBody>
      </p:sp>
      <p:sp>
        <p:nvSpPr>
          <p:cNvPr id="3" name="TextBox 2"/>
          <p:cNvSpPr txBox="1"/>
          <p:nvPr/>
        </p:nvSpPr>
        <p:spPr>
          <a:xfrm>
            <a:off x="75736" y="1143000"/>
            <a:ext cx="8978740" cy="830997"/>
          </a:xfrm>
          <a:prstGeom prst="rect">
            <a:avLst/>
          </a:prstGeom>
          <a:noFill/>
        </p:spPr>
        <p:txBody>
          <a:bodyPr wrap="none" rtlCol="0">
            <a:spAutoFit/>
          </a:bodyPr>
          <a:lstStyle/>
          <a:p>
            <a:pPr marL="457200" indent="-457200" algn="ctr">
              <a:buAutoNum type="alphaLcPeriod" startAt="3"/>
            </a:pPr>
            <a:r>
              <a:rPr lang="en-US" sz="2400" dirty="0" smtClean="0">
                <a:solidFill>
                  <a:srgbClr val="0070C0"/>
                </a:solidFill>
                <a:latin typeface="Comic Sans MS" panose="030F0702030302020204" pitchFamily="66" charset="0"/>
              </a:rPr>
              <a:t>We can characterize the main axes of the ISS and AL by </a:t>
            </a:r>
          </a:p>
          <a:p>
            <a:pPr algn="ctr"/>
            <a:r>
              <a:rPr lang="en-US" sz="2400" dirty="0">
                <a:solidFill>
                  <a:srgbClr val="0070C0"/>
                </a:solidFill>
                <a:latin typeface="Comic Sans MS" panose="030F0702030302020204" pitchFamily="66" charset="0"/>
              </a:rPr>
              <a:t>t</a:t>
            </a:r>
            <a:r>
              <a:rPr lang="en-US" sz="2400" dirty="0" smtClean="0">
                <a:solidFill>
                  <a:srgbClr val="0070C0"/>
                </a:solidFill>
                <a:latin typeface="Comic Sans MS" panose="030F0702030302020204" pitchFamily="66" charset="0"/>
              </a:rPr>
              <a:t>aking the eigenvectors of the </a:t>
            </a:r>
            <a:r>
              <a:rPr lang="el-GR" sz="2400" i="1" dirty="0" smtClean="0">
                <a:solidFill>
                  <a:srgbClr val="0070C0"/>
                </a:solidFill>
                <a:latin typeface="Comic Sans MS" panose="030F0702030302020204" pitchFamily="66" charset="0"/>
              </a:rPr>
              <a:t>ω</a:t>
            </a:r>
            <a:r>
              <a:rPr lang="en-US" sz="2400" i="1" dirty="0" smtClean="0">
                <a:solidFill>
                  <a:srgbClr val="0070C0"/>
                </a:solidFill>
                <a:latin typeface="Comic Sans MS" panose="030F0702030302020204" pitchFamily="66" charset="0"/>
              </a:rPr>
              <a:t> </a:t>
            </a:r>
            <a:r>
              <a:rPr lang="en-US" sz="2400" dirty="0" smtClean="0">
                <a:solidFill>
                  <a:srgbClr val="0070C0"/>
                </a:solidFill>
                <a:latin typeface="Comic Sans MS" panose="030F0702030302020204" pitchFamily="66" charset="0"/>
              </a:rPr>
              <a:t>- and </a:t>
            </a:r>
            <a:r>
              <a:rPr lang="el-GR" sz="2400" i="1" dirty="0" smtClean="0">
                <a:solidFill>
                  <a:srgbClr val="0070C0"/>
                </a:solidFill>
                <a:latin typeface="Comic Sans MS" panose="030F0702030302020204" pitchFamily="66" charset="0"/>
              </a:rPr>
              <a:t>ω</a:t>
            </a:r>
            <a:r>
              <a:rPr lang="en-US" sz="2400" i="1" dirty="0" smtClean="0">
                <a:solidFill>
                  <a:srgbClr val="0070C0"/>
                </a:solidFill>
                <a:latin typeface="Comic Sans MS" panose="030F0702030302020204" pitchFamily="66" charset="0"/>
              </a:rPr>
              <a:t>+P </a:t>
            </a:r>
            <a:r>
              <a:rPr lang="en-US" sz="2400" dirty="0" smtClean="0">
                <a:solidFill>
                  <a:srgbClr val="0070C0"/>
                </a:solidFill>
                <a:latin typeface="Comic Sans MS" panose="030F0702030302020204" pitchFamily="66" charset="0"/>
              </a:rPr>
              <a:t>matrices</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33600"/>
            <a:ext cx="4800600" cy="441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274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a:bodyPr>
          <a:lstStyle/>
          <a:p>
            <a:r>
              <a:rPr lang="en-US" sz="3600" dirty="0">
                <a:latin typeface="Comic Sans MS" panose="030F0702030302020204" pitchFamily="66" charset="0"/>
              </a:rPr>
              <a:t>8</a:t>
            </a:r>
            <a:r>
              <a:rPr lang="en-US" sz="3600" dirty="0" smtClean="0">
                <a:latin typeface="Comic Sans MS" panose="030F0702030302020204" pitchFamily="66" charset="0"/>
              </a:rPr>
              <a:t>.  Examples and surveys</a:t>
            </a:r>
            <a:endParaRPr lang="en-US" sz="3600" i="1" dirty="0">
              <a:latin typeface="Comic Sans MS" panose="030F0702030302020204" pitchFamily="66" charset="0"/>
            </a:endParaRPr>
          </a:p>
        </p:txBody>
      </p:sp>
      <p:sp>
        <p:nvSpPr>
          <p:cNvPr id="3" name="TextBox 2"/>
          <p:cNvSpPr txBox="1"/>
          <p:nvPr/>
        </p:nvSpPr>
        <p:spPr>
          <a:xfrm>
            <a:off x="456454" y="1143000"/>
            <a:ext cx="8217314" cy="1200329"/>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Bivariate selection on escape behavior and coloration</a:t>
            </a:r>
          </a:p>
          <a:p>
            <a:pPr algn="ctr"/>
            <a:r>
              <a:rPr lang="en-US" sz="2400" dirty="0" smtClean="0">
                <a:solidFill>
                  <a:srgbClr val="0070C0"/>
                </a:solidFill>
                <a:latin typeface="Comic Sans MS" panose="030F0702030302020204" pitchFamily="66" charset="0"/>
              </a:rPr>
              <a:t> pattern in a garter snake</a:t>
            </a:r>
          </a:p>
          <a:p>
            <a:pPr algn="ctr"/>
            <a:endParaRPr lang="en-US" sz="2400" dirty="0" smtClean="0">
              <a:solidFill>
                <a:srgbClr val="0070C0"/>
              </a:solidFill>
              <a:latin typeface="Comic Sans MS" panose="030F0702030302020204" pitchFamily="66"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57400"/>
            <a:ext cx="5778500" cy="455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50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26" y="164306"/>
            <a:ext cx="8534400" cy="1143000"/>
          </a:xfrm>
        </p:spPr>
        <p:txBody>
          <a:bodyPr>
            <a:normAutofit/>
          </a:bodyPr>
          <a:lstStyle/>
          <a:p>
            <a:r>
              <a:rPr lang="en-US" sz="3600" dirty="0">
                <a:latin typeface="Comic Sans MS" panose="030F0702030302020204" pitchFamily="66" charset="0"/>
              </a:rPr>
              <a:t>8</a:t>
            </a:r>
            <a:r>
              <a:rPr lang="en-US" sz="3600" dirty="0" smtClean="0">
                <a:latin typeface="Comic Sans MS" panose="030F0702030302020204" pitchFamily="66" charset="0"/>
              </a:rPr>
              <a:t>.  Examples and surveys</a:t>
            </a:r>
            <a:endParaRPr lang="en-US" sz="3600" i="1" dirty="0">
              <a:latin typeface="Comic Sans MS" panose="030F0702030302020204" pitchFamily="66" charset="0"/>
            </a:endParaRPr>
          </a:p>
        </p:txBody>
      </p:sp>
      <p:sp>
        <p:nvSpPr>
          <p:cNvPr id="3" name="TextBox 2"/>
          <p:cNvSpPr txBox="1"/>
          <p:nvPr/>
        </p:nvSpPr>
        <p:spPr>
          <a:xfrm>
            <a:off x="385926" y="1143000"/>
            <a:ext cx="8358377" cy="1569660"/>
          </a:xfrm>
          <a:prstGeom prst="rect">
            <a:avLst/>
          </a:prstGeom>
          <a:noFill/>
        </p:spPr>
        <p:txBody>
          <a:bodyPr wrap="none" rtlCol="0">
            <a:spAutoFit/>
          </a:bodyPr>
          <a:lstStyle/>
          <a:p>
            <a:pPr marL="457200" indent="-457200" algn="ctr">
              <a:buAutoNum type="alphaLcPeriod" startAt="2"/>
            </a:pPr>
            <a:r>
              <a:rPr lang="en-US" sz="2400" dirty="0" smtClean="0">
                <a:solidFill>
                  <a:srgbClr val="0070C0"/>
                </a:solidFill>
                <a:latin typeface="Comic Sans MS" panose="030F0702030302020204" pitchFamily="66" charset="0"/>
              </a:rPr>
              <a:t>Growth rate as a function of vertebral numbers (left)</a:t>
            </a:r>
          </a:p>
          <a:p>
            <a:pPr algn="ctr"/>
            <a:r>
              <a:rPr lang="en-US" sz="2400" dirty="0" smtClean="0">
                <a:solidFill>
                  <a:srgbClr val="0070C0"/>
                </a:solidFill>
                <a:latin typeface="Comic Sans MS" panose="030F0702030302020204" pitchFamily="66" charset="0"/>
              </a:rPr>
              <a:t>and crawling speed as a function of vertebral numbers </a:t>
            </a:r>
          </a:p>
          <a:p>
            <a:pPr algn="ctr"/>
            <a:r>
              <a:rPr lang="en-US" sz="2400" dirty="0" smtClean="0">
                <a:solidFill>
                  <a:srgbClr val="0070C0"/>
                </a:solidFill>
                <a:latin typeface="Comic Sans MS" panose="030F0702030302020204" pitchFamily="66" charset="0"/>
              </a:rPr>
              <a:t>(right) in garter snakes</a:t>
            </a:r>
          </a:p>
          <a:p>
            <a:pPr algn="ctr"/>
            <a:endParaRPr lang="en-US" sz="2400" dirty="0" smtClean="0">
              <a:solidFill>
                <a:srgbClr val="0070C0"/>
              </a:solidFill>
              <a:latin typeface="Comic Sans MS" panose="030F0702030302020204" pitchFamily="66" charset="0"/>
            </a:endParaRPr>
          </a:p>
        </p:txBody>
      </p:sp>
      <p:grpSp>
        <p:nvGrpSpPr>
          <p:cNvPr id="23" name="Group 22"/>
          <p:cNvGrpSpPr>
            <a:grpSpLocks noChangeAspect="1"/>
          </p:cNvGrpSpPr>
          <p:nvPr/>
        </p:nvGrpSpPr>
        <p:grpSpPr>
          <a:xfrm>
            <a:off x="4421557" y="2665510"/>
            <a:ext cx="4045149" cy="4078883"/>
            <a:chOff x="1474788" y="331788"/>
            <a:chExt cx="6472237" cy="6526212"/>
          </a:xfrm>
        </p:grpSpPr>
        <p:grpSp>
          <p:nvGrpSpPr>
            <p:cNvPr id="24" name="Group 18"/>
            <p:cNvGrpSpPr>
              <a:grpSpLocks/>
            </p:cNvGrpSpPr>
            <p:nvPr/>
          </p:nvGrpSpPr>
          <p:grpSpPr bwMode="auto">
            <a:xfrm>
              <a:off x="1914525" y="331788"/>
              <a:ext cx="6032500" cy="6011862"/>
              <a:chOff x="1206" y="269"/>
              <a:chExt cx="3800" cy="3787"/>
            </a:xfrm>
          </p:grpSpPr>
          <p:pic>
            <p:nvPicPr>
              <p:cNvPr id="29" name="Picture 4" descr="crawl sur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 y="384"/>
                <a:ext cx="3318" cy="3341"/>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5"/>
              <p:cNvGrpSpPr>
                <a:grpSpLocks/>
              </p:cNvGrpSpPr>
              <p:nvPr/>
            </p:nvGrpSpPr>
            <p:grpSpPr bwMode="auto">
              <a:xfrm>
                <a:off x="1476" y="3717"/>
                <a:ext cx="3530" cy="339"/>
                <a:chOff x="1381" y="3629"/>
                <a:chExt cx="3530" cy="339"/>
              </a:xfrm>
            </p:grpSpPr>
            <p:sp>
              <p:nvSpPr>
                <p:cNvPr id="37" name="Text Box 6"/>
                <p:cNvSpPr txBox="1">
                  <a:spLocks noChangeArrowheads="1"/>
                </p:cNvSpPr>
                <p:nvPr/>
              </p:nvSpPr>
              <p:spPr bwMode="auto">
                <a:xfrm>
                  <a:off x="3670" y="3641"/>
                  <a:ext cx="5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rgbClr val="FFFF66"/>
                      </a:solidFill>
                    </a:rPr>
                    <a:t>+1</a:t>
                  </a:r>
                  <a:r>
                    <a:rPr lang="el-GR" altLang="en-US" sz="2800" dirty="0">
                      <a:solidFill>
                        <a:srgbClr val="FFFF66"/>
                      </a:solidFill>
                      <a:cs typeface="Arial" pitchFamily="34" charset="0"/>
                    </a:rPr>
                    <a:t>σ</a:t>
                  </a:r>
                </a:p>
              </p:txBody>
            </p:sp>
            <p:sp>
              <p:nvSpPr>
                <p:cNvPr id="38" name="Rectangle 7"/>
                <p:cNvSpPr>
                  <a:spLocks noChangeArrowheads="1"/>
                </p:cNvSpPr>
                <p:nvPr/>
              </p:nvSpPr>
              <p:spPr bwMode="auto">
                <a:xfrm>
                  <a:off x="4401" y="3641"/>
                  <a:ext cx="5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rgbClr val="FFFF66"/>
                      </a:solidFill>
                    </a:rPr>
                    <a:t>+2</a:t>
                  </a:r>
                  <a:r>
                    <a:rPr lang="el-GR" altLang="en-US" sz="2800" dirty="0">
                      <a:solidFill>
                        <a:srgbClr val="FFFF66"/>
                      </a:solidFill>
                    </a:rPr>
                    <a:t>σ</a:t>
                  </a:r>
                  <a:endParaRPr lang="en-US" altLang="en-US" sz="2800" dirty="0">
                    <a:solidFill>
                      <a:srgbClr val="FFFF66"/>
                    </a:solidFill>
                  </a:endParaRPr>
                </a:p>
              </p:txBody>
            </p:sp>
            <p:sp>
              <p:nvSpPr>
                <p:cNvPr id="39" name="Rectangle 8"/>
                <p:cNvSpPr>
                  <a:spLocks noChangeArrowheads="1"/>
                </p:cNvSpPr>
                <p:nvPr/>
              </p:nvSpPr>
              <p:spPr bwMode="auto">
                <a:xfrm>
                  <a:off x="2125" y="3629"/>
                  <a:ext cx="4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-1</a:t>
                  </a:r>
                  <a:r>
                    <a:rPr lang="el-GR" altLang="en-US" sz="2800">
                      <a:solidFill>
                        <a:srgbClr val="FFFF66"/>
                      </a:solidFill>
                    </a:rPr>
                    <a:t>σ</a:t>
                  </a:r>
                  <a:endParaRPr lang="en-US" altLang="en-US" sz="2800">
                    <a:solidFill>
                      <a:srgbClr val="FFFF66"/>
                    </a:solidFill>
                  </a:endParaRPr>
                </a:p>
              </p:txBody>
            </p:sp>
            <p:sp>
              <p:nvSpPr>
                <p:cNvPr id="40" name="Rectangle 9"/>
                <p:cNvSpPr>
                  <a:spLocks noChangeArrowheads="1"/>
                </p:cNvSpPr>
                <p:nvPr/>
              </p:nvSpPr>
              <p:spPr bwMode="auto">
                <a:xfrm>
                  <a:off x="1381" y="3629"/>
                  <a:ext cx="4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-2</a:t>
                  </a:r>
                  <a:r>
                    <a:rPr lang="el-GR" altLang="en-US" sz="2800">
                      <a:solidFill>
                        <a:srgbClr val="FFFF66"/>
                      </a:solidFill>
                    </a:rPr>
                    <a:t>σ</a:t>
                  </a:r>
                  <a:endParaRPr lang="en-US" altLang="en-US" sz="2800">
                    <a:solidFill>
                      <a:srgbClr val="FFFF66"/>
                    </a:solidFill>
                  </a:endParaRPr>
                </a:p>
              </p:txBody>
            </p:sp>
            <p:sp>
              <p:nvSpPr>
                <p:cNvPr id="41" name="Text Box 10"/>
                <p:cNvSpPr txBox="1">
                  <a:spLocks noChangeArrowheads="1"/>
                </p:cNvSpPr>
                <p:nvPr/>
              </p:nvSpPr>
              <p:spPr bwMode="auto">
                <a:xfrm>
                  <a:off x="3012" y="3641"/>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0</a:t>
                  </a:r>
                </a:p>
              </p:txBody>
            </p:sp>
          </p:grpSp>
          <p:grpSp>
            <p:nvGrpSpPr>
              <p:cNvPr id="31" name="Group 11"/>
              <p:cNvGrpSpPr>
                <a:grpSpLocks/>
              </p:cNvGrpSpPr>
              <p:nvPr/>
            </p:nvGrpSpPr>
            <p:grpSpPr bwMode="auto">
              <a:xfrm rot="16200000">
                <a:off x="-389" y="1864"/>
                <a:ext cx="3530" cy="339"/>
                <a:chOff x="1381" y="3629"/>
                <a:chExt cx="3530" cy="339"/>
              </a:xfrm>
            </p:grpSpPr>
            <p:sp>
              <p:nvSpPr>
                <p:cNvPr id="32" name="Text Box 12"/>
                <p:cNvSpPr txBox="1">
                  <a:spLocks noChangeArrowheads="1"/>
                </p:cNvSpPr>
                <p:nvPr/>
              </p:nvSpPr>
              <p:spPr bwMode="auto">
                <a:xfrm>
                  <a:off x="3670" y="3641"/>
                  <a:ext cx="5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+1</a:t>
                  </a:r>
                  <a:r>
                    <a:rPr lang="el-GR" altLang="en-US" sz="2800">
                      <a:solidFill>
                        <a:srgbClr val="FFFF66"/>
                      </a:solidFill>
                      <a:cs typeface="Arial" pitchFamily="34" charset="0"/>
                    </a:rPr>
                    <a:t>σ</a:t>
                  </a:r>
                </a:p>
              </p:txBody>
            </p:sp>
            <p:sp>
              <p:nvSpPr>
                <p:cNvPr id="33" name="Rectangle 13"/>
                <p:cNvSpPr>
                  <a:spLocks noChangeArrowheads="1"/>
                </p:cNvSpPr>
                <p:nvPr/>
              </p:nvSpPr>
              <p:spPr bwMode="auto">
                <a:xfrm>
                  <a:off x="4401" y="3641"/>
                  <a:ext cx="5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+2</a:t>
                  </a:r>
                  <a:r>
                    <a:rPr lang="el-GR" altLang="en-US" sz="2800">
                      <a:solidFill>
                        <a:srgbClr val="FFFF66"/>
                      </a:solidFill>
                    </a:rPr>
                    <a:t>σ</a:t>
                  </a:r>
                  <a:endParaRPr lang="en-US" altLang="en-US" sz="2800">
                    <a:solidFill>
                      <a:srgbClr val="FFFF66"/>
                    </a:solidFill>
                  </a:endParaRPr>
                </a:p>
              </p:txBody>
            </p:sp>
            <p:sp>
              <p:nvSpPr>
                <p:cNvPr id="34" name="Rectangle 14"/>
                <p:cNvSpPr>
                  <a:spLocks noChangeArrowheads="1"/>
                </p:cNvSpPr>
                <p:nvPr/>
              </p:nvSpPr>
              <p:spPr bwMode="auto">
                <a:xfrm>
                  <a:off x="2125" y="3629"/>
                  <a:ext cx="4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-1</a:t>
                  </a:r>
                  <a:r>
                    <a:rPr lang="el-GR" altLang="en-US" sz="2800">
                      <a:solidFill>
                        <a:srgbClr val="FFFF66"/>
                      </a:solidFill>
                    </a:rPr>
                    <a:t>σ</a:t>
                  </a:r>
                  <a:endParaRPr lang="en-US" altLang="en-US" sz="2800">
                    <a:solidFill>
                      <a:srgbClr val="FFFF66"/>
                    </a:solidFill>
                  </a:endParaRPr>
                </a:p>
              </p:txBody>
            </p:sp>
            <p:sp>
              <p:nvSpPr>
                <p:cNvPr id="35" name="Rectangle 15"/>
                <p:cNvSpPr>
                  <a:spLocks noChangeArrowheads="1"/>
                </p:cNvSpPr>
                <p:nvPr/>
              </p:nvSpPr>
              <p:spPr bwMode="auto">
                <a:xfrm>
                  <a:off x="1381" y="3629"/>
                  <a:ext cx="4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-2</a:t>
                  </a:r>
                  <a:r>
                    <a:rPr lang="el-GR" altLang="en-US" sz="2800">
                      <a:solidFill>
                        <a:srgbClr val="FFFF66"/>
                      </a:solidFill>
                    </a:rPr>
                    <a:t>σ</a:t>
                  </a:r>
                  <a:endParaRPr lang="en-US" altLang="en-US" sz="2800">
                    <a:solidFill>
                      <a:srgbClr val="FFFF66"/>
                    </a:solidFill>
                  </a:endParaRPr>
                </a:p>
              </p:txBody>
            </p:sp>
            <p:sp>
              <p:nvSpPr>
                <p:cNvPr id="36" name="Text Box 16"/>
                <p:cNvSpPr txBox="1">
                  <a:spLocks noChangeArrowheads="1"/>
                </p:cNvSpPr>
                <p:nvPr/>
              </p:nvSpPr>
              <p:spPr bwMode="auto">
                <a:xfrm>
                  <a:off x="3012" y="3641"/>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0</a:t>
                  </a:r>
                </a:p>
              </p:txBody>
            </p:sp>
          </p:grpSp>
        </p:grpSp>
        <p:sp>
          <p:nvSpPr>
            <p:cNvPr id="25" name="Rectangle 17"/>
            <p:cNvSpPr>
              <a:spLocks noChangeArrowheads="1"/>
            </p:cNvSpPr>
            <p:nvPr/>
          </p:nvSpPr>
          <p:spPr bwMode="auto">
            <a:xfrm>
              <a:off x="4529138" y="6338888"/>
              <a:ext cx="1190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BODY</a:t>
              </a:r>
            </a:p>
          </p:txBody>
        </p:sp>
        <p:sp>
          <p:nvSpPr>
            <p:cNvPr id="26" name="Rectangle 19"/>
            <p:cNvSpPr>
              <a:spLocks noChangeArrowheads="1"/>
            </p:cNvSpPr>
            <p:nvPr/>
          </p:nvSpPr>
          <p:spPr bwMode="auto">
            <a:xfrm rot="16200000">
              <a:off x="1266825" y="2922588"/>
              <a:ext cx="9350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rgbClr val="FFFF66"/>
                  </a:solidFill>
                </a:rPr>
                <a:t>TAIL</a:t>
              </a:r>
            </a:p>
          </p:txBody>
        </p:sp>
        <p:sp>
          <p:nvSpPr>
            <p:cNvPr id="27" name="Line 22"/>
            <p:cNvSpPr>
              <a:spLocks noChangeShapeType="1"/>
            </p:cNvSpPr>
            <p:nvPr/>
          </p:nvSpPr>
          <p:spPr bwMode="auto">
            <a:xfrm flipV="1">
              <a:off x="2686050" y="514350"/>
              <a:ext cx="4057650" cy="5257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3"/>
            <p:cNvSpPr>
              <a:spLocks noChangeShapeType="1"/>
            </p:cNvSpPr>
            <p:nvPr/>
          </p:nvSpPr>
          <p:spPr bwMode="auto">
            <a:xfrm>
              <a:off x="2552700" y="1981200"/>
              <a:ext cx="5124450" cy="35433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 name="Group 75"/>
          <p:cNvGrpSpPr/>
          <p:nvPr/>
        </p:nvGrpSpPr>
        <p:grpSpPr>
          <a:xfrm>
            <a:off x="347317" y="2501350"/>
            <a:ext cx="4189508" cy="4216462"/>
            <a:chOff x="1400175" y="468313"/>
            <a:chExt cx="6448425" cy="6389687"/>
          </a:xfrm>
        </p:grpSpPr>
        <p:grpSp>
          <p:nvGrpSpPr>
            <p:cNvPr id="77" name="Group 76"/>
            <p:cNvGrpSpPr/>
            <p:nvPr/>
          </p:nvGrpSpPr>
          <p:grpSpPr>
            <a:xfrm>
              <a:off x="1400175" y="468313"/>
              <a:ext cx="6396038" cy="6389687"/>
              <a:chOff x="1400175" y="468313"/>
              <a:chExt cx="6396038" cy="6389687"/>
            </a:xfrm>
          </p:grpSpPr>
          <p:grpSp>
            <p:nvGrpSpPr>
              <p:cNvPr id="82" name="Group 11"/>
              <p:cNvGrpSpPr>
                <a:grpSpLocks/>
              </p:cNvGrpSpPr>
              <p:nvPr/>
            </p:nvGrpSpPr>
            <p:grpSpPr bwMode="auto">
              <a:xfrm>
                <a:off x="2192338" y="5761038"/>
                <a:ext cx="5603875" cy="538162"/>
                <a:chOff x="1381" y="3629"/>
                <a:chExt cx="3530" cy="339"/>
              </a:xfrm>
            </p:grpSpPr>
            <p:sp>
              <p:nvSpPr>
                <p:cNvPr id="91" name="Text Box 6"/>
                <p:cNvSpPr txBox="1">
                  <a:spLocks noChangeArrowheads="1"/>
                </p:cNvSpPr>
                <p:nvPr/>
              </p:nvSpPr>
              <p:spPr bwMode="auto">
                <a:xfrm>
                  <a:off x="3670" y="3641"/>
                  <a:ext cx="5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+1</a:t>
                  </a:r>
                  <a:r>
                    <a:rPr lang="el-GR" altLang="en-US" sz="2800">
                      <a:solidFill>
                        <a:srgbClr val="FFFF66"/>
                      </a:solidFill>
                      <a:cs typeface="Arial" pitchFamily="34" charset="0"/>
                    </a:rPr>
                    <a:t>σ</a:t>
                  </a:r>
                </a:p>
              </p:txBody>
            </p:sp>
            <p:sp>
              <p:nvSpPr>
                <p:cNvPr id="92" name="Rectangle 7"/>
                <p:cNvSpPr>
                  <a:spLocks noChangeArrowheads="1"/>
                </p:cNvSpPr>
                <p:nvPr/>
              </p:nvSpPr>
              <p:spPr bwMode="auto">
                <a:xfrm>
                  <a:off x="4401" y="3641"/>
                  <a:ext cx="5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+2</a:t>
                  </a:r>
                  <a:r>
                    <a:rPr lang="el-GR" altLang="en-US" sz="2800">
                      <a:solidFill>
                        <a:srgbClr val="FFFF66"/>
                      </a:solidFill>
                    </a:rPr>
                    <a:t>σ</a:t>
                  </a:r>
                  <a:endParaRPr lang="en-US" altLang="en-US" sz="2800">
                    <a:solidFill>
                      <a:srgbClr val="FFFF66"/>
                    </a:solidFill>
                  </a:endParaRPr>
                </a:p>
              </p:txBody>
            </p:sp>
            <p:sp>
              <p:nvSpPr>
                <p:cNvPr id="93" name="Rectangle 8"/>
                <p:cNvSpPr>
                  <a:spLocks noChangeArrowheads="1"/>
                </p:cNvSpPr>
                <p:nvPr/>
              </p:nvSpPr>
              <p:spPr bwMode="auto">
                <a:xfrm>
                  <a:off x="2125" y="3629"/>
                  <a:ext cx="4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-1</a:t>
                  </a:r>
                  <a:r>
                    <a:rPr lang="el-GR" altLang="en-US" sz="2800">
                      <a:solidFill>
                        <a:srgbClr val="FFFF66"/>
                      </a:solidFill>
                    </a:rPr>
                    <a:t>σ</a:t>
                  </a:r>
                  <a:endParaRPr lang="en-US" altLang="en-US" sz="2800">
                    <a:solidFill>
                      <a:srgbClr val="FFFF66"/>
                    </a:solidFill>
                  </a:endParaRPr>
                </a:p>
              </p:txBody>
            </p:sp>
            <p:sp>
              <p:nvSpPr>
                <p:cNvPr id="94" name="Rectangle 9"/>
                <p:cNvSpPr>
                  <a:spLocks noChangeArrowheads="1"/>
                </p:cNvSpPr>
                <p:nvPr/>
              </p:nvSpPr>
              <p:spPr bwMode="auto">
                <a:xfrm>
                  <a:off x="1381" y="3629"/>
                  <a:ext cx="4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-2</a:t>
                  </a:r>
                  <a:r>
                    <a:rPr lang="el-GR" altLang="en-US" sz="2800">
                      <a:solidFill>
                        <a:srgbClr val="FFFF66"/>
                      </a:solidFill>
                    </a:rPr>
                    <a:t>σ</a:t>
                  </a:r>
                  <a:endParaRPr lang="en-US" altLang="en-US" sz="2800">
                    <a:solidFill>
                      <a:srgbClr val="FFFF66"/>
                    </a:solidFill>
                  </a:endParaRPr>
                </a:p>
              </p:txBody>
            </p:sp>
            <p:sp>
              <p:nvSpPr>
                <p:cNvPr id="95" name="Text Box 10"/>
                <p:cNvSpPr txBox="1">
                  <a:spLocks noChangeArrowheads="1"/>
                </p:cNvSpPr>
                <p:nvPr/>
              </p:nvSpPr>
              <p:spPr bwMode="auto">
                <a:xfrm>
                  <a:off x="3012" y="3641"/>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0</a:t>
                  </a:r>
                </a:p>
              </p:txBody>
            </p:sp>
          </p:grpSp>
          <p:grpSp>
            <p:nvGrpSpPr>
              <p:cNvPr id="83" name="Group 12"/>
              <p:cNvGrpSpPr>
                <a:grpSpLocks/>
              </p:cNvGrpSpPr>
              <p:nvPr/>
            </p:nvGrpSpPr>
            <p:grpSpPr bwMode="auto">
              <a:xfrm rot="16200000">
                <a:off x="-635794" y="3001170"/>
                <a:ext cx="5603875" cy="538162"/>
                <a:chOff x="1381" y="3629"/>
                <a:chExt cx="3530" cy="339"/>
              </a:xfrm>
            </p:grpSpPr>
            <p:sp>
              <p:nvSpPr>
                <p:cNvPr id="86" name="Text Box 13"/>
                <p:cNvSpPr txBox="1">
                  <a:spLocks noChangeArrowheads="1"/>
                </p:cNvSpPr>
                <p:nvPr/>
              </p:nvSpPr>
              <p:spPr bwMode="auto">
                <a:xfrm>
                  <a:off x="3670" y="3641"/>
                  <a:ext cx="5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+1</a:t>
                  </a:r>
                  <a:r>
                    <a:rPr lang="el-GR" altLang="en-US" sz="2800">
                      <a:solidFill>
                        <a:srgbClr val="FFFF66"/>
                      </a:solidFill>
                      <a:cs typeface="Arial" pitchFamily="34" charset="0"/>
                    </a:rPr>
                    <a:t>σ</a:t>
                  </a:r>
                </a:p>
              </p:txBody>
            </p:sp>
            <p:sp>
              <p:nvSpPr>
                <p:cNvPr id="87" name="Rectangle 14"/>
                <p:cNvSpPr>
                  <a:spLocks noChangeArrowheads="1"/>
                </p:cNvSpPr>
                <p:nvPr/>
              </p:nvSpPr>
              <p:spPr bwMode="auto">
                <a:xfrm>
                  <a:off x="4401" y="3641"/>
                  <a:ext cx="5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+2</a:t>
                  </a:r>
                  <a:r>
                    <a:rPr lang="el-GR" altLang="en-US" sz="2800">
                      <a:solidFill>
                        <a:srgbClr val="FFFF66"/>
                      </a:solidFill>
                    </a:rPr>
                    <a:t>σ</a:t>
                  </a:r>
                  <a:endParaRPr lang="en-US" altLang="en-US" sz="2800">
                    <a:solidFill>
                      <a:srgbClr val="FFFF66"/>
                    </a:solidFill>
                  </a:endParaRPr>
                </a:p>
              </p:txBody>
            </p:sp>
            <p:sp>
              <p:nvSpPr>
                <p:cNvPr id="88" name="Rectangle 15"/>
                <p:cNvSpPr>
                  <a:spLocks noChangeArrowheads="1"/>
                </p:cNvSpPr>
                <p:nvPr/>
              </p:nvSpPr>
              <p:spPr bwMode="auto">
                <a:xfrm>
                  <a:off x="2125" y="3629"/>
                  <a:ext cx="4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-1</a:t>
                  </a:r>
                  <a:r>
                    <a:rPr lang="el-GR" altLang="en-US" sz="2800">
                      <a:solidFill>
                        <a:srgbClr val="FFFF66"/>
                      </a:solidFill>
                    </a:rPr>
                    <a:t>σ</a:t>
                  </a:r>
                  <a:endParaRPr lang="en-US" altLang="en-US" sz="2800">
                    <a:solidFill>
                      <a:srgbClr val="FFFF66"/>
                    </a:solidFill>
                  </a:endParaRPr>
                </a:p>
              </p:txBody>
            </p:sp>
            <p:sp>
              <p:nvSpPr>
                <p:cNvPr id="89" name="Rectangle 16"/>
                <p:cNvSpPr>
                  <a:spLocks noChangeArrowheads="1"/>
                </p:cNvSpPr>
                <p:nvPr/>
              </p:nvSpPr>
              <p:spPr bwMode="auto">
                <a:xfrm>
                  <a:off x="1381" y="3629"/>
                  <a:ext cx="4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-2</a:t>
                  </a:r>
                  <a:r>
                    <a:rPr lang="el-GR" altLang="en-US" sz="2800">
                      <a:solidFill>
                        <a:srgbClr val="FFFF66"/>
                      </a:solidFill>
                    </a:rPr>
                    <a:t>σ</a:t>
                  </a:r>
                  <a:endParaRPr lang="en-US" altLang="en-US" sz="2800">
                    <a:solidFill>
                      <a:srgbClr val="FFFF66"/>
                    </a:solidFill>
                  </a:endParaRPr>
                </a:p>
              </p:txBody>
            </p:sp>
            <p:sp>
              <p:nvSpPr>
                <p:cNvPr id="90" name="Text Box 17"/>
                <p:cNvSpPr txBox="1">
                  <a:spLocks noChangeArrowheads="1"/>
                </p:cNvSpPr>
                <p:nvPr/>
              </p:nvSpPr>
              <p:spPr bwMode="auto">
                <a:xfrm>
                  <a:off x="3012" y="3641"/>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0</a:t>
                  </a:r>
                </a:p>
              </p:txBody>
            </p:sp>
          </p:grpSp>
          <p:sp>
            <p:nvSpPr>
              <p:cNvPr id="84" name="Text Box 18"/>
              <p:cNvSpPr txBox="1">
                <a:spLocks noChangeArrowheads="1"/>
              </p:cNvSpPr>
              <p:nvPr/>
            </p:nvSpPr>
            <p:spPr bwMode="auto">
              <a:xfrm>
                <a:off x="4397375" y="6338888"/>
                <a:ext cx="1190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BODY</a:t>
                </a:r>
              </a:p>
            </p:txBody>
          </p:sp>
          <p:sp>
            <p:nvSpPr>
              <p:cNvPr id="85" name="Text Box 19"/>
              <p:cNvSpPr txBox="1">
                <a:spLocks noChangeArrowheads="1"/>
              </p:cNvSpPr>
              <p:nvPr/>
            </p:nvSpPr>
            <p:spPr bwMode="auto">
              <a:xfrm rot="16200000">
                <a:off x="1192213" y="3074987"/>
                <a:ext cx="9350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66"/>
                    </a:solidFill>
                  </a:rPr>
                  <a:t>TAIL</a:t>
                </a:r>
              </a:p>
            </p:txBody>
          </p:sp>
        </p:grpSp>
        <p:grpSp>
          <p:nvGrpSpPr>
            <p:cNvPr id="78" name="Group 28"/>
            <p:cNvGrpSpPr>
              <a:grpSpLocks/>
            </p:cNvGrpSpPr>
            <p:nvPr/>
          </p:nvGrpSpPr>
          <p:grpSpPr bwMode="auto">
            <a:xfrm>
              <a:off x="2209800" y="762000"/>
              <a:ext cx="5638800" cy="5033963"/>
              <a:chOff x="1392" y="480"/>
              <a:chExt cx="3552" cy="3171"/>
            </a:xfrm>
          </p:grpSpPr>
          <p:pic>
            <p:nvPicPr>
              <p:cNvPr id="79" name="Picture 4" descr="growth sur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8" y="480"/>
                <a:ext cx="3179" cy="3171"/>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5"/>
              <p:cNvSpPr>
                <a:spLocks noChangeArrowheads="1"/>
              </p:cNvSpPr>
              <p:nvPr/>
            </p:nvSpPr>
            <p:spPr bwMode="auto">
              <a:xfrm>
                <a:off x="1548" y="480"/>
                <a:ext cx="3168" cy="314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23"/>
              <p:cNvSpPr>
                <a:spLocks noChangeShapeType="1"/>
              </p:cNvSpPr>
              <p:nvPr/>
            </p:nvSpPr>
            <p:spPr bwMode="auto">
              <a:xfrm flipV="1">
                <a:off x="1392" y="1572"/>
                <a:ext cx="3552" cy="94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2367311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a:bodyPr>
          <a:lstStyle/>
          <a:p>
            <a:r>
              <a:rPr lang="en-US" sz="3600" dirty="0">
                <a:latin typeface="Comic Sans MS" panose="030F0702030302020204" pitchFamily="66" charset="0"/>
              </a:rPr>
              <a:t>8</a:t>
            </a:r>
            <a:r>
              <a:rPr lang="en-US" sz="3600" dirty="0" smtClean="0">
                <a:latin typeface="Comic Sans MS" panose="030F0702030302020204" pitchFamily="66" charset="0"/>
              </a:rPr>
              <a:t>.  Examples and surveys</a:t>
            </a:r>
            <a:endParaRPr lang="en-US" sz="3600" i="1" dirty="0">
              <a:latin typeface="Comic Sans MS" panose="030F0702030302020204" pitchFamily="66" charset="0"/>
            </a:endParaRPr>
          </a:p>
        </p:txBody>
      </p:sp>
      <p:sp>
        <p:nvSpPr>
          <p:cNvPr id="3" name="TextBox 2"/>
          <p:cNvSpPr txBox="1"/>
          <p:nvPr/>
        </p:nvSpPr>
        <p:spPr>
          <a:xfrm>
            <a:off x="967022" y="1143000"/>
            <a:ext cx="7196201" cy="1200329"/>
          </a:xfrm>
          <a:prstGeom prst="rect">
            <a:avLst/>
          </a:prstGeom>
          <a:noFill/>
        </p:spPr>
        <p:txBody>
          <a:bodyPr wrap="none" rtlCol="0">
            <a:spAutoFit/>
          </a:bodyPr>
          <a:lstStyle/>
          <a:p>
            <a:pPr algn="ctr"/>
            <a:r>
              <a:rPr lang="en-US" sz="2400" dirty="0" smtClean="0">
                <a:solidFill>
                  <a:srgbClr val="0070C0"/>
                </a:solidFill>
                <a:latin typeface="Comic Sans MS" panose="030F0702030302020204" pitchFamily="66" charset="0"/>
              </a:rPr>
              <a:t>c. A survey of quadratic approximations to ISSs </a:t>
            </a:r>
          </a:p>
          <a:p>
            <a:pPr algn="ctr"/>
            <a:r>
              <a:rPr lang="en-US" sz="2400" dirty="0" smtClean="0">
                <a:solidFill>
                  <a:srgbClr val="0070C0"/>
                </a:solidFill>
                <a:latin typeface="Comic Sans MS" panose="030F0702030302020204" pitchFamily="66" charset="0"/>
              </a:rPr>
              <a:t>shows that saddles are common</a:t>
            </a:r>
          </a:p>
          <a:p>
            <a:pPr algn="ctr"/>
            <a:endParaRPr lang="en-US" sz="2400" dirty="0" smtClean="0">
              <a:solidFill>
                <a:srgbClr val="0070C0"/>
              </a:solidFill>
              <a:latin typeface="Comic Sans MS" panose="030F0702030302020204" pitchFamily="66"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37" y="2005895"/>
            <a:ext cx="8444865" cy="441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702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Outline</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latin typeface="Comic Sans MS" panose="030F0702030302020204" pitchFamily="66" charset="0"/>
              </a:rPr>
              <a:t>The individual selection surface, </a:t>
            </a:r>
            <a:r>
              <a:rPr lang="en-US" dirty="0" smtClean="0">
                <a:solidFill>
                  <a:schemeClr val="accent1"/>
                </a:solidFill>
                <a:latin typeface="Comic Sans MS" panose="030F0702030302020204" pitchFamily="66" charset="0"/>
              </a:rPr>
              <a:t>ISS</a:t>
            </a:r>
            <a:r>
              <a:rPr lang="en-US" dirty="0" smtClean="0">
                <a:latin typeface="Comic Sans MS" panose="030F0702030302020204" pitchFamily="66" charset="0"/>
              </a:rPr>
              <a:t>.</a:t>
            </a:r>
            <a:endParaRPr lang="en-US" dirty="0" smtClean="0">
              <a:latin typeface="Comic Sans MS" panose="030F0702030302020204" pitchFamily="66" charset="0"/>
            </a:endParaRPr>
          </a:p>
          <a:p>
            <a:pPr marL="514350" indent="-514350">
              <a:buFont typeface="+mj-lt"/>
              <a:buAutoNum type="arabicPeriod"/>
            </a:pPr>
            <a:r>
              <a:rPr lang="en-US" dirty="0">
                <a:solidFill>
                  <a:schemeClr val="accent1"/>
                </a:solidFill>
                <a:latin typeface="Comic Sans MS" panose="030F0702030302020204" pitchFamily="66" charset="0"/>
              </a:rPr>
              <a:t>A</a:t>
            </a:r>
            <a:r>
              <a:rPr lang="en-US" dirty="0" smtClean="0">
                <a:solidFill>
                  <a:schemeClr val="accent1"/>
                </a:solidFill>
                <a:latin typeface="Comic Sans MS" panose="030F0702030302020204" pitchFamily="66" charset="0"/>
              </a:rPr>
              <a:t>pproximations to the ISS</a:t>
            </a:r>
            <a:r>
              <a:rPr lang="en-US" dirty="0" smtClean="0">
                <a:latin typeface="Comic Sans MS" panose="030F0702030302020204" pitchFamily="66" charset="0"/>
              </a:rPr>
              <a:t>.</a:t>
            </a: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The adaptive landscape, </a:t>
            </a:r>
            <a:r>
              <a:rPr lang="en-US" dirty="0" smtClean="0">
                <a:solidFill>
                  <a:schemeClr val="accent1"/>
                </a:solidFill>
                <a:latin typeface="Comic Sans MS" panose="030F0702030302020204" pitchFamily="66" charset="0"/>
              </a:rPr>
              <a:t>AL</a:t>
            </a:r>
            <a:r>
              <a:rPr lang="en-US" dirty="0" smtClean="0">
                <a:latin typeface="Comic Sans MS" panose="030F0702030302020204" pitchFamily="66" charset="0"/>
              </a:rPr>
              <a:t>.</a:t>
            </a: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Examples and </a:t>
            </a:r>
            <a:r>
              <a:rPr lang="en-US" dirty="0" smtClean="0">
                <a:latin typeface="Comic Sans MS" panose="030F0702030302020204" pitchFamily="66" charset="0"/>
              </a:rPr>
              <a:t>surveys. </a:t>
            </a: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The </a:t>
            </a:r>
            <a:r>
              <a:rPr lang="en-US" dirty="0" smtClean="0">
                <a:solidFill>
                  <a:schemeClr val="accent1"/>
                </a:solidFill>
                <a:latin typeface="Comic Sans MS" panose="030F0702030302020204" pitchFamily="66" charset="0"/>
              </a:rPr>
              <a:t>multivariate ISS</a:t>
            </a:r>
            <a:r>
              <a:rPr lang="en-US" dirty="0" smtClean="0">
                <a:latin typeface="Comic Sans MS" panose="030F0702030302020204" pitchFamily="66" charset="0"/>
              </a:rPr>
              <a:t>.</a:t>
            </a:r>
            <a:endParaRPr lang="en-US" dirty="0">
              <a:latin typeface="Comic Sans MS" panose="030F0702030302020204" pitchFamily="66" charset="0"/>
            </a:endParaRPr>
          </a:p>
          <a:p>
            <a:pPr marL="514350" indent="-514350">
              <a:buFont typeface="+mj-lt"/>
              <a:buAutoNum type="arabicPeriod"/>
            </a:pPr>
            <a:r>
              <a:rPr lang="en-US" dirty="0" smtClean="0">
                <a:solidFill>
                  <a:schemeClr val="accent1"/>
                </a:solidFill>
                <a:latin typeface="Comic Sans MS" panose="030F0702030302020204" pitchFamily="66" charset="0"/>
              </a:rPr>
              <a:t>Approximations to the multivariate ISS</a:t>
            </a:r>
            <a:r>
              <a:rPr lang="en-US" dirty="0" smtClean="0">
                <a:latin typeface="Comic Sans MS" panose="030F0702030302020204" pitchFamily="66" charset="0"/>
              </a:rPr>
              <a:t>.</a:t>
            </a: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The </a:t>
            </a:r>
            <a:r>
              <a:rPr lang="en-US" dirty="0" smtClean="0">
                <a:solidFill>
                  <a:schemeClr val="accent1"/>
                </a:solidFill>
                <a:latin typeface="Comic Sans MS" panose="030F0702030302020204" pitchFamily="66" charset="0"/>
              </a:rPr>
              <a:t>multivariate AL</a:t>
            </a:r>
            <a:r>
              <a:rPr lang="en-US" dirty="0" smtClean="0">
                <a:latin typeface="Comic Sans MS" panose="030F0702030302020204" pitchFamily="66" charset="0"/>
              </a:rPr>
              <a:t>.</a:t>
            </a: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Examples and </a:t>
            </a:r>
            <a:r>
              <a:rPr lang="en-US" dirty="0" smtClean="0">
                <a:latin typeface="Comic Sans MS" panose="030F0702030302020204" pitchFamily="66" charset="0"/>
              </a:rPr>
              <a:t>surveys.</a:t>
            </a:r>
            <a:endParaRPr lang="en-US" dirty="0" smtClean="0">
              <a:latin typeface="Comic Sans MS" panose="030F0702030302020204" pitchFamily="66" charset="0"/>
            </a:endParaRP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pPr marL="514350" indent="-514350">
              <a:buFont typeface="+mj-lt"/>
              <a:buAutoNum type="arabicPeriod"/>
            </a:pPr>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727141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What have we learned?</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latin typeface="Comic Sans MS" panose="030F0702030302020204" pitchFamily="66" charset="0"/>
              </a:rPr>
              <a:t>Selection can be described with surfaces</a:t>
            </a:r>
            <a:r>
              <a:rPr lang="en-US" dirty="0" smtClean="0">
                <a:latin typeface="Comic Sans MS" panose="030F0702030302020204" pitchFamily="66" charset="0"/>
              </a:rPr>
              <a:t>.</a:t>
            </a:r>
            <a:endParaRPr lang="en-US" dirty="0" smtClean="0">
              <a:latin typeface="Comic Sans MS" panose="030F0702030302020204" pitchFamily="66" charset="0"/>
            </a:endParaRP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Some approximations of selection surfaces allow us to estimate key measures of selection (</a:t>
            </a:r>
            <a:r>
              <a:rPr lang="el-GR" i="1" dirty="0" smtClean="0">
                <a:latin typeface="Comic Sans MS" panose="030F0702030302020204" pitchFamily="66" charset="0"/>
              </a:rPr>
              <a:t>β</a:t>
            </a:r>
            <a:r>
              <a:rPr lang="en-US" dirty="0" smtClean="0">
                <a:latin typeface="Comic Sans MS" panose="030F0702030302020204" pitchFamily="66" charset="0"/>
              </a:rPr>
              <a:t> and </a:t>
            </a:r>
            <a:r>
              <a:rPr lang="el-GR" i="1" dirty="0" smtClean="0">
                <a:latin typeface="Comic Sans MS" panose="030F0702030302020204" pitchFamily="66" charset="0"/>
              </a:rPr>
              <a:t>γ</a:t>
            </a:r>
            <a:r>
              <a:rPr lang="en-US" dirty="0" smtClean="0">
                <a:latin typeface="Comic Sans MS" panose="030F0702030302020204" pitchFamily="66" charset="0"/>
              </a:rPr>
              <a:t>)</a:t>
            </a:r>
            <a:r>
              <a:rPr lang="en-US" dirty="0" smtClean="0">
                <a:latin typeface="Comic Sans MS" panose="030F0702030302020204" pitchFamily="66" charset="0"/>
              </a:rPr>
              <a:t>.</a:t>
            </a:r>
            <a:endParaRPr lang="en-US" dirty="0" smtClean="0">
              <a:latin typeface="Comic Sans MS" panose="030F0702030302020204" pitchFamily="66" charset="0"/>
            </a:endParaRP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Those key measures in turn tell us about the adaptive landscape</a:t>
            </a:r>
            <a:r>
              <a:rPr lang="en-US" dirty="0" smtClean="0">
                <a:latin typeface="Comic Sans MS" panose="030F0702030302020204" pitchFamily="66" charset="0"/>
              </a:rPr>
              <a:t>.</a:t>
            </a:r>
            <a:endParaRPr lang="en-US" dirty="0" smtClean="0">
              <a:latin typeface="Comic Sans MS" panose="030F0702030302020204" pitchFamily="66" charset="0"/>
            </a:endParaRP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2384095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References</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40000" lnSpcReduction="20000"/>
          </a:bodyPr>
          <a:lstStyle/>
          <a:p>
            <a:pPr marL="0" indent="0">
              <a:buNone/>
            </a:pPr>
            <a:endParaRPr lang="en-US" dirty="0" smtClean="0"/>
          </a:p>
          <a:p>
            <a:r>
              <a:rPr lang="en-US" sz="3500" dirty="0" err="1" smtClean="0"/>
              <a:t>Lande</a:t>
            </a:r>
            <a:r>
              <a:rPr lang="en-US" sz="3500" dirty="0" smtClean="0"/>
              <a:t>, R. and S. J. Arnold 1983. The measurement of selection on correlated characters. Evolution 37: 1210-1226.</a:t>
            </a:r>
          </a:p>
          <a:p>
            <a:r>
              <a:rPr lang="en-US" sz="3500" dirty="0" err="1" smtClean="0">
                <a:solidFill>
                  <a:srgbClr val="0070C0"/>
                </a:solidFill>
              </a:rPr>
              <a:t>Lande</a:t>
            </a:r>
            <a:r>
              <a:rPr lang="en-US" sz="3500" dirty="0" smtClean="0">
                <a:solidFill>
                  <a:srgbClr val="0070C0"/>
                </a:solidFill>
              </a:rPr>
              <a:t>, R.  1979. </a:t>
            </a:r>
            <a:r>
              <a:rPr lang="en-US" sz="3500" dirty="0" smtClean="0">
                <a:solidFill>
                  <a:srgbClr val="0070C0"/>
                </a:solidFill>
              </a:rPr>
              <a:t>Quantitative genetic analysis of multivariate evolution, applied to brain: body size </a:t>
            </a:r>
            <a:r>
              <a:rPr lang="en-US" sz="3500" dirty="0" err="1" smtClean="0">
                <a:solidFill>
                  <a:srgbClr val="0070C0"/>
                </a:solidFill>
              </a:rPr>
              <a:t>allometry</a:t>
            </a:r>
            <a:r>
              <a:rPr lang="en-US" sz="3500" dirty="0" smtClean="0">
                <a:solidFill>
                  <a:srgbClr val="0070C0"/>
                </a:solidFill>
              </a:rPr>
              <a:t>.  Evolution 33: 402-416.</a:t>
            </a:r>
            <a:endParaRPr lang="en-US" sz="3500" dirty="0" smtClean="0">
              <a:solidFill>
                <a:srgbClr val="0070C0"/>
              </a:solidFill>
            </a:endParaRPr>
          </a:p>
          <a:p>
            <a:r>
              <a:rPr lang="en-US" sz="3500" dirty="0" err="1" smtClean="0"/>
              <a:t>Schluter</a:t>
            </a:r>
            <a:r>
              <a:rPr lang="en-US" sz="3500" dirty="0" smtClean="0"/>
              <a:t>, D. 1988.  Estimatin</a:t>
            </a:r>
            <a:r>
              <a:rPr lang="en-US" sz="3500" dirty="0" smtClean="0"/>
              <a:t>g the form of natural selection on a quantitative trait. Evolution 42: 849-861.</a:t>
            </a:r>
            <a:endParaRPr lang="en-US" sz="3500" dirty="0" smtClean="0"/>
          </a:p>
          <a:p>
            <a:r>
              <a:rPr lang="en-US" sz="3500" dirty="0" smtClean="0">
                <a:solidFill>
                  <a:srgbClr val="0070C0"/>
                </a:solidFill>
              </a:rPr>
              <a:t>Phillips, P. C. &amp; S. J. Arnold. 1989. Visualizing multivariate selection. Evolution 43: 1209-1222.</a:t>
            </a:r>
            <a:endParaRPr lang="en-US" sz="3500" dirty="0" smtClean="0">
              <a:solidFill>
                <a:srgbClr val="0070C0"/>
              </a:solidFill>
            </a:endParaRPr>
          </a:p>
          <a:p>
            <a:r>
              <a:rPr lang="en-US" sz="3500" dirty="0" smtClean="0"/>
              <a:t>Blows, M. W. &amp; R. Brooks.  2003.  Measuring nonlinear selection. American Naturalist 162: 815-820.</a:t>
            </a:r>
          </a:p>
          <a:p>
            <a:r>
              <a:rPr lang="en-US" sz="3500" dirty="0" smtClean="0">
                <a:solidFill>
                  <a:srgbClr val="0070C0"/>
                </a:solidFill>
              </a:rPr>
              <a:t>Estes, E. &amp; S. J. Arnold.  2007.  Resolving the paradox of stasis: models with stabilizing selection explain evolutionary divergence on all timescales.  American Naturalist 169: 227-244.</a:t>
            </a:r>
          </a:p>
          <a:p>
            <a:r>
              <a:rPr lang="en-US" sz="3500" dirty="0" err="1" smtClean="0"/>
              <a:t>Schluter</a:t>
            </a:r>
            <a:r>
              <a:rPr lang="en-US" sz="3500" dirty="0" smtClean="0"/>
              <a:t>, D. &amp;  D. </a:t>
            </a:r>
            <a:r>
              <a:rPr lang="en-US" sz="3500" dirty="0" err="1" smtClean="0"/>
              <a:t>Nychka</a:t>
            </a:r>
            <a:r>
              <a:rPr lang="en-US" sz="3500" dirty="0" smtClean="0"/>
              <a:t>. 1994. Exploring fitness surfaces.  American Naturalist 143:  597-616.</a:t>
            </a:r>
          </a:p>
          <a:p>
            <a:r>
              <a:rPr lang="en-US" sz="3500" dirty="0" smtClean="0">
                <a:solidFill>
                  <a:srgbClr val="0070C0"/>
                </a:solidFill>
              </a:rPr>
              <a:t>Brodie, E. D. III.  1992.  Correlational selection for color pattern and </a:t>
            </a:r>
            <a:r>
              <a:rPr lang="en-US" sz="3500" dirty="0" err="1" smtClean="0">
                <a:solidFill>
                  <a:srgbClr val="0070C0"/>
                </a:solidFill>
              </a:rPr>
              <a:t>antipredator</a:t>
            </a:r>
            <a:r>
              <a:rPr lang="en-US" sz="3500" dirty="0" smtClean="0">
                <a:solidFill>
                  <a:srgbClr val="0070C0"/>
                </a:solidFill>
              </a:rPr>
              <a:t> behavior in the garter snake </a:t>
            </a:r>
            <a:r>
              <a:rPr lang="en-US" sz="3500" i="1" dirty="0" err="1" smtClean="0">
                <a:solidFill>
                  <a:srgbClr val="0070C0"/>
                </a:solidFill>
              </a:rPr>
              <a:t>Thamnophis</a:t>
            </a:r>
            <a:r>
              <a:rPr lang="en-US" sz="3500" i="1" dirty="0" smtClean="0">
                <a:solidFill>
                  <a:srgbClr val="0070C0"/>
                </a:solidFill>
              </a:rPr>
              <a:t> </a:t>
            </a:r>
            <a:r>
              <a:rPr lang="en-US" sz="3500" i="1" dirty="0" err="1" smtClean="0">
                <a:solidFill>
                  <a:srgbClr val="0070C0"/>
                </a:solidFill>
              </a:rPr>
              <a:t>ordinoides</a:t>
            </a:r>
            <a:r>
              <a:rPr lang="en-US" sz="3500" dirty="0" smtClean="0">
                <a:solidFill>
                  <a:srgbClr val="0070C0"/>
                </a:solidFill>
              </a:rPr>
              <a:t>.  Evolution 46: 1284-1298.</a:t>
            </a:r>
          </a:p>
          <a:p>
            <a:r>
              <a:rPr lang="en-US" sz="3500" dirty="0"/>
              <a:t>Arnold, S.J. 1988. Quantitative genetics and selection in natural populations: microevolution of vertebral numbers in the garter snake </a:t>
            </a:r>
            <a:r>
              <a:rPr lang="en-US" sz="3500" i="1" dirty="0" err="1"/>
              <a:t>Thamnophis</a:t>
            </a:r>
            <a:r>
              <a:rPr lang="en-US" sz="3500" i="1" dirty="0"/>
              <a:t> </a:t>
            </a:r>
            <a:r>
              <a:rPr lang="en-US" sz="3500" i="1" dirty="0" err="1"/>
              <a:t>elegans</a:t>
            </a:r>
            <a:r>
              <a:rPr lang="en-US" sz="3500" dirty="0"/>
              <a:t>. Pp. 619-636 </a:t>
            </a:r>
            <a:r>
              <a:rPr lang="en-US" sz="3500" i="1" dirty="0"/>
              <a:t>IN</a:t>
            </a:r>
            <a:r>
              <a:rPr lang="en-US" sz="3500" dirty="0"/>
              <a:t>: B.S. Weir, E.J. </a:t>
            </a:r>
            <a:r>
              <a:rPr lang="en-US" sz="3500" dirty="0" err="1"/>
              <a:t>Eisen</a:t>
            </a:r>
            <a:r>
              <a:rPr lang="en-US" sz="3500" dirty="0"/>
              <a:t>, M.M. Goodman, and G. </a:t>
            </a:r>
            <a:r>
              <a:rPr lang="en-US" sz="3500" dirty="0" err="1"/>
              <a:t>Namkoong</a:t>
            </a:r>
            <a:r>
              <a:rPr lang="en-US" sz="3500" dirty="0"/>
              <a:t> (eds.), </a:t>
            </a:r>
            <a:r>
              <a:rPr lang="en-US" sz="3500" i="1" dirty="0"/>
              <a:t>Proceedings of the Second International Conference on Quantitative Genetics.</a:t>
            </a:r>
            <a:r>
              <a:rPr lang="en-US" sz="3500" dirty="0"/>
              <a:t> </a:t>
            </a:r>
            <a:r>
              <a:rPr lang="en-US" sz="3500" dirty="0" err="1"/>
              <a:t>Sinauer</a:t>
            </a:r>
            <a:r>
              <a:rPr lang="en-US" sz="3500" dirty="0"/>
              <a:t>, Sunderland, MA </a:t>
            </a:r>
            <a:endParaRPr lang="en-US" sz="3500" dirty="0" smtClean="0"/>
          </a:p>
          <a:p>
            <a:r>
              <a:rPr lang="en-US" sz="3500" dirty="0">
                <a:solidFill>
                  <a:srgbClr val="0070C0"/>
                </a:solidFill>
              </a:rPr>
              <a:t>Arnold, S.J. and A.F. Bennett. 1988</a:t>
            </a:r>
            <a:r>
              <a:rPr lang="en-US" sz="3500" b="1" dirty="0">
                <a:solidFill>
                  <a:srgbClr val="0070C0"/>
                </a:solidFill>
              </a:rPr>
              <a:t>.</a:t>
            </a:r>
            <a:r>
              <a:rPr lang="en-US" sz="3500" dirty="0">
                <a:solidFill>
                  <a:srgbClr val="0070C0"/>
                </a:solidFill>
              </a:rPr>
              <a:t> </a:t>
            </a:r>
            <a:r>
              <a:rPr lang="en-US" sz="3500" dirty="0" err="1">
                <a:solidFill>
                  <a:srgbClr val="0070C0"/>
                </a:solidFill>
              </a:rPr>
              <a:t>Behavioural</a:t>
            </a:r>
            <a:r>
              <a:rPr lang="en-US" sz="3500" dirty="0">
                <a:solidFill>
                  <a:srgbClr val="0070C0"/>
                </a:solidFill>
              </a:rPr>
              <a:t> variation in natural populations. V. Morphological correlates of locomotion in the garter snake </a:t>
            </a:r>
            <a:r>
              <a:rPr lang="en-US" sz="3500" i="1" dirty="0" err="1">
                <a:solidFill>
                  <a:srgbClr val="0070C0"/>
                </a:solidFill>
              </a:rPr>
              <a:t>Thamnophis</a:t>
            </a:r>
            <a:r>
              <a:rPr lang="en-US" sz="3500" i="1" dirty="0">
                <a:solidFill>
                  <a:srgbClr val="0070C0"/>
                </a:solidFill>
              </a:rPr>
              <a:t> radix</a:t>
            </a:r>
            <a:r>
              <a:rPr lang="en-US" sz="3500" dirty="0">
                <a:solidFill>
                  <a:srgbClr val="0070C0"/>
                </a:solidFill>
              </a:rPr>
              <a:t>. Biological Journal of the </a:t>
            </a:r>
            <a:r>
              <a:rPr lang="en-US" sz="3500" dirty="0" err="1">
                <a:solidFill>
                  <a:srgbClr val="0070C0"/>
                </a:solidFill>
              </a:rPr>
              <a:t>Linnean</a:t>
            </a:r>
            <a:r>
              <a:rPr lang="en-US" sz="3500" dirty="0">
                <a:solidFill>
                  <a:srgbClr val="0070C0"/>
                </a:solidFill>
              </a:rPr>
              <a:t> Society 34: 175-190.</a:t>
            </a:r>
            <a:endParaRPr lang="en-US" sz="3500" dirty="0" smtClean="0">
              <a:solidFill>
                <a:srgbClr val="0070C0"/>
              </a:solidFill>
            </a:endParaRPr>
          </a:p>
          <a:p>
            <a:r>
              <a:rPr lang="en-US" sz="3500" dirty="0" smtClean="0"/>
              <a:t>Kingsolver, J. G. et al. 2001.  The strength of phenotypic selection in natural populations.  American Naturalist 157: 245-261</a:t>
            </a:r>
            <a:r>
              <a:rPr lang="en-US" sz="3500" dirty="0" smtClean="0"/>
              <a:t>.</a:t>
            </a:r>
            <a:endParaRPr lang="en-US" sz="3500" dirty="0" smtClean="0"/>
          </a:p>
          <a:p>
            <a:pPr marL="0" indent="0">
              <a:buNone/>
            </a:pPr>
            <a:endParaRPr lang="en-US" dirty="0" smtClean="0"/>
          </a:p>
          <a:p>
            <a:endParaRPr lang="en-US" dirty="0" smtClean="0"/>
          </a:p>
          <a:p>
            <a:endParaRPr lang="en-US" dirty="0" smtClean="0">
              <a:latin typeface="Comic Sans MS" panose="030F0702030302020204" pitchFamily="66" charset="0"/>
            </a:endParaRPr>
          </a:p>
          <a:p>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a:p>
        </p:txBody>
      </p:sp>
    </p:spTree>
    <p:extLst>
      <p:ext uri="{BB962C8B-B14F-4D97-AF65-F5344CB8AC3E}">
        <p14:creationId xmlns:p14="http://schemas.microsoft.com/office/powerpoint/2010/main" val="631838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a:bodyPr>
          <a:lstStyle/>
          <a:p>
            <a:r>
              <a:rPr lang="en-US" sz="3600" dirty="0" smtClean="0">
                <a:latin typeface="Comic Sans MS" panose="030F0702030302020204" pitchFamily="66" charset="0"/>
              </a:rPr>
              <a:t>1. </a:t>
            </a:r>
            <a:r>
              <a:rPr lang="en-US" sz="3600" dirty="0" smtClean="0">
                <a:latin typeface="Comic Sans MS" panose="030F0702030302020204" pitchFamily="66" charset="0"/>
              </a:rPr>
              <a:t>The Individual Selection Surface</a:t>
            </a:r>
            <a:endParaRPr lang="en-US" sz="3600" dirty="0">
              <a:solidFill>
                <a:srgbClr val="0070C0"/>
              </a:solidFill>
              <a:latin typeface="Comic Sans MS" panose="030F0702030302020204" pitchFamily="66" charset="0"/>
            </a:endParaRPr>
          </a:p>
        </p:txBody>
      </p:sp>
      <p:sp>
        <p:nvSpPr>
          <p:cNvPr id="3" name="TextBox 2"/>
          <p:cNvSpPr txBox="1"/>
          <p:nvPr/>
        </p:nvSpPr>
        <p:spPr>
          <a:xfrm>
            <a:off x="817981" y="1817132"/>
            <a:ext cx="7085594" cy="830997"/>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A model for how selection that changes trait</a:t>
            </a:r>
          </a:p>
          <a:p>
            <a:pPr algn="ctr"/>
            <a:r>
              <a:rPr lang="en-US" sz="2400" dirty="0" smtClean="0">
                <a:solidFill>
                  <a:srgbClr val="0070C0"/>
                </a:solidFill>
                <a:latin typeface="Comic Sans MS" panose="030F0702030302020204" pitchFamily="66" charset="0"/>
              </a:rPr>
              <a:t> means and variances</a:t>
            </a:r>
            <a:endParaRPr lang="en-US" sz="2400" dirty="0" smtClean="0">
              <a:solidFill>
                <a:srgbClr val="0070C0"/>
              </a:solidFill>
              <a:latin typeface="Comic Sans MS" panose="030F0702030302020204"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667000"/>
            <a:ext cx="44577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12" name="TextBox 11"/>
              <p:cNvSpPr txBox="1"/>
              <p:nvPr/>
            </p:nvSpPr>
            <p:spPr>
              <a:xfrm>
                <a:off x="914400" y="986135"/>
                <a:ext cx="7509235" cy="830997"/>
              </a:xfrm>
              <a:prstGeom prst="rect">
                <a:avLst/>
              </a:prstGeom>
              <a:noFill/>
            </p:spPr>
            <p:txBody>
              <a:bodyPr wrap="none" rtlCol="0">
                <a:spAutoFit/>
              </a:bodyPr>
              <a:lstStyle/>
              <a:p>
                <a:pPr algn="ctr"/>
                <a:r>
                  <a:rPr lang="en-US" sz="2400" dirty="0" smtClean="0">
                    <a:solidFill>
                      <a:srgbClr val="FF0000"/>
                    </a:solidFill>
                    <a:latin typeface="Comic Sans MS" panose="030F0702030302020204" pitchFamily="66" charset="0"/>
                  </a:rPr>
                  <a:t>Expected individual fitness, </a:t>
                </a:r>
                <a14:m>
                  <m:oMath xmlns:m="http://schemas.openxmlformats.org/officeDocument/2006/math">
                    <m:r>
                      <a:rPr lang="en-US" sz="2400" b="0" i="1" smtClean="0">
                        <a:solidFill>
                          <a:srgbClr val="FF0000"/>
                        </a:solidFill>
                        <a:latin typeface="Cambria Math"/>
                      </a:rPr>
                      <m:t>𝑤</m:t>
                    </m:r>
                    <m:d>
                      <m:dPr>
                        <m:ctrlPr>
                          <a:rPr lang="en-US" sz="2400" b="0" i="1" smtClean="0">
                            <a:solidFill>
                              <a:srgbClr val="FF0000"/>
                            </a:solidFill>
                            <a:latin typeface="Cambria Math"/>
                          </a:rPr>
                        </m:ctrlPr>
                      </m:dPr>
                      <m:e>
                        <m:r>
                          <a:rPr lang="en-US" sz="2400" b="0" i="1" smtClean="0">
                            <a:solidFill>
                              <a:srgbClr val="FF0000"/>
                            </a:solidFill>
                            <a:latin typeface="Cambria Math"/>
                          </a:rPr>
                          <m:t>𝑧</m:t>
                        </m:r>
                      </m:e>
                    </m:d>
                  </m:oMath>
                </a14:m>
                <a:r>
                  <a:rPr lang="en-US" sz="2400" dirty="0" smtClean="0">
                    <a:solidFill>
                      <a:srgbClr val="FF0000"/>
                    </a:solidFill>
                    <a:latin typeface="Comic Sans MS" panose="030F0702030302020204" pitchFamily="66" charset="0"/>
                  </a:rPr>
                  <a:t>, as a function of </a:t>
                </a:r>
              </a:p>
              <a:p>
                <a:pPr algn="ctr"/>
                <a:r>
                  <a:rPr lang="en-US" sz="2400" dirty="0" smtClean="0">
                    <a:solidFill>
                      <a:srgbClr val="FF0000"/>
                    </a:solidFill>
                    <a:latin typeface="Comic Sans MS" panose="030F0702030302020204" pitchFamily="66" charset="0"/>
                  </a:rPr>
                  <a:t>trait value, </a:t>
                </a:r>
                <a14:m>
                  <m:oMath xmlns:m="http://schemas.openxmlformats.org/officeDocument/2006/math">
                    <m:r>
                      <a:rPr lang="en-US" sz="2400" b="0" i="1" smtClean="0">
                        <a:solidFill>
                          <a:srgbClr val="FF0000"/>
                        </a:solidFill>
                        <a:latin typeface="Cambria Math"/>
                      </a:rPr>
                      <m:t>𝑧</m:t>
                    </m:r>
                  </m:oMath>
                </a14:m>
                <a:endParaRPr lang="en-US" sz="2400" dirty="0">
                  <a:solidFill>
                    <a:srgbClr val="FF0000"/>
                  </a:solidFill>
                  <a:latin typeface="Comic Sans MS" panose="030F0702030302020204" pitchFamily="66"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914400" y="986135"/>
                <a:ext cx="7509235" cy="830997"/>
              </a:xfrm>
              <a:prstGeom prst="rect">
                <a:avLst/>
              </a:prstGeom>
              <a:blipFill rotWithShape="1">
                <a:blip r:embed="rId4"/>
                <a:stretch>
                  <a:fillRect l="-244" t="-5882" r="-81" b="-16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3046640" y="6397109"/>
                <a:ext cx="2820759" cy="369332"/>
              </a:xfrm>
              <a:prstGeom prst="rect">
                <a:avLst/>
              </a:prstGeom>
              <a:solidFill>
                <a:schemeClr val="bg1"/>
              </a:solidFill>
            </p:spPr>
            <p:txBody>
              <a:bodyPr wrap="square" rtlCol="0">
                <a:spAutoFit/>
              </a:bodyPr>
              <a:lstStyle/>
              <a:p>
                <a:pPr algn="ctr"/>
                <a:r>
                  <a:rPr lang="en-US" dirty="0" smtClean="0"/>
                  <a:t>Trait value, z, and mean, </a:t>
                </a:r>
                <a14:m>
                  <m:oMath xmlns:m="http://schemas.openxmlformats.org/officeDocument/2006/math">
                    <m:acc>
                      <m:accPr>
                        <m:chr m:val="̅"/>
                        <m:ctrlPr>
                          <a:rPr lang="en-US" i="1" smtClean="0">
                            <a:latin typeface="Cambria Math"/>
                          </a:rPr>
                        </m:ctrlPr>
                      </m:accPr>
                      <m:e>
                        <m:r>
                          <a:rPr lang="en-US" b="0" i="1" smtClean="0">
                            <a:latin typeface="Cambria Math"/>
                          </a:rPr>
                          <m:t>𝑧</m:t>
                        </m:r>
                      </m:e>
                    </m:acc>
                  </m:oMath>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3046640" y="6397109"/>
                <a:ext cx="2820759" cy="369332"/>
              </a:xfrm>
              <a:prstGeom prst="rect">
                <a:avLst/>
              </a:prstGeom>
              <a:blipFill rotWithShape="1">
                <a:blip r:embed="rId5"/>
                <a:stretch>
                  <a:fillRect t="-8197" r="-6061" b="-24590"/>
                </a:stretch>
              </a:blipFill>
            </p:spPr>
            <p:txBody>
              <a:bodyPr/>
              <a:lstStyle/>
              <a:p>
                <a:r>
                  <a:rPr lang="en-US">
                    <a:noFill/>
                  </a:rPr>
                  <a:t> </a:t>
                </a:r>
              </a:p>
            </p:txBody>
          </p:sp>
        </mc:Fallback>
      </mc:AlternateContent>
      <p:sp>
        <p:nvSpPr>
          <p:cNvPr id="17" name="TextBox 16"/>
          <p:cNvSpPr txBox="1"/>
          <p:nvPr/>
        </p:nvSpPr>
        <p:spPr>
          <a:xfrm rot="16200000">
            <a:off x="478165" y="4299700"/>
            <a:ext cx="3329932" cy="369332"/>
          </a:xfrm>
          <a:prstGeom prst="rect">
            <a:avLst/>
          </a:prstGeom>
          <a:solidFill>
            <a:schemeClr val="bg1"/>
          </a:solidFill>
        </p:spPr>
        <p:txBody>
          <a:bodyPr wrap="square" rtlCol="0">
            <a:spAutoFit/>
          </a:bodyPr>
          <a:lstStyle/>
          <a:p>
            <a:pPr algn="ctr"/>
            <a:r>
              <a:rPr lang="en-US" dirty="0" smtClean="0"/>
              <a:t>p(z), p(z)*, and w(z)</a:t>
            </a:r>
            <a:endParaRPr lang="en-US" dirty="0"/>
          </a:p>
        </p:txBody>
      </p:sp>
    </p:spTree>
    <p:extLst>
      <p:ext uri="{BB962C8B-B14F-4D97-AF65-F5344CB8AC3E}">
        <p14:creationId xmlns:p14="http://schemas.microsoft.com/office/powerpoint/2010/main" val="3150607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a:bodyPr>
          <a:lstStyle/>
          <a:p>
            <a:r>
              <a:rPr lang="en-US" sz="3600" dirty="0" smtClean="0">
                <a:latin typeface="Comic Sans MS" panose="030F0702030302020204" pitchFamily="66" charset="0"/>
              </a:rPr>
              <a:t>1. </a:t>
            </a:r>
            <a:r>
              <a:rPr lang="en-US" sz="3600" dirty="0" smtClean="0">
                <a:latin typeface="Comic Sans MS" panose="030F0702030302020204" pitchFamily="66" charset="0"/>
              </a:rPr>
              <a:t>The Individual Selection Surface</a:t>
            </a:r>
            <a:endParaRPr lang="en-US" sz="3600" dirty="0">
              <a:solidFill>
                <a:srgbClr val="0070C0"/>
              </a:solidFill>
              <a:latin typeface="Comic Sans MS" panose="030F0702030302020204" pitchFamily="66" charset="0"/>
            </a:endParaRPr>
          </a:p>
        </p:txBody>
      </p:sp>
      <p:sp>
        <p:nvSpPr>
          <p:cNvPr id="3" name="TextBox 2"/>
          <p:cNvSpPr txBox="1"/>
          <p:nvPr/>
        </p:nvSpPr>
        <p:spPr>
          <a:xfrm>
            <a:off x="815265" y="1150201"/>
            <a:ext cx="7665881" cy="830997"/>
          </a:xfrm>
          <a:prstGeom prst="rect">
            <a:avLst/>
          </a:prstGeom>
          <a:noFill/>
        </p:spPr>
        <p:txBody>
          <a:bodyPr wrap="none" rtlCol="0">
            <a:spAutoFit/>
          </a:bodyPr>
          <a:lstStyle/>
          <a:p>
            <a:pPr algn="ctr"/>
            <a:r>
              <a:rPr lang="en-US" sz="2400" dirty="0" smtClean="0">
                <a:solidFill>
                  <a:srgbClr val="0070C0"/>
                </a:solidFill>
                <a:latin typeface="Comic Sans MS" panose="030F0702030302020204" pitchFamily="66" charset="0"/>
              </a:rPr>
              <a:t>b. </a:t>
            </a:r>
            <a:r>
              <a:rPr lang="el-GR" sz="2400" i="1" dirty="0" smtClean="0">
                <a:solidFill>
                  <a:srgbClr val="0070C0"/>
                </a:solidFill>
                <a:latin typeface="Comic Sans MS" panose="030F0702030302020204" pitchFamily="66" charset="0"/>
              </a:rPr>
              <a:t>β</a:t>
            </a:r>
            <a:r>
              <a:rPr lang="en-US" sz="2400" dirty="0" smtClean="0">
                <a:solidFill>
                  <a:srgbClr val="0070C0"/>
                </a:solidFill>
                <a:latin typeface="Comic Sans MS" panose="030F0702030302020204" pitchFamily="66" charset="0"/>
              </a:rPr>
              <a:t> is the weighted average of the first derivatives</a:t>
            </a:r>
          </a:p>
          <a:p>
            <a:pPr algn="ctr"/>
            <a:r>
              <a:rPr lang="en-US" sz="2400" dirty="0" smtClean="0">
                <a:solidFill>
                  <a:srgbClr val="0070C0"/>
                </a:solidFill>
                <a:latin typeface="Comic Sans MS" panose="030F0702030302020204" pitchFamily="66" charset="0"/>
              </a:rPr>
              <a:t> of the ISS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2209800"/>
            <a:ext cx="497205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5076" y="2895599"/>
            <a:ext cx="3048000" cy="112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99430" y="6248400"/>
            <a:ext cx="2145139" cy="369332"/>
          </a:xfrm>
          <a:prstGeom prst="rect">
            <a:avLst/>
          </a:prstGeom>
          <a:solidFill>
            <a:schemeClr val="bg1"/>
          </a:solidFill>
        </p:spPr>
        <p:txBody>
          <a:bodyPr wrap="none" rtlCol="0">
            <a:spAutoFit/>
          </a:bodyPr>
          <a:lstStyle/>
          <a:p>
            <a:r>
              <a:rPr lang="en-US" dirty="0" smtClean="0"/>
              <a:t>Trait value and mean</a:t>
            </a:r>
            <a:endParaRPr lang="en-US" dirty="0"/>
          </a:p>
        </p:txBody>
      </p:sp>
      <p:sp>
        <p:nvSpPr>
          <p:cNvPr id="5" name="TextBox 4"/>
          <p:cNvSpPr txBox="1"/>
          <p:nvPr/>
        </p:nvSpPr>
        <p:spPr>
          <a:xfrm rot="16200000">
            <a:off x="1356241" y="3995369"/>
            <a:ext cx="1828800" cy="369332"/>
          </a:xfrm>
          <a:prstGeom prst="rect">
            <a:avLst/>
          </a:prstGeom>
          <a:solidFill>
            <a:schemeClr val="bg1"/>
          </a:solidFill>
        </p:spPr>
        <p:txBody>
          <a:bodyPr wrap="square" rtlCol="0">
            <a:spAutoFit/>
          </a:bodyPr>
          <a:lstStyle/>
          <a:p>
            <a:pPr algn="ctr"/>
            <a:r>
              <a:rPr lang="en-US" i="1" dirty="0"/>
              <a:t>p</a:t>
            </a:r>
            <a:r>
              <a:rPr lang="en-US" i="1" dirty="0" smtClean="0"/>
              <a:t>(z)</a:t>
            </a:r>
            <a:r>
              <a:rPr lang="en-US" dirty="0" smtClean="0"/>
              <a:t> and </a:t>
            </a:r>
            <a:r>
              <a:rPr lang="en-US" i="1" dirty="0" smtClean="0"/>
              <a:t>w(z)</a:t>
            </a:r>
            <a:endParaRPr lang="en-US" i="1" dirty="0"/>
          </a:p>
        </p:txBody>
      </p:sp>
      <p:sp>
        <p:nvSpPr>
          <p:cNvPr id="6" name="TextBox 5"/>
          <p:cNvSpPr txBox="1"/>
          <p:nvPr/>
        </p:nvSpPr>
        <p:spPr>
          <a:xfrm>
            <a:off x="4571999" y="4010429"/>
            <a:ext cx="322286" cy="369332"/>
          </a:xfrm>
          <a:prstGeom prst="rect">
            <a:avLst/>
          </a:prstGeom>
          <a:solidFill>
            <a:schemeClr val="bg1"/>
          </a:solidFill>
        </p:spPr>
        <p:txBody>
          <a:bodyPr wrap="square" rtlCol="0">
            <a:spAutoFit/>
          </a:bodyPr>
          <a:lstStyle/>
          <a:p>
            <a:r>
              <a:rPr lang="el-GR" dirty="0" smtClean="0">
                <a:solidFill>
                  <a:srgbClr val="FF0000"/>
                </a:solidFill>
              </a:rPr>
              <a:t>β</a:t>
            </a:r>
            <a:endParaRPr lang="en-US" dirty="0">
              <a:solidFill>
                <a:srgbClr val="FF0000"/>
              </a:solidFill>
            </a:endParaRPr>
          </a:p>
        </p:txBody>
      </p:sp>
    </p:spTree>
    <p:extLst>
      <p:ext uri="{BB962C8B-B14F-4D97-AF65-F5344CB8AC3E}">
        <p14:creationId xmlns:p14="http://schemas.microsoft.com/office/powerpoint/2010/main" val="1190904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a:bodyPr>
          <a:lstStyle/>
          <a:p>
            <a:r>
              <a:rPr lang="en-US" sz="3600" dirty="0" smtClean="0">
                <a:latin typeface="Comic Sans MS" panose="030F0702030302020204" pitchFamily="66" charset="0"/>
              </a:rPr>
              <a:t>1. </a:t>
            </a:r>
            <a:r>
              <a:rPr lang="en-US" sz="3600" dirty="0" smtClean="0">
                <a:latin typeface="Comic Sans MS" panose="030F0702030302020204" pitchFamily="66" charset="0"/>
              </a:rPr>
              <a:t>The Individual Selection Surface</a:t>
            </a:r>
            <a:endParaRPr lang="en-US" sz="3600" dirty="0">
              <a:solidFill>
                <a:srgbClr val="0070C0"/>
              </a:solidFill>
              <a:latin typeface="Comic Sans MS" panose="030F0702030302020204" pitchFamily="66" charset="0"/>
            </a:endParaRPr>
          </a:p>
        </p:txBody>
      </p:sp>
      <p:sp>
        <p:nvSpPr>
          <p:cNvPr id="3" name="TextBox 2"/>
          <p:cNvSpPr txBox="1"/>
          <p:nvPr/>
        </p:nvSpPr>
        <p:spPr>
          <a:xfrm>
            <a:off x="804045" y="1150201"/>
            <a:ext cx="7688322" cy="830997"/>
          </a:xfrm>
          <a:prstGeom prst="rect">
            <a:avLst/>
          </a:prstGeom>
          <a:noFill/>
        </p:spPr>
        <p:txBody>
          <a:bodyPr wrap="none" rtlCol="0">
            <a:spAutoFit/>
          </a:bodyPr>
          <a:lstStyle/>
          <a:p>
            <a:pPr algn="ctr"/>
            <a:r>
              <a:rPr lang="en-US" sz="2400" dirty="0">
                <a:solidFill>
                  <a:srgbClr val="0070C0"/>
                </a:solidFill>
                <a:latin typeface="Comic Sans MS" panose="030F0702030302020204" pitchFamily="66" charset="0"/>
              </a:rPr>
              <a:t>c</a:t>
            </a:r>
            <a:r>
              <a:rPr lang="en-US" sz="2400" dirty="0" smtClean="0">
                <a:solidFill>
                  <a:srgbClr val="0070C0"/>
                </a:solidFill>
                <a:latin typeface="Comic Sans MS" panose="030F0702030302020204" pitchFamily="66" charset="0"/>
              </a:rPr>
              <a:t>. Similarly, </a:t>
            </a:r>
            <a:r>
              <a:rPr lang="el-GR" sz="2400" i="1" dirty="0" smtClean="0">
                <a:solidFill>
                  <a:srgbClr val="0070C0"/>
                </a:solidFill>
                <a:latin typeface="Comic Sans MS" panose="030F0702030302020204" pitchFamily="66" charset="0"/>
              </a:rPr>
              <a:t>γ</a:t>
            </a:r>
            <a:r>
              <a:rPr lang="en-US" sz="2400" i="1" dirty="0" smtClean="0">
                <a:solidFill>
                  <a:srgbClr val="0070C0"/>
                </a:solidFill>
                <a:latin typeface="Comic Sans MS" panose="030F0702030302020204" pitchFamily="66" charset="0"/>
              </a:rPr>
              <a:t> </a:t>
            </a:r>
            <a:r>
              <a:rPr lang="en-US" sz="2400" dirty="0" smtClean="0">
                <a:solidFill>
                  <a:srgbClr val="0070C0"/>
                </a:solidFill>
                <a:latin typeface="Comic Sans MS" panose="030F0702030302020204" pitchFamily="66" charset="0"/>
              </a:rPr>
              <a:t>is the weighted average of the second</a:t>
            </a:r>
          </a:p>
          <a:p>
            <a:pPr algn="ctr"/>
            <a:r>
              <a:rPr lang="en-US" sz="2400" dirty="0" smtClean="0">
                <a:solidFill>
                  <a:srgbClr val="0070C0"/>
                </a:solidFill>
                <a:latin typeface="Comic Sans MS" panose="030F0702030302020204" pitchFamily="66" charset="0"/>
              </a:rPr>
              <a:t> derivatives of the ISS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2209800"/>
            <a:ext cx="497205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138487"/>
            <a:ext cx="3270250" cy="96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18061210">
            <a:off x="4577853" y="4358316"/>
            <a:ext cx="266698" cy="111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3"/>
          <p:cNvSpPr/>
          <p:nvPr/>
        </p:nvSpPr>
        <p:spPr>
          <a:xfrm rot="16200000">
            <a:off x="4537715" y="4414836"/>
            <a:ext cx="647701" cy="533402"/>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567573" y="4069356"/>
            <a:ext cx="287258" cy="369332"/>
          </a:xfrm>
          <a:prstGeom prst="rect">
            <a:avLst/>
          </a:prstGeom>
          <a:noFill/>
        </p:spPr>
        <p:txBody>
          <a:bodyPr wrap="none" rtlCol="0">
            <a:spAutoFit/>
          </a:bodyPr>
          <a:lstStyle/>
          <a:p>
            <a:r>
              <a:rPr lang="el-GR" i="1" dirty="0" smtClean="0">
                <a:solidFill>
                  <a:srgbClr val="FF0000"/>
                </a:solidFill>
              </a:rPr>
              <a:t>γ</a:t>
            </a:r>
            <a:endParaRPr lang="en-US" i="1" dirty="0">
              <a:solidFill>
                <a:srgbClr val="FF0000"/>
              </a:solidFill>
            </a:endParaRPr>
          </a:p>
        </p:txBody>
      </p:sp>
      <p:sp>
        <p:nvSpPr>
          <p:cNvPr id="10" name="TextBox 9"/>
          <p:cNvSpPr txBox="1"/>
          <p:nvPr/>
        </p:nvSpPr>
        <p:spPr>
          <a:xfrm>
            <a:off x="3499430" y="6248400"/>
            <a:ext cx="2145139" cy="369332"/>
          </a:xfrm>
          <a:prstGeom prst="rect">
            <a:avLst/>
          </a:prstGeom>
          <a:solidFill>
            <a:schemeClr val="bg1"/>
          </a:solidFill>
        </p:spPr>
        <p:txBody>
          <a:bodyPr wrap="none" rtlCol="0">
            <a:spAutoFit/>
          </a:bodyPr>
          <a:lstStyle/>
          <a:p>
            <a:r>
              <a:rPr lang="en-US" dirty="0" smtClean="0"/>
              <a:t>Trait value and mean</a:t>
            </a:r>
            <a:endParaRPr lang="en-US" dirty="0"/>
          </a:p>
        </p:txBody>
      </p:sp>
      <p:sp>
        <p:nvSpPr>
          <p:cNvPr id="11" name="TextBox 10"/>
          <p:cNvSpPr txBox="1"/>
          <p:nvPr/>
        </p:nvSpPr>
        <p:spPr>
          <a:xfrm rot="16200000">
            <a:off x="1356241" y="3995369"/>
            <a:ext cx="1828800" cy="369332"/>
          </a:xfrm>
          <a:prstGeom prst="rect">
            <a:avLst/>
          </a:prstGeom>
          <a:solidFill>
            <a:schemeClr val="bg1"/>
          </a:solidFill>
        </p:spPr>
        <p:txBody>
          <a:bodyPr wrap="square" rtlCol="0">
            <a:spAutoFit/>
          </a:bodyPr>
          <a:lstStyle/>
          <a:p>
            <a:pPr algn="ctr"/>
            <a:r>
              <a:rPr lang="en-US" i="1" dirty="0"/>
              <a:t>p</a:t>
            </a:r>
            <a:r>
              <a:rPr lang="en-US" i="1" dirty="0" smtClean="0"/>
              <a:t>(z)</a:t>
            </a:r>
            <a:r>
              <a:rPr lang="en-US" dirty="0" smtClean="0"/>
              <a:t> and </a:t>
            </a:r>
            <a:r>
              <a:rPr lang="en-US" i="1" dirty="0" smtClean="0"/>
              <a:t>w(z)</a:t>
            </a:r>
            <a:endParaRPr lang="en-US" i="1" dirty="0"/>
          </a:p>
        </p:txBody>
      </p:sp>
    </p:spTree>
    <p:extLst>
      <p:ext uri="{BB962C8B-B14F-4D97-AF65-F5344CB8AC3E}">
        <p14:creationId xmlns:p14="http://schemas.microsoft.com/office/powerpoint/2010/main" val="4118652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a:bodyPr>
          <a:lstStyle/>
          <a:p>
            <a:r>
              <a:rPr lang="en-US" sz="3600" dirty="0" smtClean="0">
                <a:latin typeface="Comic Sans MS" panose="030F0702030302020204" pitchFamily="66" charset="0"/>
              </a:rPr>
              <a:t>2. Approximations to the ISS</a:t>
            </a:r>
            <a:endParaRPr lang="en-US" sz="3600" dirty="0">
              <a:solidFill>
                <a:srgbClr val="0070C0"/>
              </a:solidFill>
              <a:latin typeface="Comic Sans MS" panose="030F0702030302020204" pitchFamily="66" charset="0"/>
            </a:endParaRPr>
          </a:p>
        </p:txBody>
      </p:sp>
      <p:sp>
        <p:nvSpPr>
          <p:cNvPr id="3" name="TextBox 2"/>
          <p:cNvSpPr txBox="1"/>
          <p:nvPr/>
        </p:nvSpPr>
        <p:spPr>
          <a:xfrm>
            <a:off x="1756354" y="1219200"/>
            <a:ext cx="5769528" cy="830997"/>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Linear &amp; </a:t>
            </a:r>
            <a:r>
              <a:rPr lang="en-US" sz="2400" dirty="0" err="1" smtClean="0">
                <a:solidFill>
                  <a:srgbClr val="0070C0"/>
                </a:solidFill>
                <a:latin typeface="Comic Sans MS" panose="030F0702030302020204" pitchFamily="66" charset="0"/>
              </a:rPr>
              <a:t>quadratric</a:t>
            </a:r>
            <a:r>
              <a:rPr lang="en-US" sz="2400" dirty="0" smtClean="0">
                <a:solidFill>
                  <a:srgbClr val="0070C0"/>
                </a:solidFill>
                <a:latin typeface="Comic Sans MS" panose="030F0702030302020204" pitchFamily="66" charset="0"/>
              </a:rPr>
              <a:t> approximations:</a:t>
            </a:r>
          </a:p>
          <a:p>
            <a:pPr algn="ctr"/>
            <a:r>
              <a:rPr lang="en-US" sz="2400" dirty="0">
                <a:solidFill>
                  <a:srgbClr val="0070C0"/>
                </a:solidFill>
                <a:latin typeface="Comic Sans MS" panose="030F0702030302020204" pitchFamily="66" charset="0"/>
              </a:rPr>
              <a:t>a</a:t>
            </a:r>
            <a:r>
              <a:rPr lang="en-US" sz="2400" dirty="0" smtClean="0">
                <a:solidFill>
                  <a:srgbClr val="0070C0"/>
                </a:solidFill>
                <a:latin typeface="Comic Sans MS" panose="030F0702030302020204" pitchFamily="66" charset="0"/>
              </a:rPr>
              <a:t> way to estimate </a:t>
            </a:r>
            <a:r>
              <a:rPr lang="el-GR" sz="2400" i="1" dirty="0" smtClean="0">
                <a:solidFill>
                  <a:srgbClr val="0070C0"/>
                </a:solidFill>
                <a:latin typeface="Comic Sans MS" panose="030F0702030302020204" pitchFamily="66" charset="0"/>
              </a:rPr>
              <a:t>β</a:t>
            </a:r>
            <a:r>
              <a:rPr lang="en-US" sz="2400" dirty="0" smtClean="0">
                <a:solidFill>
                  <a:srgbClr val="0070C0"/>
                </a:solidFill>
                <a:latin typeface="Comic Sans MS" panose="030F0702030302020204" pitchFamily="66" charset="0"/>
              </a:rPr>
              <a:t> and </a:t>
            </a:r>
            <a:r>
              <a:rPr lang="el-GR" sz="2400" i="1" dirty="0" smtClean="0">
                <a:solidFill>
                  <a:srgbClr val="0070C0"/>
                </a:solidFill>
                <a:latin typeface="Comic Sans MS" panose="030F0702030302020204" pitchFamily="66" charset="0"/>
              </a:rPr>
              <a:t>γ</a:t>
            </a:r>
            <a:endParaRPr lang="en-US" sz="2400" i="1" dirty="0" smtClean="0">
              <a:solidFill>
                <a:srgbClr val="0070C0"/>
              </a:solidFill>
              <a:latin typeface="Comic Sans MS" panose="030F0702030302020204" pitchFamily="66"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930" y="2819400"/>
            <a:ext cx="274637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367" y="4315047"/>
            <a:ext cx="3873500"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29667" y="2872600"/>
            <a:ext cx="896399" cy="461665"/>
          </a:xfrm>
          <a:prstGeom prst="rect">
            <a:avLst/>
          </a:prstGeom>
          <a:noFill/>
        </p:spPr>
        <p:txBody>
          <a:bodyPr wrap="none" rtlCol="0">
            <a:spAutoFit/>
          </a:bodyPr>
          <a:lstStyle/>
          <a:p>
            <a:r>
              <a:rPr lang="en-US" sz="2400" dirty="0" smtClean="0"/>
              <a:t>linear</a:t>
            </a:r>
            <a:endParaRPr lang="en-US" sz="2400" dirty="0"/>
          </a:p>
        </p:txBody>
      </p:sp>
      <p:sp>
        <p:nvSpPr>
          <p:cNvPr id="5" name="TextBox 4"/>
          <p:cNvSpPr txBox="1"/>
          <p:nvPr/>
        </p:nvSpPr>
        <p:spPr>
          <a:xfrm>
            <a:off x="6705600" y="4401714"/>
            <a:ext cx="1520416" cy="461665"/>
          </a:xfrm>
          <a:prstGeom prst="rect">
            <a:avLst/>
          </a:prstGeom>
          <a:noFill/>
        </p:spPr>
        <p:txBody>
          <a:bodyPr wrap="none" rtlCol="0">
            <a:spAutoFit/>
          </a:bodyPr>
          <a:lstStyle/>
          <a:p>
            <a:r>
              <a:rPr lang="en-US" sz="2400" dirty="0"/>
              <a:t>q</a:t>
            </a:r>
            <a:r>
              <a:rPr lang="en-US" sz="2400" dirty="0" smtClean="0"/>
              <a:t>uadratic*</a:t>
            </a:r>
            <a:endParaRPr lang="en-US" sz="2400" dirty="0"/>
          </a:p>
        </p:txBody>
      </p:sp>
      <p:sp>
        <p:nvSpPr>
          <p:cNvPr id="6" name="TextBox 5"/>
          <p:cNvSpPr txBox="1"/>
          <p:nvPr/>
        </p:nvSpPr>
        <p:spPr>
          <a:xfrm>
            <a:off x="2443113" y="6172200"/>
            <a:ext cx="4856522" cy="400110"/>
          </a:xfrm>
          <a:prstGeom prst="rect">
            <a:avLst/>
          </a:prstGeom>
          <a:noFill/>
        </p:spPr>
        <p:txBody>
          <a:bodyPr wrap="none" rtlCol="0">
            <a:spAutoFit/>
          </a:bodyPr>
          <a:lstStyle/>
          <a:p>
            <a:pPr algn="ctr"/>
            <a:r>
              <a:rPr lang="en-US" sz="2000" dirty="0"/>
              <a:t>*</a:t>
            </a:r>
            <a:r>
              <a:rPr lang="en-US" sz="2000" dirty="0" smtClean="0"/>
              <a:t> the factor of ½ makes </a:t>
            </a:r>
            <a:r>
              <a:rPr lang="el-GR" sz="2000" i="1" dirty="0" smtClean="0"/>
              <a:t>γ</a:t>
            </a:r>
            <a:r>
              <a:rPr lang="en-US" sz="2000" i="1" dirty="0" smtClean="0"/>
              <a:t> </a:t>
            </a:r>
            <a:r>
              <a:rPr lang="en-US" sz="2000" dirty="0" smtClean="0"/>
              <a:t>a second derivative</a:t>
            </a:r>
            <a:endParaRPr lang="en-US" sz="2000" dirty="0"/>
          </a:p>
        </p:txBody>
      </p:sp>
    </p:spTree>
    <p:extLst>
      <p:ext uri="{BB962C8B-B14F-4D97-AF65-F5344CB8AC3E}">
        <p14:creationId xmlns:p14="http://schemas.microsoft.com/office/powerpoint/2010/main" val="2537164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a:bodyPr>
          <a:lstStyle/>
          <a:p>
            <a:r>
              <a:rPr lang="en-US" sz="3600" dirty="0" smtClean="0">
                <a:latin typeface="Comic Sans MS" panose="030F0702030302020204" pitchFamily="66" charset="0"/>
              </a:rPr>
              <a:t>2. Approximations to the ISS</a:t>
            </a:r>
            <a:endParaRPr lang="en-US" sz="3600" dirty="0">
              <a:solidFill>
                <a:srgbClr val="0070C0"/>
              </a:solidFill>
              <a:latin typeface="Comic Sans MS" panose="030F0702030302020204" pitchFamily="66" charset="0"/>
            </a:endParaRPr>
          </a:p>
        </p:txBody>
      </p:sp>
      <p:sp>
        <p:nvSpPr>
          <p:cNvPr id="3" name="TextBox 2"/>
          <p:cNvSpPr txBox="1"/>
          <p:nvPr/>
        </p:nvSpPr>
        <p:spPr>
          <a:xfrm>
            <a:off x="976375" y="1150201"/>
            <a:ext cx="7343678" cy="830997"/>
          </a:xfrm>
          <a:prstGeom prst="rect">
            <a:avLst/>
          </a:prstGeom>
          <a:noFill/>
        </p:spPr>
        <p:txBody>
          <a:bodyPr wrap="none" rtlCol="0">
            <a:spAutoFit/>
          </a:bodyPr>
          <a:lstStyle/>
          <a:p>
            <a:pPr algn="ctr"/>
            <a:r>
              <a:rPr lang="en-US" sz="2400" dirty="0">
                <a:solidFill>
                  <a:srgbClr val="0070C0"/>
                </a:solidFill>
                <a:latin typeface="Comic Sans MS" panose="030F0702030302020204" pitchFamily="66" charset="0"/>
              </a:rPr>
              <a:t>b</a:t>
            </a:r>
            <a:r>
              <a:rPr lang="en-US" sz="2400" dirty="0" smtClean="0">
                <a:solidFill>
                  <a:srgbClr val="0070C0"/>
                </a:solidFill>
                <a:latin typeface="Comic Sans MS" panose="030F0702030302020204" pitchFamily="66" charset="0"/>
              </a:rPr>
              <a:t>. Cubic spline approximation, </a:t>
            </a:r>
          </a:p>
          <a:p>
            <a:pPr algn="ctr"/>
            <a:r>
              <a:rPr lang="en-US" sz="2400" dirty="0">
                <a:solidFill>
                  <a:srgbClr val="0070C0"/>
                </a:solidFill>
                <a:latin typeface="Comic Sans MS" panose="030F0702030302020204" pitchFamily="66" charset="0"/>
              </a:rPr>
              <a:t>d</a:t>
            </a:r>
            <a:r>
              <a:rPr lang="en-US" sz="2400" dirty="0" smtClean="0">
                <a:solidFill>
                  <a:srgbClr val="0070C0"/>
                </a:solidFill>
                <a:latin typeface="Comic Sans MS" panose="030F0702030302020204" pitchFamily="66" charset="0"/>
              </a:rPr>
              <a:t>escribes the surface but doesn’t estimate </a:t>
            </a:r>
            <a:r>
              <a:rPr lang="el-GR" sz="2400" i="1" dirty="0" smtClean="0">
                <a:solidFill>
                  <a:srgbClr val="0070C0"/>
                </a:solidFill>
                <a:latin typeface="Comic Sans MS" panose="030F0702030302020204" pitchFamily="66" charset="0"/>
              </a:rPr>
              <a:t>β</a:t>
            </a:r>
            <a:r>
              <a:rPr lang="en-US" sz="2400" dirty="0" smtClean="0">
                <a:solidFill>
                  <a:srgbClr val="0070C0"/>
                </a:solidFill>
                <a:latin typeface="Comic Sans MS" panose="030F0702030302020204" pitchFamily="66" charset="0"/>
              </a:rPr>
              <a:t> or </a:t>
            </a:r>
            <a:r>
              <a:rPr lang="el-GR" sz="2400" i="1" dirty="0" smtClean="0">
                <a:solidFill>
                  <a:srgbClr val="0070C0"/>
                </a:solidFill>
                <a:latin typeface="Comic Sans MS" panose="030F0702030302020204" pitchFamily="66" charset="0"/>
              </a:rPr>
              <a:t>γ</a:t>
            </a:r>
            <a:endParaRPr lang="en-US" sz="2400" i="1" dirty="0" smtClean="0">
              <a:solidFill>
                <a:srgbClr val="0070C0"/>
              </a:solidFill>
              <a:latin typeface="Comic Sans MS" panose="030F0702030302020204" pitchFamily="66"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623" y="2286000"/>
            <a:ext cx="396240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440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381000" y="76200"/>
                <a:ext cx="8534400" cy="1143000"/>
              </a:xfrm>
            </p:spPr>
            <p:txBody>
              <a:bodyPr>
                <a:normAutofit fontScale="90000"/>
              </a:bodyPr>
              <a:lstStyle/>
              <a:p>
                <a:r>
                  <a:rPr lang="en-US" sz="3600" dirty="0" smtClean="0">
                    <a:latin typeface="Comic Sans MS" panose="030F0702030302020204" pitchFamily="66" charset="0"/>
                  </a:rPr>
                  <a:t>3. The adaptive landscape, AL, </a:t>
                </a:r>
                <a:br>
                  <a:rPr lang="en-US" sz="3600" dirty="0" smtClean="0">
                    <a:latin typeface="Comic Sans MS" panose="030F0702030302020204" pitchFamily="66" charset="0"/>
                  </a:rPr>
                </a:br>
                <a:r>
                  <a:rPr lang="en-US" sz="3600" dirty="0" smtClean="0">
                    <a:latin typeface="Comic Sans MS" panose="030F0702030302020204" pitchFamily="66" charset="0"/>
                  </a:rPr>
                  <a:t>the surface on which </a:t>
                </a:r>
                <a14:m>
                  <m:oMath xmlns:m="http://schemas.openxmlformats.org/officeDocument/2006/math">
                    <m:acc>
                      <m:accPr>
                        <m:chr m:val="̅"/>
                        <m:ctrlPr>
                          <a:rPr lang="en-US" sz="3600" i="1" smtClean="0">
                            <a:latin typeface="Cambria Math"/>
                          </a:rPr>
                        </m:ctrlPr>
                      </m:accPr>
                      <m:e>
                        <m:r>
                          <a:rPr lang="en-US" sz="3600" b="0" i="1" smtClean="0">
                            <a:latin typeface="Cambria Math"/>
                          </a:rPr>
                          <m:t>𝑧</m:t>
                        </m:r>
                      </m:e>
                    </m:acc>
                  </m:oMath>
                </a14:m>
                <a:r>
                  <a:rPr lang="en-US" sz="3600" dirty="0" smtClean="0">
                    <a:solidFill>
                      <a:srgbClr val="0070C0"/>
                    </a:solidFill>
                    <a:latin typeface="Comic Sans MS" panose="030F0702030302020204" pitchFamily="66" charset="0"/>
                  </a:rPr>
                  <a:t> </a:t>
                </a:r>
                <a:r>
                  <a:rPr lang="en-US" sz="3600" dirty="0" smtClean="0">
                    <a:latin typeface="Comic Sans MS" panose="030F0702030302020204" pitchFamily="66" charset="0"/>
                  </a:rPr>
                  <a:t>evolves</a:t>
                </a:r>
                <a:endParaRPr lang="en-US" sz="3600" dirty="0">
                  <a:latin typeface="Comic Sans MS" panose="030F0702030302020204" pitchFamily="66"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381000" y="76200"/>
                <a:ext cx="8534400" cy="1143000"/>
              </a:xfrm>
              <a:blipFill rotWithShape="1">
                <a:blip r:embed="rId3"/>
                <a:stretch>
                  <a:fillRect t="-3743" b="-14439"/>
                </a:stretch>
              </a:blipFill>
            </p:spPr>
            <p:txBody>
              <a:bodyPr/>
              <a:lstStyle/>
              <a:p>
                <a:r>
                  <a:rPr lang="en-US">
                    <a:noFill/>
                  </a:rPr>
                  <a:t> </a:t>
                </a:r>
              </a:p>
            </p:txBody>
          </p:sp>
        </mc:Fallback>
      </mc:AlternateContent>
      <p:sp>
        <p:nvSpPr>
          <p:cNvPr id="3" name="TextBox 2"/>
          <p:cNvSpPr txBox="1"/>
          <p:nvPr/>
        </p:nvSpPr>
        <p:spPr>
          <a:xfrm>
            <a:off x="529868" y="2209800"/>
            <a:ext cx="8084264" cy="461665"/>
          </a:xfrm>
          <a:prstGeom prst="rect">
            <a:avLst/>
          </a:prstGeom>
          <a:noFill/>
        </p:spPr>
        <p:txBody>
          <a:bodyPr wrap="none" rtlCol="0">
            <a:spAutoFit/>
          </a:bodyPr>
          <a:lstStyle/>
          <a:p>
            <a:pPr algn="ctr"/>
            <a:r>
              <a:rPr lang="en-US" sz="2400" dirty="0" smtClean="0">
                <a:solidFill>
                  <a:srgbClr val="0070C0"/>
                </a:solidFill>
                <a:latin typeface="Comic Sans MS" panose="030F0702030302020204" pitchFamily="66" charset="0"/>
              </a:rPr>
              <a:t>a. A window on the AL at the position of the trait mean</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037" y="3200400"/>
            <a:ext cx="3048000" cy="117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876800"/>
            <a:ext cx="4206875"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extBox 3"/>
              <p:cNvSpPr txBox="1"/>
              <p:nvPr/>
            </p:nvSpPr>
            <p:spPr>
              <a:xfrm>
                <a:off x="529868" y="1295400"/>
                <a:ext cx="8070351" cy="830997"/>
              </a:xfrm>
              <a:prstGeom prst="rect">
                <a:avLst/>
              </a:prstGeom>
              <a:noFill/>
            </p:spPr>
            <p:txBody>
              <a:bodyPr wrap="none" rtlCol="0">
                <a:spAutoFit/>
              </a:bodyPr>
              <a:lstStyle/>
              <a:p>
                <a:pPr algn="ctr"/>
                <a:r>
                  <a:rPr lang="en-US" sz="2400" dirty="0" smtClean="0">
                    <a:solidFill>
                      <a:srgbClr val="FF0000"/>
                    </a:solidFill>
                    <a:latin typeface="Comic Sans MS" panose="030F0702030302020204" pitchFamily="66" charset="0"/>
                  </a:rPr>
                  <a:t>Mean fitness of the population, </a:t>
                </a:r>
                <a14:m>
                  <m:oMath xmlns:m="http://schemas.openxmlformats.org/officeDocument/2006/math">
                    <m:acc>
                      <m:accPr>
                        <m:chr m:val="̅"/>
                        <m:ctrlPr>
                          <a:rPr lang="en-US" sz="2400" i="1" smtClean="0">
                            <a:solidFill>
                              <a:srgbClr val="FF0000"/>
                            </a:solidFill>
                            <a:latin typeface="Cambria Math"/>
                          </a:rPr>
                        </m:ctrlPr>
                      </m:accPr>
                      <m:e>
                        <m:r>
                          <a:rPr lang="en-US" sz="2400" b="0" i="1" smtClean="0">
                            <a:solidFill>
                              <a:srgbClr val="FF0000"/>
                            </a:solidFill>
                            <a:latin typeface="Cambria Math"/>
                          </a:rPr>
                          <m:t>𝑊</m:t>
                        </m:r>
                      </m:e>
                    </m:acc>
                  </m:oMath>
                </a14:m>
                <a:r>
                  <a:rPr lang="en-US" sz="2400" dirty="0" smtClean="0">
                    <a:solidFill>
                      <a:srgbClr val="FF0000"/>
                    </a:solidFill>
                    <a:latin typeface="Comic Sans MS" panose="030F0702030302020204" pitchFamily="66" charset="0"/>
                  </a:rPr>
                  <a:t> or </a:t>
                </a:r>
                <a14:m>
                  <m:oMath xmlns:m="http://schemas.openxmlformats.org/officeDocument/2006/math">
                    <m:r>
                      <a:rPr lang="en-US" sz="2400" b="0" i="1" smtClean="0">
                        <a:solidFill>
                          <a:srgbClr val="FF0000"/>
                        </a:solidFill>
                        <a:latin typeface="Cambria Math"/>
                      </a:rPr>
                      <m:t>𝑙𝑛</m:t>
                    </m:r>
                    <m:acc>
                      <m:accPr>
                        <m:chr m:val="̅"/>
                        <m:ctrlPr>
                          <a:rPr lang="en-US" sz="2400" b="0" i="1" smtClean="0">
                            <a:solidFill>
                              <a:srgbClr val="FF0000"/>
                            </a:solidFill>
                            <a:latin typeface="Cambria Math"/>
                          </a:rPr>
                        </m:ctrlPr>
                      </m:accPr>
                      <m:e>
                        <m:r>
                          <a:rPr lang="en-US" sz="2400" b="0" i="1" smtClean="0">
                            <a:solidFill>
                              <a:srgbClr val="FF0000"/>
                            </a:solidFill>
                            <a:latin typeface="Cambria Math"/>
                          </a:rPr>
                          <m:t>𝑊</m:t>
                        </m:r>
                      </m:e>
                    </m:acc>
                  </m:oMath>
                </a14:m>
                <a:r>
                  <a:rPr lang="en-US" sz="2400" dirty="0" smtClean="0">
                    <a:solidFill>
                      <a:srgbClr val="FF0000"/>
                    </a:solidFill>
                    <a:latin typeface="Comic Sans MS" panose="030F0702030302020204" pitchFamily="66" charset="0"/>
                  </a:rPr>
                  <a:t> as a function</a:t>
                </a:r>
              </a:p>
              <a:p>
                <a:pPr algn="ctr"/>
                <a:r>
                  <a:rPr lang="en-US" sz="2400" dirty="0" smtClean="0">
                    <a:solidFill>
                      <a:srgbClr val="FF0000"/>
                    </a:solidFill>
                    <a:latin typeface="Comic Sans MS" panose="030F0702030302020204" pitchFamily="66" charset="0"/>
                  </a:rPr>
                  <a:t> of the trait mean, </a:t>
                </a:r>
                <a14:m>
                  <m:oMath xmlns:m="http://schemas.openxmlformats.org/officeDocument/2006/math">
                    <m:acc>
                      <m:accPr>
                        <m:chr m:val="̅"/>
                        <m:ctrlPr>
                          <a:rPr lang="en-US" sz="2400" i="1" smtClean="0">
                            <a:solidFill>
                              <a:srgbClr val="FF0000"/>
                            </a:solidFill>
                            <a:latin typeface="Cambria Math"/>
                          </a:rPr>
                        </m:ctrlPr>
                      </m:accPr>
                      <m:e>
                        <m:r>
                          <a:rPr lang="en-US" sz="2400" b="0" i="1" smtClean="0">
                            <a:solidFill>
                              <a:srgbClr val="FF0000"/>
                            </a:solidFill>
                            <a:latin typeface="Cambria Math"/>
                          </a:rPr>
                          <m:t>𝑧</m:t>
                        </m:r>
                      </m:e>
                    </m:acc>
                  </m:oMath>
                </a14:m>
                <a:endParaRPr lang="en-US" sz="2400" dirty="0">
                  <a:solidFill>
                    <a:srgbClr val="FF0000"/>
                  </a:solidFill>
                  <a:latin typeface="Comic Sans MS" panose="030F0702030302020204" pitchFamily="66"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529868" y="1295400"/>
                <a:ext cx="8070351" cy="830997"/>
              </a:xfrm>
              <a:prstGeom prst="rect">
                <a:avLst/>
              </a:prstGeom>
              <a:blipFill rotWithShape="1">
                <a:blip r:embed="rId6"/>
                <a:stretch>
                  <a:fillRect l="-680" t="-5147" r="-604" b="-15441"/>
                </a:stretch>
              </a:blipFill>
            </p:spPr>
            <p:txBody>
              <a:bodyPr/>
              <a:lstStyle/>
              <a:p>
                <a:r>
                  <a:rPr lang="en-US">
                    <a:noFill/>
                  </a:rPr>
                  <a:t> </a:t>
                </a:r>
              </a:p>
            </p:txBody>
          </p:sp>
        </mc:Fallback>
      </mc:AlternateContent>
    </p:spTree>
    <p:extLst>
      <p:ext uri="{BB962C8B-B14F-4D97-AF65-F5344CB8AC3E}">
        <p14:creationId xmlns:p14="http://schemas.microsoft.com/office/powerpoint/2010/main" val="188988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2885</TotalTime>
  <Words>2683</Words>
  <Application>Microsoft Office PowerPoint</Application>
  <PresentationFormat>On-screen Show (4:3)</PresentationFormat>
  <Paragraphs>255</Paragraphs>
  <Slides>31</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Microsoft Photo Editor 3.0 Photo</vt:lpstr>
      <vt:lpstr>3.1 Selection as a Surface</vt:lpstr>
      <vt:lpstr>Thesis</vt:lpstr>
      <vt:lpstr>Outline</vt:lpstr>
      <vt:lpstr>1. The Individual Selection Surface</vt:lpstr>
      <vt:lpstr>1. The Individual Selection Surface</vt:lpstr>
      <vt:lpstr>1. The Individual Selection Surface</vt:lpstr>
      <vt:lpstr>2. Approximations to the ISS</vt:lpstr>
      <vt:lpstr>2. Approximations to the ISS</vt:lpstr>
      <vt:lpstr>3. The adaptive landscape, AL,  the surface on which z ̅ evolves</vt:lpstr>
      <vt:lpstr>3. The adaptive landscape, AL,  the surface on which z ̅ evolves</vt:lpstr>
      <vt:lpstr>3. The adaptive landscape, AL,  the surface on which z ̅ evolves</vt:lpstr>
      <vt:lpstr>3. The adaptive landscape, AL,  the surface on which z ̅ evolves</vt:lpstr>
      <vt:lpstr>4. Examples and Surveys</vt:lpstr>
      <vt:lpstr>4. Examples and Surveys</vt:lpstr>
      <vt:lpstr>4. Examples and Surveys</vt:lpstr>
      <vt:lpstr>5.  The multivariate individual selection surface, ISS</vt:lpstr>
      <vt:lpstr>5.  The multivariate individual selection surface, ISS</vt:lpstr>
      <vt:lpstr>5.  The multivariate individual selection surface, ISS</vt:lpstr>
      <vt:lpstr>5.  The multivariate individual selection surface, ISS</vt:lpstr>
      <vt:lpstr>6.  Approximations to the multivariate ISS</vt:lpstr>
      <vt:lpstr>6.  Approximations to the multivariate ISS</vt:lpstr>
      <vt:lpstr>6.  Approximations to the multivariate ISS</vt:lpstr>
      <vt:lpstr>6.  Approximations to the multivariate ISS</vt:lpstr>
      <vt:lpstr>7.  The multivariate adaptive landscape, AL</vt:lpstr>
      <vt:lpstr>7.  The multivariate adaptive landscape, AL</vt:lpstr>
      <vt:lpstr>7.  The multivariate adaptive landscape, AL</vt:lpstr>
      <vt:lpstr>8.  Examples and surveys</vt:lpstr>
      <vt:lpstr>8.  Examples and surveys</vt:lpstr>
      <vt:lpstr>8.  Examples and surveys</vt:lpstr>
      <vt:lpstr>What have we learned?</vt:lpstr>
      <vt:lpstr>References</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 of a Single Trait &amp; Response to Selection</dc:title>
  <dc:creator>arnolds</dc:creator>
  <cp:lastModifiedBy>arnolds</cp:lastModifiedBy>
  <cp:revision>117</cp:revision>
  <dcterms:created xsi:type="dcterms:W3CDTF">2014-07-28T13:39:23Z</dcterms:created>
  <dcterms:modified xsi:type="dcterms:W3CDTF">2014-07-31T23:33:29Z</dcterms:modified>
</cp:coreProperties>
</file>