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25"/>
  </p:notesMasterIdLst>
  <p:sldIdLst>
    <p:sldId id="256" r:id="rId6"/>
    <p:sldId id="357" r:id="rId7"/>
    <p:sldId id="340" r:id="rId8"/>
    <p:sldId id="360" r:id="rId9"/>
    <p:sldId id="368" r:id="rId10"/>
    <p:sldId id="369" r:id="rId11"/>
    <p:sldId id="359" r:id="rId12"/>
    <p:sldId id="316" r:id="rId13"/>
    <p:sldId id="363" r:id="rId14"/>
    <p:sldId id="358" r:id="rId15"/>
    <p:sldId id="362" r:id="rId16"/>
    <p:sldId id="361" r:id="rId17"/>
    <p:sldId id="366" r:id="rId18"/>
    <p:sldId id="367" r:id="rId19"/>
    <p:sldId id="370" r:id="rId20"/>
    <p:sldId id="373" r:id="rId21"/>
    <p:sldId id="353" r:id="rId22"/>
    <p:sldId id="371" r:id="rId23"/>
    <p:sldId id="3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A12"/>
    <a:srgbClr val="143FAC"/>
    <a:srgbClr val="EB89E9"/>
    <a:srgbClr val="E45EE1"/>
    <a:srgbClr val="F6B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3914" autoAdjust="0"/>
  </p:normalViewPr>
  <p:slideViewPr>
    <p:cSldViewPr>
      <p:cViewPr>
        <p:scale>
          <a:sx n="60" d="100"/>
          <a:sy n="60" d="100"/>
        </p:scale>
        <p:origin x="-1408" y="-212"/>
      </p:cViewPr>
      <p:guideLst>
        <p:guide orient="horz" pos="2160"/>
        <p:guide pos="2880"/>
      </p:guideLst>
    </p:cSldViewPr>
  </p:slideViewPr>
  <p:notesTextViewPr>
    <p:cViewPr>
      <p:scale>
        <a:sx n="1" d="1"/>
        <a:sy n="1" d="1"/>
      </p:scale>
      <p:origin x="0" y="0"/>
    </p:cViewPr>
  </p:notesTextViewPr>
  <p:sorterViewPr>
    <p:cViewPr>
      <p:scale>
        <a:sx n="100" d="100"/>
        <a:sy n="100" d="100"/>
      </p:scale>
      <p:origin x="0" y="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C152C-F8E8-4C38-B77E-264616E06745}" type="datetimeFigureOut">
              <a:rPr lang="en-US" smtClean="0"/>
              <a:pPr/>
              <a:t>7/30/2016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5C390-8D46-46D8-ACD6-B5F0BA659E05}" type="slidenum">
              <a:rPr lang="en-US" smtClean="0"/>
              <a:pPr/>
              <a:t>‹#›</a:t>
            </a:fld>
            <a:endParaRPr lang="en-US"/>
          </a:p>
        </p:txBody>
      </p:sp>
    </p:spTree>
    <p:extLst>
      <p:ext uri="{BB962C8B-B14F-4D97-AF65-F5344CB8AC3E}">
        <p14:creationId xmlns:p14="http://schemas.microsoft.com/office/powerpoint/2010/main" val="196543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details see:  Arnold, S. J. &amp; L. D. Houck. 2016.  Can the Fisher-</a:t>
            </a:r>
            <a:r>
              <a:rPr lang="en-US" dirty="0" err="1" smtClean="0"/>
              <a:t>Lande</a:t>
            </a:r>
            <a:r>
              <a:rPr lang="en-US" dirty="0" smtClean="0"/>
              <a:t> process account for birds of paradise and other sexual radiations.  American Naturalist 187:000-000.  PDFs</a:t>
            </a:r>
            <a:r>
              <a:rPr lang="en-US" baseline="0" dirty="0" smtClean="0"/>
              <a:t> of the article are available at the journal website and at </a:t>
            </a:r>
            <a:r>
              <a:rPr lang="en-US" baseline="0" dirty="0" err="1" smtClean="0"/>
              <a:t>ResearchGate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lateral and overhead views of fly flying on tether</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16</a:t>
            </a:fld>
            <a:endParaRPr lang="en-US"/>
          </a:p>
        </p:txBody>
      </p:sp>
    </p:spTree>
    <p:extLst>
      <p:ext uri="{BB962C8B-B14F-4D97-AF65-F5344CB8AC3E}">
        <p14:creationId xmlns:p14="http://schemas.microsoft.com/office/powerpoint/2010/main" val="374607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Lande</a:t>
            </a:r>
            <a:r>
              <a:rPr lang="en-US" baseline="0" dirty="0" smtClean="0"/>
              <a:t> 1981</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5</a:t>
            </a:fld>
            <a:endParaRPr lang="en-US"/>
          </a:p>
        </p:txBody>
      </p:sp>
    </p:spTree>
    <p:extLst>
      <p:ext uri="{BB962C8B-B14F-4D97-AF65-F5344CB8AC3E}">
        <p14:creationId xmlns:p14="http://schemas.microsoft.com/office/powerpoint/2010/main" val="350519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7</a:t>
            </a:fld>
            <a:endParaRPr lang="en-US"/>
          </a:p>
        </p:txBody>
      </p:sp>
    </p:spTree>
    <p:extLst>
      <p:ext uri="{BB962C8B-B14F-4D97-AF65-F5344CB8AC3E}">
        <p14:creationId xmlns:p14="http://schemas.microsoft.com/office/powerpoint/2010/main" val="320719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Lande’s</a:t>
            </a:r>
            <a:r>
              <a:rPr lang="en-US" dirty="0" smtClean="0"/>
              <a:t> (1981) model,</a:t>
            </a:r>
            <a:r>
              <a:rPr lang="en-US" baseline="0" dirty="0" smtClean="0"/>
              <a:t> with a single male ornament, at equilibrium natural selection on the ornament balances an opposing force of sexual selection, but the ornament mean is likely to equilibrate at some distance from its natural selection optimum, as in this illustration.  The ornament distribution here, shown in blue, has a variance of 1 (</a:t>
            </a:r>
            <a:r>
              <a:rPr lang="en-US" dirty="0" smtClean="0"/>
              <a:t>P=1).  The fitness function</a:t>
            </a:r>
            <a:r>
              <a:rPr lang="en-US" baseline="0" dirty="0" smtClean="0"/>
              <a:t> describing natural (viability) selection has a width parameter analogous to a variance that is 10*P (</a:t>
            </a:r>
            <a:r>
              <a:rPr lang="el-GR" dirty="0" smtClean="0"/>
              <a:t>ω</a:t>
            </a:r>
            <a:r>
              <a:rPr lang="en-US" dirty="0" smtClean="0"/>
              <a:t>=10).</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8</a:t>
            </a:fld>
            <a:endParaRPr lang="en-US"/>
          </a:p>
        </p:txBody>
      </p:sp>
    </p:spTree>
    <p:extLst>
      <p:ext uri="{BB962C8B-B14F-4D97-AF65-F5344CB8AC3E}">
        <p14:creationId xmlns:p14="http://schemas.microsoft.com/office/powerpoint/2010/main" val="320719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lateral and overhead views of fly flying on tether</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lateral and overhead views of fly flying on tether</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lateral and overhead views of fly flying on tether</a:t>
            </a:r>
            <a:endParaRPr lang="en-US" dirty="0"/>
          </a:p>
        </p:txBody>
      </p:sp>
      <p:sp>
        <p:nvSpPr>
          <p:cNvPr id="4" name="Slide Number Placeholder 3"/>
          <p:cNvSpPr>
            <a:spLocks noGrp="1"/>
          </p:cNvSpPr>
          <p:nvPr>
            <p:ph type="sldNum" sz="quarter" idx="10"/>
          </p:nvPr>
        </p:nvSpPr>
        <p:spPr/>
        <p:txBody>
          <a:bodyPr/>
          <a:lstStyle/>
          <a:p>
            <a:fld id="{1985C390-8D46-46D8-ACD6-B5F0BA659E0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9368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17486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428018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C5D5D0-9012-40DF-914E-C5EA37FC8C2E}"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2C934C-C884-457E-B4C6-04AF5B7E92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4698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4876D-E0C0-431F-A559-C61381BCF14E}"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5B1A39-C40C-4B06-9D5E-E77E46216A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47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EFEBF-49BF-49F9-9305-70861EC3A5F7}"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09660-9689-4E7B-BB7E-15B70EB08D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95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BAF181-F03B-40B6-AAFE-41975D4FFA4C}" type="datetimeFigureOut">
              <a:rPr lang="en-US">
                <a:solidFill>
                  <a:prstClr val="black">
                    <a:tint val="75000"/>
                  </a:prstClr>
                </a:solidFill>
              </a:rPr>
              <a:pPr>
                <a:defRPr/>
              </a:pPr>
              <a:t>7/30/2016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877E52-0898-4978-9578-1233E9714B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396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749364-EC02-4451-AFD3-96A33F76497F}" type="datetimeFigureOut">
              <a:rPr lang="en-US">
                <a:solidFill>
                  <a:prstClr val="black">
                    <a:tint val="75000"/>
                  </a:prstClr>
                </a:solidFill>
              </a:rPr>
              <a:pPr>
                <a:defRPr/>
              </a:pPr>
              <a:t>7/30/2016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15422C-ED87-4F84-8E6F-0EF13686F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63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1F1DD2-2B72-4693-8567-C098AADA6DE0}" type="datetimeFigureOut">
              <a:rPr lang="en-US">
                <a:solidFill>
                  <a:prstClr val="black">
                    <a:tint val="75000"/>
                  </a:prstClr>
                </a:solidFill>
              </a:rPr>
              <a:pPr>
                <a:defRPr/>
              </a:pPr>
              <a:t>7/30/2016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032EDB-140F-438C-AC15-C132E24E14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722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9BF8-36A2-41D1-B526-F6FC294B21A7}" type="datetimeFigureOut">
              <a:rPr lang="en-US">
                <a:solidFill>
                  <a:prstClr val="black">
                    <a:tint val="75000"/>
                  </a:prstClr>
                </a:solidFill>
              </a:rPr>
              <a:pPr>
                <a:defRPr/>
              </a:pPr>
              <a:t>7/30/2016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433B0-062F-482D-84F9-7E9FE1C560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605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D5B43-3CF8-4C00-969B-81AA95FC0299}" type="datetimeFigureOut">
              <a:rPr lang="en-US">
                <a:solidFill>
                  <a:prstClr val="black">
                    <a:tint val="75000"/>
                  </a:prstClr>
                </a:solidFill>
              </a:rPr>
              <a:pPr>
                <a:defRPr/>
              </a:pPr>
              <a:t>7/30/2016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7E2F7B-B80D-47EB-8CF6-A7F2B59488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03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pPr/>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49453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A56CB-750E-4BE7-BC7D-6A6BF79314DA}" type="datetimeFigureOut">
              <a:rPr lang="en-US">
                <a:solidFill>
                  <a:prstClr val="black">
                    <a:tint val="75000"/>
                  </a:prstClr>
                </a:solidFill>
              </a:rPr>
              <a:pPr>
                <a:defRPr/>
              </a:pPr>
              <a:t>7/30/2016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CBA92E-344F-4995-8E83-3035ACE4D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072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6A0DF-DBA6-4BA1-9CEF-7F264BFB03D1}"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31DDC-4836-4710-BCE1-7EFF05A43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57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F0CF3-18A3-48CF-9E42-FABB888E88F0}"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AB1645-AEEF-4D1F-ABB0-FA1A179D6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023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16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1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75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53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084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29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2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41FCE-64D9-4DCE-A11F-38BDABADECB5}" type="datetimeFigureOut">
              <a:rPr lang="en-US" smtClean="0"/>
              <a:pPr/>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490346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318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61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515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2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27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5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78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538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41FCE-64D9-4DCE-A11F-38BDABADECB5}" type="datetimeFigureOut">
              <a:rPr lang="en-US" smtClean="0"/>
              <a:pPr/>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162115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338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6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750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0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360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27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417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651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71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26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41FCE-64D9-4DCE-A11F-38BDABADECB5}" type="datetimeFigureOut">
              <a:rPr lang="en-US" smtClean="0"/>
              <a:pPr/>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2328906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81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46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50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946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235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62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41FCE-64D9-4DCE-A11F-38BDABADECB5}" type="datetimeFigureOut">
              <a:rPr lang="en-US" smtClean="0"/>
              <a:pPr/>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56222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41FCE-64D9-4DCE-A11F-38BDABADECB5}" type="datetimeFigureOut">
              <a:rPr lang="en-US" smtClean="0"/>
              <a:pPr/>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27987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pPr/>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92214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41FCE-64D9-4DCE-A11F-38BDABADECB5}" type="datetimeFigureOut">
              <a:rPr lang="en-US" smtClean="0"/>
              <a:pPr/>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2CD5D-E752-40CE-A947-F23B85CD483E}" type="slidenum">
              <a:rPr lang="en-US" smtClean="0"/>
              <a:pPr/>
              <a:t>‹#›</a:t>
            </a:fld>
            <a:endParaRPr lang="en-US"/>
          </a:p>
        </p:txBody>
      </p:sp>
    </p:spTree>
    <p:extLst>
      <p:ext uri="{BB962C8B-B14F-4D97-AF65-F5344CB8AC3E}">
        <p14:creationId xmlns:p14="http://schemas.microsoft.com/office/powerpoint/2010/main" val="39512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FCE-64D9-4DCE-A11F-38BDABADECB5}" type="datetimeFigureOut">
              <a:rPr lang="en-US" smtClean="0"/>
              <a:pPr/>
              <a:t>7/30/2016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2CD5D-E752-40CE-A947-F23B85CD483E}" type="slidenum">
              <a:rPr lang="en-US" smtClean="0"/>
              <a:pPr/>
              <a:t>‹#›</a:t>
            </a:fld>
            <a:endParaRPr lang="en-US"/>
          </a:p>
        </p:txBody>
      </p:sp>
    </p:spTree>
    <p:extLst>
      <p:ext uri="{BB962C8B-B14F-4D97-AF65-F5344CB8AC3E}">
        <p14:creationId xmlns:p14="http://schemas.microsoft.com/office/powerpoint/2010/main" val="406898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5546BB-0937-4698-8A2D-E3F5041F3158}" type="datetimeFigureOut">
              <a:rPr lang="en-US">
                <a:solidFill>
                  <a:prstClr val="black">
                    <a:tint val="75000"/>
                  </a:prstClr>
                </a:solidFill>
              </a:rPr>
              <a:pPr>
                <a:defRPr/>
              </a:pPr>
              <a:t>7/30/2016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21A85E-2A4D-45E2-B59C-9A1DB9E0C4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143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accent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accent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22910-816C-478C-B8D8-EA62E0E8792B}"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05689-D37D-492C-90CB-AF395C91C8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136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53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FCE-64D9-4DCE-A11F-38BDABADECB5}" type="datetimeFigureOut">
              <a:rPr lang="en-US" smtClean="0">
                <a:solidFill>
                  <a:prstClr val="black">
                    <a:tint val="75000"/>
                  </a:prstClr>
                </a:solidFill>
              </a:rPr>
              <a:pPr/>
              <a:t>7/30/2016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2CD5D-E752-40CE-A947-F23B85CD4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1418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jpg"/><Relationship Id="rId3" Type="http://schemas.openxmlformats.org/officeDocument/2006/relationships/image" Target="../media/image26.png"/><Relationship Id="rId21" Type="http://schemas.openxmlformats.org/officeDocument/2006/relationships/image" Target="../media/image44.jpg"/><Relationship Id="rId7" Type="http://schemas.openxmlformats.org/officeDocument/2006/relationships/image" Target="../media/image30.jpg"/><Relationship Id="rId12" Type="http://schemas.openxmlformats.org/officeDocument/2006/relationships/image" Target="../media/image35.jpg"/><Relationship Id="rId17" Type="http://schemas.openxmlformats.org/officeDocument/2006/relationships/image" Target="../media/image40.jpg"/><Relationship Id="rId25" Type="http://schemas.openxmlformats.org/officeDocument/2006/relationships/image" Target="../media/image48.jpg"/><Relationship Id="rId2" Type="http://schemas.openxmlformats.org/officeDocument/2006/relationships/notesSlide" Target="../notesSlides/notesSlide13.xml"/><Relationship Id="rId16" Type="http://schemas.openxmlformats.org/officeDocument/2006/relationships/image" Target="../media/image39.jpg"/><Relationship Id="rId20" Type="http://schemas.openxmlformats.org/officeDocument/2006/relationships/image" Target="../media/image43.jpe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34.jpg"/><Relationship Id="rId24" Type="http://schemas.openxmlformats.org/officeDocument/2006/relationships/image" Target="../media/image47.jpeg"/><Relationship Id="rId5" Type="http://schemas.openxmlformats.org/officeDocument/2006/relationships/image" Target="../media/image28.jpg"/><Relationship Id="rId15" Type="http://schemas.openxmlformats.org/officeDocument/2006/relationships/image" Target="../media/image38.jpeg"/><Relationship Id="rId23" Type="http://schemas.openxmlformats.org/officeDocument/2006/relationships/image" Target="../media/image46.jpg"/><Relationship Id="rId28" Type="http://schemas.openxmlformats.org/officeDocument/2006/relationships/image" Target="../media/image51.jpg"/><Relationship Id="rId10" Type="http://schemas.openxmlformats.org/officeDocument/2006/relationships/image" Target="../media/image33.jpg"/><Relationship Id="rId19" Type="http://schemas.openxmlformats.org/officeDocument/2006/relationships/image" Target="../media/image42.jpg"/><Relationship Id="rId4" Type="http://schemas.openxmlformats.org/officeDocument/2006/relationships/image" Target="../media/image27.jpg"/><Relationship Id="rId9" Type="http://schemas.openxmlformats.org/officeDocument/2006/relationships/image" Target="../media/image32.jpg"/><Relationship Id="rId14" Type="http://schemas.openxmlformats.org/officeDocument/2006/relationships/image" Target="../media/image37.jpg"/><Relationship Id="rId22" Type="http://schemas.openxmlformats.org/officeDocument/2006/relationships/image" Target="../media/image45.jpg"/><Relationship Id="rId27"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2SAbCXjD0g&amp;index=2&amp;list=PLCHPzwXO5rNIWEDlh2PECr92wGeNWvTU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Fp_HzqosjMY&amp;index=22&amp;list=PLCHPzwXO5rNIWEDlh2PECr92wGeNWvTU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4.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9.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8.jpeg"/><Relationship Id="rId11" Type="http://schemas.openxmlformats.org/officeDocument/2006/relationships/image" Target="../media/image17.png"/><Relationship Id="rId5" Type="http://schemas.openxmlformats.org/officeDocument/2006/relationships/image" Target="../media/image7.jpe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phenotypicevolution.com/?p=2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sz="3200" b="1" dirty="0" smtClean="0">
                <a:solidFill>
                  <a:srgbClr val="0070C0"/>
                </a:solidFill>
              </a:rPr>
              <a:t>Molecular and </a:t>
            </a:r>
            <a:r>
              <a:rPr lang="en-US" sz="3200" b="1" dirty="0">
                <a:solidFill>
                  <a:srgbClr val="0070C0"/>
                </a:solidFill>
              </a:rPr>
              <a:t>p</a:t>
            </a:r>
            <a:r>
              <a:rPr lang="en-US" sz="3200" b="1" dirty="0" smtClean="0">
                <a:solidFill>
                  <a:srgbClr val="0070C0"/>
                </a:solidFill>
              </a:rPr>
              <a:t>henotypic tangos as models for the evolution of plethodontid courtship pheromones?</a:t>
            </a:r>
            <a:endParaRPr lang="en-US" sz="3200" b="1" dirty="0">
              <a:solidFill>
                <a:srgbClr val="0070C0"/>
              </a:solidFill>
            </a:endParaRPr>
          </a:p>
        </p:txBody>
      </p:sp>
      <p:sp>
        <p:nvSpPr>
          <p:cNvPr id="3" name="Subtitle 2"/>
          <p:cNvSpPr>
            <a:spLocks noGrp="1"/>
          </p:cNvSpPr>
          <p:nvPr>
            <p:ph type="subTitle" idx="1"/>
          </p:nvPr>
        </p:nvSpPr>
        <p:spPr>
          <a:xfrm>
            <a:off x="762000" y="4114800"/>
            <a:ext cx="7620000" cy="1752600"/>
          </a:xfrm>
        </p:spPr>
        <p:txBody>
          <a:bodyPr/>
          <a:lstStyle/>
          <a:p>
            <a:r>
              <a:rPr lang="en-US" sz="3600" i="1" dirty="0" smtClean="0">
                <a:solidFill>
                  <a:schemeClr val="tx1"/>
                </a:solidFill>
              </a:rPr>
              <a:t>Stevan J. Arnold &amp; Lynne D. Houck</a:t>
            </a:r>
          </a:p>
          <a:p>
            <a:r>
              <a:rPr lang="en-US" sz="2800" i="1" dirty="0" smtClean="0">
                <a:solidFill>
                  <a:schemeClr val="tx1"/>
                </a:solidFill>
              </a:rPr>
              <a:t>Department of Integrative Biology</a:t>
            </a:r>
          </a:p>
          <a:p>
            <a:r>
              <a:rPr lang="en-US" sz="2800" i="1" dirty="0" smtClean="0">
                <a:solidFill>
                  <a:schemeClr val="tx1"/>
                </a:solidFill>
              </a:rPr>
              <a:t>Oregon State University</a:t>
            </a:r>
            <a:endParaRPr lang="en-US" sz="2800" i="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1066800" y="2133599"/>
                <a:ext cx="3076355" cy="938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latin typeface="Cambria Math"/>
                            </a:rPr>
                          </m:ctrlPr>
                        </m:dPr>
                        <m:e>
                          <m:m>
                            <m:mPr>
                              <m:mcs>
                                <m:mc>
                                  <m:mcPr>
                                    <m:count m:val="1"/>
                                    <m:mcJc m:val="center"/>
                                  </m:mcPr>
                                </m:mc>
                              </m:mcs>
                              <m:ctrlPr>
                                <a:rPr lang="en-US" sz="2400" i="1">
                                  <a:solidFill>
                                    <a:schemeClr val="tx1"/>
                                  </a:solidFill>
                                  <a:latin typeface="Cambria Math"/>
                                </a:rPr>
                              </m:ctrlPr>
                            </m:mPr>
                            <m:mr>
                              <m:e>
                                <m:r>
                                  <a:rPr lang="en-US" sz="2400" i="1">
                                    <a:solidFill>
                                      <a:schemeClr val="tx1"/>
                                    </a:solidFill>
                                    <a:latin typeface="Cambria Math"/>
                                  </a:rPr>
                                  <m:t>∆</m:t>
                                </m:r>
                                <m:acc>
                                  <m:accPr>
                                    <m:chr m:val="̅"/>
                                    <m:ctrlPr>
                                      <a:rPr lang="en-US" sz="2400" i="1">
                                        <a:solidFill>
                                          <a:schemeClr val="tx1"/>
                                        </a:solidFill>
                                        <a:latin typeface="Cambria Math"/>
                                      </a:rPr>
                                    </m:ctrlPr>
                                  </m:accPr>
                                  <m:e>
                                    <m:r>
                                      <a:rPr lang="en-US" sz="2400" i="1">
                                        <a:solidFill>
                                          <a:schemeClr val="tx1"/>
                                        </a:solidFill>
                                        <a:latin typeface="Cambria Math"/>
                                      </a:rPr>
                                      <m:t>𝑧</m:t>
                                    </m:r>
                                  </m:e>
                                </m:acc>
                              </m:e>
                            </m:mr>
                            <m:mr>
                              <m:e>
                                <m:r>
                                  <a:rPr lang="en-US" sz="2400" i="1">
                                    <a:solidFill>
                                      <a:schemeClr val="tx1"/>
                                    </a:solidFill>
                                    <a:latin typeface="Cambria Math"/>
                                  </a:rPr>
                                  <m:t>∆</m:t>
                                </m:r>
                                <m:acc>
                                  <m:accPr>
                                    <m:chr m:val="̅"/>
                                    <m:ctrlPr>
                                      <a:rPr lang="en-US" sz="2400" i="1">
                                        <a:solidFill>
                                          <a:schemeClr val="tx1"/>
                                        </a:solidFill>
                                        <a:latin typeface="Cambria Math"/>
                                      </a:rPr>
                                    </m:ctrlPr>
                                  </m:accPr>
                                  <m:e>
                                    <m:r>
                                      <a:rPr lang="en-US" sz="2400" i="1">
                                        <a:solidFill>
                                          <a:schemeClr val="tx1"/>
                                        </a:solidFill>
                                        <a:latin typeface="Cambria Math"/>
                                      </a:rPr>
                                      <m:t>𝑦</m:t>
                                    </m:r>
                                  </m:e>
                                </m:acc>
                              </m:e>
                            </m:mr>
                          </m:m>
                        </m:e>
                      </m:d>
                      <m:r>
                        <a:rPr lang="en-US" sz="2400" i="1">
                          <a:solidFill>
                            <a:schemeClr val="tx1"/>
                          </a:solidFill>
                          <a:latin typeface="Cambria Math"/>
                        </a:rPr>
                        <m:t>=</m:t>
                      </m:r>
                      <m:d>
                        <m:dPr>
                          <m:ctrlPr>
                            <a:rPr lang="en-US" sz="2400" i="1">
                              <a:solidFill>
                                <a:schemeClr val="tx1"/>
                              </a:solidFill>
                              <a:latin typeface="Cambria Math"/>
                            </a:rPr>
                          </m:ctrlPr>
                        </m:dPr>
                        <m:e>
                          <m:m>
                            <m:mPr>
                              <m:mcs>
                                <m:mc>
                                  <m:mcPr>
                                    <m:count m:val="2"/>
                                    <m:mcJc m:val="center"/>
                                  </m:mcPr>
                                </m:mc>
                              </m:mcs>
                              <m:ctrlPr>
                                <a:rPr lang="en-US" sz="2400" i="1">
                                  <a:solidFill>
                                    <a:schemeClr val="tx1"/>
                                  </a:solidFill>
                                  <a:latin typeface="Cambria Math"/>
                                </a:rPr>
                              </m:ctrlPr>
                            </m:mPr>
                            <m:mr>
                              <m:e>
                                <m:r>
                                  <a:rPr lang="en-US" sz="2400" i="1">
                                    <a:solidFill>
                                      <a:schemeClr val="tx1"/>
                                    </a:solidFill>
                                    <a:latin typeface="Cambria Math"/>
                                  </a:rPr>
                                  <m:t>𝐺</m:t>
                                </m:r>
                              </m:e>
                              <m:e>
                                <m:r>
                                  <a:rPr lang="en-US" sz="2400" i="1">
                                    <a:solidFill>
                                      <a:schemeClr val="tx1"/>
                                    </a:solidFill>
                                    <a:latin typeface="Cambria Math"/>
                                  </a:rPr>
                                  <m:t>𝐵</m:t>
                                </m:r>
                              </m:e>
                            </m:mr>
                            <m:mr>
                              <m:e>
                                <m:r>
                                  <a:rPr lang="en-US" sz="2400" i="1">
                                    <a:solidFill>
                                      <a:schemeClr val="tx1"/>
                                    </a:solidFill>
                                    <a:latin typeface="Cambria Math"/>
                                  </a:rPr>
                                  <m:t>𝐵</m:t>
                                </m:r>
                              </m:e>
                              <m:e>
                                <m:r>
                                  <a:rPr lang="en-US" sz="2400" i="1">
                                    <a:solidFill>
                                      <a:schemeClr val="tx1"/>
                                    </a:solidFill>
                                    <a:latin typeface="Cambria Math"/>
                                  </a:rPr>
                                  <m:t>𝐻</m:t>
                                </m:r>
                              </m:e>
                            </m:mr>
                          </m:m>
                        </m:e>
                      </m:d>
                      <m:d>
                        <m:dPr>
                          <m:ctrlPr>
                            <a:rPr lang="en-US" sz="2400" i="1">
                              <a:solidFill>
                                <a:schemeClr val="tx1"/>
                              </a:solidFill>
                              <a:latin typeface="Cambria Math"/>
                            </a:rPr>
                          </m:ctrlPr>
                        </m:dPr>
                        <m:e>
                          <m:m>
                            <m:mPr>
                              <m:mcs>
                                <m:mc>
                                  <m:mcPr>
                                    <m:count m:val="1"/>
                                    <m:mcJc m:val="center"/>
                                  </m:mcPr>
                                </m:mc>
                              </m:mcs>
                              <m:ctrlPr>
                                <a:rPr lang="en-US" sz="2400" i="1">
                                  <a:solidFill>
                                    <a:schemeClr val="tx1"/>
                                  </a:solidFill>
                                  <a:latin typeface="Cambria Math"/>
                                </a:rPr>
                              </m:ctrlPr>
                            </m:mPr>
                            <m:mr>
                              <m:e>
                                <m:sSub>
                                  <m:sSubPr>
                                    <m:ctrlPr>
                                      <a:rPr lang="en-US" sz="2400" i="1">
                                        <a:solidFill>
                                          <a:schemeClr val="tx1"/>
                                        </a:solidFill>
                                        <a:latin typeface="Cambria Math"/>
                                      </a:rPr>
                                    </m:ctrlPr>
                                  </m:sSubPr>
                                  <m:e>
                                    <m:r>
                                      <a:rPr lang="en-US" sz="2400" i="1">
                                        <a:solidFill>
                                          <a:schemeClr val="tx1"/>
                                        </a:solidFill>
                                        <a:latin typeface="Cambria Math"/>
                                      </a:rPr>
                                      <m:t>𝛽</m:t>
                                    </m:r>
                                  </m:e>
                                  <m:sub>
                                    <m:r>
                                      <a:rPr lang="en-US" sz="2400" i="1">
                                        <a:solidFill>
                                          <a:schemeClr val="tx1"/>
                                        </a:solidFill>
                                        <a:latin typeface="Cambria Math"/>
                                      </a:rPr>
                                      <m:t>𝑧</m:t>
                                    </m:r>
                                  </m:sub>
                                </m:sSub>
                              </m:e>
                            </m:mr>
                            <m:mr>
                              <m:e>
                                <m:sSub>
                                  <m:sSubPr>
                                    <m:ctrlPr>
                                      <a:rPr lang="en-US" sz="2400" i="1">
                                        <a:solidFill>
                                          <a:schemeClr val="tx1"/>
                                        </a:solidFill>
                                        <a:latin typeface="Cambria Math"/>
                                      </a:rPr>
                                    </m:ctrlPr>
                                  </m:sSubPr>
                                  <m:e>
                                    <m:r>
                                      <a:rPr lang="en-US" sz="2400" i="1">
                                        <a:solidFill>
                                          <a:schemeClr val="tx1"/>
                                        </a:solidFill>
                                        <a:latin typeface="Cambria Math"/>
                                      </a:rPr>
                                      <m:t>𝛽</m:t>
                                    </m:r>
                                  </m:e>
                                  <m:sub>
                                    <m:r>
                                      <a:rPr lang="en-US" sz="2400" i="1">
                                        <a:solidFill>
                                          <a:schemeClr val="tx1"/>
                                        </a:solidFill>
                                        <a:latin typeface="Cambria Math"/>
                                      </a:rPr>
                                      <m:t>𝑦</m:t>
                                    </m:r>
                                  </m:sub>
                                </m:sSub>
                              </m:e>
                            </m:mr>
                          </m:m>
                        </m:e>
                      </m:d>
                    </m:oMath>
                  </m:oMathPara>
                </a14:m>
                <a:endParaRPr lang="en-US" sz="2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66800" y="2133599"/>
                <a:ext cx="3076355" cy="938911"/>
              </a:xfrm>
              <a:prstGeom prst="rect">
                <a:avLst/>
              </a:prstGeom>
              <a:blipFill rotWithShape="1">
                <a:blip r:embed="rId3"/>
                <a:stretch>
                  <a:fillRect/>
                </a:stretch>
              </a:blipFill>
            </p:spPr>
            <p:txBody>
              <a:bodyPr/>
              <a:lstStyle/>
              <a:p>
                <a:r>
                  <a:rPr lang="en-US">
                    <a:noFill/>
                  </a:rPr>
                  <a:t> </a:t>
                </a:r>
              </a:p>
            </p:txBody>
          </p:sp>
        </mc:Fallback>
      </mc:AlternateContent>
      <p:sp>
        <p:nvSpPr>
          <p:cNvPr id="6" name="Left-Right Arrow 5"/>
          <p:cNvSpPr/>
          <p:nvPr/>
        </p:nvSpPr>
        <p:spPr>
          <a:xfrm>
            <a:off x="4343400" y="2360738"/>
            <a:ext cx="1216152" cy="48463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SLAP sherm"/>
          <p:cNvPicPr>
            <a:picLocks noChangeAspect="1" noChangeArrowheads="1"/>
          </p:cNvPicPr>
          <p:nvPr/>
        </p:nvPicPr>
        <p:blipFill>
          <a:blip r:embed="rId4" cstate="print">
            <a:lum bright="18000" contrast="6000"/>
            <a:extLst>
              <a:ext uri="{28A0092B-C50C-407E-A947-70E740481C1C}">
                <a14:useLocalDpi xmlns:a14="http://schemas.microsoft.com/office/drawing/2010/main" val="0"/>
              </a:ext>
            </a:extLst>
          </a:blip>
          <a:srcRect/>
          <a:stretch>
            <a:fillRect/>
          </a:stretch>
        </p:blipFill>
        <p:spPr bwMode="auto">
          <a:xfrm>
            <a:off x="6019800" y="1947416"/>
            <a:ext cx="1941513" cy="131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9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p:spPr>
        <p:txBody>
          <a:bodyPr>
            <a:normAutofit fontScale="90000"/>
          </a:bodyPr>
          <a:lstStyle/>
          <a:p>
            <a:r>
              <a:rPr lang="en-US" b="1" i="1" dirty="0" smtClean="0"/>
              <a:t>The phenotypic tango: a model</a:t>
            </a:r>
            <a:br>
              <a:rPr lang="en-US" b="1" i="1" dirty="0" smtClean="0"/>
            </a:br>
            <a:r>
              <a:rPr lang="en-US" sz="3100" b="1" i="1" dirty="0" smtClean="0"/>
              <a:t>no sexual selection – no tango</a:t>
            </a:r>
            <a:endParaRPr lang="en-US" sz="31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307" y="1981200"/>
            <a:ext cx="3657600" cy="3657600"/>
          </a:xfrm>
          <a:prstGeom prst="rect">
            <a:avLst/>
          </a:prstGeom>
        </p:spPr>
      </p:pic>
    </p:spTree>
    <p:extLst>
      <p:ext uri="{BB962C8B-B14F-4D97-AF65-F5344CB8AC3E}">
        <p14:creationId xmlns:p14="http://schemas.microsoft.com/office/powerpoint/2010/main" val="417708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p:spPr>
        <p:txBody>
          <a:bodyPr>
            <a:normAutofit fontScale="90000"/>
          </a:bodyPr>
          <a:lstStyle/>
          <a:p>
            <a:r>
              <a:rPr lang="en-US" b="1" i="1" dirty="0" smtClean="0"/>
              <a:t>The phenotypic tango: a model</a:t>
            </a:r>
            <a:br>
              <a:rPr lang="en-US" b="1" i="1" dirty="0" smtClean="0"/>
            </a:br>
            <a:r>
              <a:rPr lang="en-US" sz="3100" b="1" i="1" dirty="0" smtClean="0"/>
              <a:t>with sexual selection, pheromones and receptors tango around the receptor optimum</a:t>
            </a:r>
            <a:endParaRPr lang="en-US" sz="31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749" y="2209800"/>
            <a:ext cx="3657600" cy="3657600"/>
          </a:xfrm>
          <a:prstGeom prst="rect">
            <a:avLst/>
          </a:prstGeom>
        </p:spPr>
      </p:pic>
    </p:spTree>
    <p:extLst>
      <p:ext uri="{BB962C8B-B14F-4D97-AF65-F5344CB8AC3E}">
        <p14:creationId xmlns:p14="http://schemas.microsoft.com/office/powerpoint/2010/main" val="142819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p:spPr>
        <p:txBody>
          <a:bodyPr>
            <a:normAutofit fontScale="90000"/>
          </a:bodyPr>
          <a:lstStyle/>
          <a:p>
            <a:r>
              <a:rPr lang="en-US" b="1" i="1" dirty="0" smtClean="0"/>
              <a:t>The phenotypic tango: a model</a:t>
            </a:r>
            <a:br>
              <a:rPr lang="en-US" b="1" i="1" dirty="0" smtClean="0"/>
            </a:br>
            <a:r>
              <a:rPr lang="en-US" sz="3100" b="1" i="1" dirty="0" smtClean="0"/>
              <a:t>if the </a:t>
            </a:r>
            <a:r>
              <a:rPr lang="en-US" sz="3100" b="1" i="1" dirty="0" smtClean="0">
                <a:solidFill>
                  <a:srgbClr val="FFC000"/>
                </a:solidFill>
              </a:rPr>
              <a:t>natural selection optimum </a:t>
            </a:r>
            <a:r>
              <a:rPr lang="en-US" sz="3100" b="1" i="1" dirty="0" smtClean="0"/>
              <a:t>moves, pheromone evolution is exaggerated</a:t>
            </a:r>
            <a:endParaRPr lang="en-US" sz="3100" b="1"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0" cy="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981200"/>
            <a:ext cx="3657600" cy="3657600"/>
          </a:xfrm>
          <a:prstGeom prst="rect">
            <a:avLst/>
          </a:prstGeom>
        </p:spPr>
      </p:pic>
    </p:spTree>
    <p:extLst>
      <p:ext uri="{BB962C8B-B14F-4D97-AF65-F5344CB8AC3E}">
        <p14:creationId xmlns:p14="http://schemas.microsoft.com/office/powerpoint/2010/main" val="224332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Conclusions from the model</a:t>
            </a:r>
            <a:endParaRPr lang="en-US" b="1" i="1" dirty="0"/>
          </a:p>
        </p:txBody>
      </p:sp>
      <p:sp>
        <p:nvSpPr>
          <p:cNvPr id="3" name="Content Placeholder 2"/>
          <p:cNvSpPr>
            <a:spLocks noGrp="1"/>
          </p:cNvSpPr>
          <p:nvPr>
            <p:ph idx="1"/>
          </p:nvPr>
        </p:nvSpPr>
        <p:spPr/>
        <p:txBody>
          <a:bodyPr>
            <a:normAutofit/>
          </a:bodyPr>
          <a:lstStyle/>
          <a:p>
            <a:r>
              <a:rPr lang="en-US" dirty="0" smtClean="0"/>
              <a:t>The evolution of receptors is the key to understanding pheromone evolution</a:t>
            </a:r>
          </a:p>
          <a:p>
            <a:endParaRPr lang="en-US" dirty="0" smtClean="0"/>
          </a:p>
          <a:p>
            <a:r>
              <a:rPr lang="en-US" dirty="0" smtClean="0"/>
              <a:t>Extraordinary evolution of pheromones, may require very weak selection on receptors or evolutionary movement of the receptor optimum</a:t>
            </a:r>
          </a:p>
          <a:p>
            <a:endParaRPr lang="en-US" dirty="0" smtClean="0"/>
          </a:p>
          <a:p>
            <a:endParaRPr lang="en-US" dirty="0"/>
          </a:p>
        </p:txBody>
      </p:sp>
    </p:spTree>
    <p:extLst>
      <p:ext uri="{BB962C8B-B14F-4D97-AF65-F5344CB8AC3E}">
        <p14:creationId xmlns:p14="http://schemas.microsoft.com/office/powerpoint/2010/main" val="2141259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Where do we stand?</a:t>
            </a:r>
            <a:endParaRPr lang="en-US" b="1" i="1" dirty="0"/>
          </a:p>
        </p:txBody>
      </p:sp>
      <p:sp>
        <p:nvSpPr>
          <p:cNvPr id="3" name="Content Placeholder 2"/>
          <p:cNvSpPr>
            <a:spLocks noGrp="1"/>
          </p:cNvSpPr>
          <p:nvPr>
            <p:ph idx="1"/>
          </p:nvPr>
        </p:nvSpPr>
        <p:spPr/>
        <p:txBody>
          <a:bodyPr>
            <a:normAutofit/>
          </a:bodyPr>
          <a:lstStyle/>
          <a:p>
            <a:r>
              <a:rPr lang="en-US" dirty="0" smtClean="0"/>
              <a:t>We have a good understanding of the pattern of pheromone evolution</a:t>
            </a:r>
          </a:p>
          <a:p>
            <a:r>
              <a:rPr lang="en-US" dirty="0" smtClean="0"/>
              <a:t>The phenotypic tango model makes qualitative predictions about unmeasured traits</a:t>
            </a:r>
          </a:p>
          <a:p>
            <a:r>
              <a:rPr lang="en-US" dirty="0" smtClean="0"/>
              <a:t>We need a molecular tango model of pheromone and receptor sequences </a:t>
            </a:r>
          </a:p>
          <a:p>
            <a:endParaRPr lang="en-US" dirty="0" smtClean="0"/>
          </a:p>
          <a:p>
            <a:endParaRPr lang="en-US" dirty="0"/>
          </a:p>
        </p:txBody>
      </p:sp>
    </p:spTree>
    <p:extLst>
      <p:ext uri="{BB962C8B-B14F-4D97-AF65-F5344CB8AC3E}">
        <p14:creationId xmlns:p14="http://schemas.microsoft.com/office/powerpoint/2010/main" val="258742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2800" b="1" dirty="0" smtClean="0">
                <a:solidFill>
                  <a:schemeClr val="tx1"/>
                </a:solidFill>
              </a:rPr>
              <a:t>From molecules to mating success:</a:t>
            </a:r>
            <a:br>
              <a:rPr lang="en-US" sz="2800" b="1" dirty="0" smtClean="0">
                <a:solidFill>
                  <a:schemeClr val="tx1"/>
                </a:solidFill>
              </a:rPr>
            </a:br>
            <a:r>
              <a:rPr lang="en-US" sz="2800" b="1" dirty="0" smtClean="0">
                <a:solidFill>
                  <a:schemeClr val="tx1"/>
                </a:solidFill>
              </a:rPr>
              <a:t>with a </a:t>
            </a:r>
            <a:r>
              <a:rPr lang="en-US" sz="2800" b="1" dirty="0" smtClean="0">
                <a:solidFill>
                  <a:schemeClr val="accent6">
                    <a:lumMod val="75000"/>
                  </a:schemeClr>
                </a:solidFill>
              </a:rPr>
              <a:t>Molecular </a:t>
            </a:r>
            <a:r>
              <a:rPr lang="en-US" sz="2800" b="1" dirty="0">
                <a:solidFill>
                  <a:schemeClr val="accent6">
                    <a:lumMod val="75000"/>
                  </a:schemeClr>
                </a:solidFill>
              </a:rPr>
              <a:t>T</a:t>
            </a:r>
            <a:r>
              <a:rPr lang="en-US" sz="2800" b="1" dirty="0" smtClean="0">
                <a:solidFill>
                  <a:schemeClr val="accent6">
                    <a:lumMod val="75000"/>
                  </a:schemeClr>
                </a:solidFill>
              </a:rPr>
              <a:t>ango model</a:t>
            </a:r>
            <a:endParaRPr lang="en-US" sz="2800" b="1" dirty="0">
              <a:solidFill>
                <a:schemeClr val="accent6">
                  <a:lumMod val="75000"/>
                </a:schemeClr>
              </a:solidFill>
            </a:endParaRPr>
          </a:p>
        </p:txBody>
      </p:sp>
      <p:grpSp>
        <p:nvGrpSpPr>
          <p:cNvPr id="19" name="Group 18"/>
          <p:cNvGrpSpPr/>
          <p:nvPr/>
        </p:nvGrpSpPr>
        <p:grpSpPr>
          <a:xfrm>
            <a:off x="461010" y="1496833"/>
            <a:ext cx="8550899" cy="4458068"/>
            <a:chOff x="408001" y="1003190"/>
            <a:chExt cx="8550899" cy="4458068"/>
          </a:xfrm>
        </p:grpSpPr>
        <p:sp>
          <p:nvSpPr>
            <p:cNvPr id="3" name="Rectangle 2"/>
            <p:cNvSpPr/>
            <p:nvPr/>
          </p:nvSpPr>
          <p:spPr>
            <a:xfrm>
              <a:off x="2324763" y="5168108"/>
              <a:ext cx="228600" cy="2286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58671" y="5168108"/>
              <a:ext cx="228600" cy="2286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58139" y="5143861"/>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14411" y="513878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0" y="51497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88659" y="5137397"/>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8369" y="51497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29400" y="5143861"/>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5137397"/>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91400" y="5139385"/>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1497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06440" y="5143500"/>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0" y="51497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0200" y="3886200"/>
              <a:ext cx="1295400" cy="3048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04037" y="3886200"/>
              <a:ext cx="1295400" cy="304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80143" y="3876923"/>
              <a:ext cx="1295400" cy="3048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1958671" y="4347376"/>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19185" y="4347375"/>
              <a:ext cx="171615" cy="6298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918337" y="4347375"/>
              <a:ext cx="120263" cy="63092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46779" y="4338493"/>
              <a:ext cx="263221" cy="61251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733760" y="4338493"/>
              <a:ext cx="200440" cy="63875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82293" y="4347375"/>
              <a:ext cx="78353" cy="60960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427843" y="4347375"/>
              <a:ext cx="44230" cy="6298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758139" y="4338493"/>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075543" y="4343400"/>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48150" y="4338493"/>
              <a:ext cx="57150" cy="64869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572000" y="4367378"/>
              <a:ext cx="5715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831509" y="4347375"/>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099437" y="4387133"/>
              <a:ext cx="229274" cy="59117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28800" y="2133600"/>
              <a:ext cx="1789210" cy="304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03176" y="2101334"/>
              <a:ext cx="1852447" cy="304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flipV="1">
              <a:off x="2225371" y="2590800"/>
              <a:ext cx="0" cy="1143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77315" y="2667000"/>
              <a:ext cx="2522122" cy="104824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276600" y="2590800"/>
              <a:ext cx="829586" cy="11449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12562" y="2590800"/>
              <a:ext cx="902438" cy="113703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804037" y="2667000"/>
              <a:ext cx="3317433" cy="10668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7409621" y="2590800"/>
              <a:ext cx="18223" cy="11151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015821" y="3866523"/>
              <a:ext cx="522900" cy="369332"/>
            </a:xfrm>
            <a:prstGeom prst="rect">
              <a:avLst/>
            </a:prstGeom>
            <a:noFill/>
          </p:spPr>
          <p:txBody>
            <a:bodyPr wrap="none" rtlCol="0">
              <a:spAutoFit/>
            </a:bodyPr>
            <a:lstStyle/>
            <a:p>
              <a:r>
                <a:rPr lang="en-US" b="1" dirty="0" smtClean="0"/>
                <a:t>SPF</a:t>
              </a:r>
              <a:endParaRPr lang="en-US" b="1" dirty="0"/>
            </a:p>
          </p:txBody>
        </p:sp>
        <p:sp>
          <p:nvSpPr>
            <p:cNvPr id="67" name="TextBox 66"/>
            <p:cNvSpPr txBox="1"/>
            <p:nvPr/>
          </p:nvSpPr>
          <p:spPr>
            <a:xfrm>
              <a:off x="4171095" y="3853934"/>
              <a:ext cx="615874" cy="369332"/>
            </a:xfrm>
            <a:prstGeom prst="rect">
              <a:avLst/>
            </a:prstGeom>
            <a:noFill/>
          </p:spPr>
          <p:txBody>
            <a:bodyPr wrap="none" rtlCol="0">
              <a:spAutoFit/>
            </a:bodyPr>
            <a:lstStyle/>
            <a:p>
              <a:r>
                <a:rPr lang="en-US" b="1" dirty="0" smtClean="0"/>
                <a:t>PMF</a:t>
              </a:r>
              <a:endParaRPr lang="en-US" b="1" dirty="0"/>
            </a:p>
          </p:txBody>
        </p:sp>
        <p:sp>
          <p:nvSpPr>
            <p:cNvPr id="68" name="TextBox 67"/>
            <p:cNvSpPr txBox="1"/>
            <p:nvPr/>
          </p:nvSpPr>
          <p:spPr>
            <a:xfrm>
              <a:off x="7214400" y="3853934"/>
              <a:ext cx="543739" cy="369332"/>
            </a:xfrm>
            <a:prstGeom prst="rect">
              <a:avLst/>
            </a:prstGeom>
            <a:noFill/>
          </p:spPr>
          <p:txBody>
            <a:bodyPr wrap="none" rtlCol="0">
              <a:spAutoFit/>
            </a:bodyPr>
            <a:lstStyle/>
            <a:p>
              <a:r>
                <a:rPr lang="en-US" b="1" dirty="0" smtClean="0"/>
                <a:t>PRF</a:t>
              </a:r>
              <a:endParaRPr lang="en-US" b="1" dirty="0"/>
            </a:p>
          </p:txBody>
        </p:sp>
        <p:sp>
          <p:nvSpPr>
            <p:cNvPr id="69" name="TextBox 68"/>
            <p:cNvSpPr txBox="1"/>
            <p:nvPr/>
          </p:nvSpPr>
          <p:spPr>
            <a:xfrm>
              <a:off x="2258055" y="2101334"/>
              <a:ext cx="783291" cy="369332"/>
            </a:xfrm>
            <a:prstGeom prst="rect">
              <a:avLst/>
            </a:prstGeom>
            <a:noFill/>
          </p:spPr>
          <p:txBody>
            <a:bodyPr wrap="none" rtlCol="0">
              <a:spAutoFit/>
            </a:bodyPr>
            <a:lstStyle/>
            <a:p>
              <a:r>
                <a:rPr lang="en-US" b="1" dirty="0" smtClean="0"/>
                <a:t>Trait 1</a:t>
              </a:r>
              <a:endParaRPr lang="en-US" b="1" dirty="0"/>
            </a:p>
          </p:txBody>
        </p:sp>
        <p:sp>
          <p:nvSpPr>
            <p:cNvPr id="70" name="TextBox 69"/>
            <p:cNvSpPr txBox="1"/>
            <p:nvPr/>
          </p:nvSpPr>
          <p:spPr>
            <a:xfrm>
              <a:off x="6299002" y="2087621"/>
              <a:ext cx="783291" cy="369332"/>
            </a:xfrm>
            <a:prstGeom prst="rect">
              <a:avLst/>
            </a:prstGeom>
            <a:noFill/>
          </p:spPr>
          <p:txBody>
            <a:bodyPr wrap="none" rtlCol="0">
              <a:spAutoFit/>
            </a:bodyPr>
            <a:lstStyle/>
            <a:p>
              <a:r>
                <a:rPr lang="en-US" b="1" dirty="0" smtClean="0"/>
                <a:t>Trait 2</a:t>
              </a:r>
              <a:endParaRPr lang="en-US" b="1" dirty="0"/>
            </a:p>
          </p:txBody>
        </p:sp>
        <p:sp>
          <p:nvSpPr>
            <p:cNvPr id="71" name="TextBox 70"/>
            <p:cNvSpPr txBox="1"/>
            <p:nvPr/>
          </p:nvSpPr>
          <p:spPr>
            <a:xfrm>
              <a:off x="553941" y="5079336"/>
              <a:ext cx="734175" cy="369332"/>
            </a:xfrm>
            <a:prstGeom prst="rect">
              <a:avLst/>
            </a:prstGeom>
            <a:noFill/>
          </p:spPr>
          <p:txBody>
            <a:bodyPr wrap="none" rtlCol="0">
              <a:spAutoFit/>
            </a:bodyPr>
            <a:lstStyle/>
            <a:p>
              <a:r>
                <a:rPr lang="en-US" dirty="0" smtClean="0"/>
                <a:t>genes</a:t>
              </a:r>
              <a:endParaRPr lang="en-US" dirty="0"/>
            </a:p>
          </p:txBody>
        </p:sp>
        <p:sp>
          <p:nvSpPr>
            <p:cNvPr id="72" name="TextBox 71"/>
            <p:cNvSpPr txBox="1"/>
            <p:nvPr/>
          </p:nvSpPr>
          <p:spPr>
            <a:xfrm>
              <a:off x="408001" y="3849672"/>
              <a:ext cx="959110" cy="646331"/>
            </a:xfrm>
            <a:prstGeom prst="rect">
              <a:avLst/>
            </a:prstGeom>
            <a:noFill/>
          </p:spPr>
          <p:txBody>
            <a:bodyPr wrap="none" rtlCol="0">
              <a:spAutoFit/>
            </a:bodyPr>
            <a:lstStyle/>
            <a:p>
              <a:pPr algn="ctr"/>
              <a:r>
                <a:rPr lang="en-US" dirty="0" smtClean="0"/>
                <a:t>proteins</a:t>
              </a:r>
            </a:p>
            <a:p>
              <a:pPr algn="ctr"/>
              <a:endParaRPr lang="en-US" dirty="0"/>
            </a:p>
          </p:txBody>
        </p:sp>
        <p:sp>
          <p:nvSpPr>
            <p:cNvPr id="74" name="Rectangle 73"/>
            <p:cNvSpPr/>
            <p:nvPr/>
          </p:nvSpPr>
          <p:spPr>
            <a:xfrm>
              <a:off x="2538721" y="1143000"/>
              <a:ext cx="1789210" cy="3048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survival</a:t>
              </a:r>
              <a:endParaRPr lang="en-US" b="1" dirty="0">
                <a:solidFill>
                  <a:schemeClr val="tx1"/>
                </a:solidFill>
              </a:endParaRPr>
            </a:p>
          </p:txBody>
        </p:sp>
        <p:sp>
          <p:nvSpPr>
            <p:cNvPr id="75" name="Rectangle 74"/>
            <p:cNvSpPr/>
            <p:nvPr/>
          </p:nvSpPr>
          <p:spPr>
            <a:xfrm>
              <a:off x="5073428" y="1143000"/>
              <a:ext cx="1789210" cy="3048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ating success</a:t>
              </a:r>
              <a:endParaRPr lang="en-US" b="1" dirty="0">
                <a:solidFill>
                  <a:schemeClr val="tx1"/>
                </a:solidFill>
              </a:endParaRPr>
            </a:p>
          </p:txBody>
        </p:sp>
        <p:sp>
          <p:nvSpPr>
            <p:cNvPr id="76" name="TextBox 75"/>
            <p:cNvSpPr txBox="1"/>
            <p:nvPr/>
          </p:nvSpPr>
          <p:spPr>
            <a:xfrm>
              <a:off x="408001" y="2025509"/>
              <a:ext cx="1285416" cy="646331"/>
            </a:xfrm>
            <a:prstGeom prst="rect">
              <a:avLst/>
            </a:prstGeom>
            <a:noFill/>
          </p:spPr>
          <p:txBody>
            <a:bodyPr wrap="none" rtlCol="0">
              <a:spAutoFit/>
            </a:bodyPr>
            <a:lstStyle/>
            <a:p>
              <a:pPr algn="ctr"/>
              <a:r>
                <a:rPr lang="en-US" dirty="0"/>
                <a:t>p</a:t>
              </a:r>
              <a:r>
                <a:rPr lang="en-US" dirty="0" smtClean="0"/>
                <a:t>heromone</a:t>
              </a:r>
            </a:p>
            <a:p>
              <a:pPr algn="ctr"/>
              <a:r>
                <a:rPr lang="en-US" dirty="0" smtClean="0"/>
                <a:t>traits</a:t>
              </a:r>
              <a:endParaRPr lang="en-US" dirty="0"/>
            </a:p>
          </p:txBody>
        </p:sp>
        <p:sp>
          <p:nvSpPr>
            <p:cNvPr id="77" name="TextBox 76"/>
            <p:cNvSpPr txBox="1"/>
            <p:nvPr/>
          </p:nvSpPr>
          <p:spPr>
            <a:xfrm>
              <a:off x="649797" y="1123564"/>
              <a:ext cx="801823" cy="369332"/>
            </a:xfrm>
            <a:prstGeom prst="rect">
              <a:avLst/>
            </a:prstGeom>
            <a:noFill/>
          </p:spPr>
          <p:txBody>
            <a:bodyPr wrap="none" rtlCol="0">
              <a:spAutoFit/>
            </a:bodyPr>
            <a:lstStyle/>
            <a:p>
              <a:r>
                <a:rPr lang="en-US" dirty="0" smtClean="0"/>
                <a:t>fitness</a:t>
              </a:r>
              <a:endParaRPr lang="en-US" dirty="0"/>
            </a:p>
          </p:txBody>
        </p:sp>
        <p:cxnSp>
          <p:nvCxnSpPr>
            <p:cNvPr id="78" name="Straight Arrow Connector 77"/>
            <p:cNvCxnSpPr/>
            <p:nvPr/>
          </p:nvCxnSpPr>
          <p:spPr>
            <a:xfrm flipV="1">
              <a:off x="3200400" y="1600200"/>
              <a:ext cx="2362200" cy="47422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334371" y="1502926"/>
              <a:ext cx="485029" cy="54864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3691393" y="1600200"/>
              <a:ext cx="2404607" cy="42530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6477000" y="1502926"/>
              <a:ext cx="605293" cy="51637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a:off x="8335040" y="1003190"/>
              <a:ext cx="623860" cy="4458068"/>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0313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101" y="-34230"/>
            <a:ext cx="8229600" cy="914400"/>
          </a:xfrm>
        </p:spPr>
        <p:txBody>
          <a:bodyPr/>
          <a:lstStyle/>
          <a:p>
            <a:r>
              <a:rPr lang="en-US" b="1" i="1" dirty="0" smtClean="0"/>
              <a:t>Acknowledgements</a:t>
            </a:r>
            <a:endParaRPr lang="en-US" b="1" i="1" dirty="0"/>
          </a:p>
        </p:txBody>
      </p:sp>
      <p:sp>
        <p:nvSpPr>
          <p:cNvPr id="3" name="Content Placeholder 2"/>
          <p:cNvSpPr>
            <a:spLocks noGrp="1"/>
          </p:cNvSpPr>
          <p:nvPr>
            <p:ph idx="4294967295"/>
          </p:nvPr>
        </p:nvSpPr>
        <p:spPr>
          <a:xfrm>
            <a:off x="450066" y="594518"/>
            <a:ext cx="8229600" cy="5516563"/>
          </a:xfrm>
        </p:spPr>
        <p:txBody>
          <a:bodyPr/>
          <a:lstStyle/>
          <a:p>
            <a:pPr marL="0" indent="0">
              <a:buNone/>
            </a:pPr>
            <a:endParaRPr lang="en-US" sz="2400" dirty="0" smtClean="0"/>
          </a:p>
          <a:p>
            <a:pPr marL="0" indent="0">
              <a:buNone/>
            </a:pPr>
            <a:endParaRPr lang="en-US" dirty="0" smtClean="0"/>
          </a:p>
          <a:p>
            <a:pPr marL="0" indent="0">
              <a:buNone/>
            </a:pP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7562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319" y="5933026"/>
            <a:ext cx="5803392" cy="73152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2814" b="18676"/>
          <a:stretch/>
        </p:blipFill>
        <p:spPr>
          <a:xfrm>
            <a:off x="6781800" y="936938"/>
            <a:ext cx="914400" cy="105548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0232" r="19953" b="18006"/>
          <a:stretch/>
        </p:blipFill>
        <p:spPr>
          <a:xfrm>
            <a:off x="7772400" y="880170"/>
            <a:ext cx="825795" cy="113200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5902" t="11033" r="20824" b="35427"/>
          <a:stretch/>
        </p:blipFill>
        <p:spPr>
          <a:xfrm>
            <a:off x="482009" y="2514600"/>
            <a:ext cx="914400" cy="1148699"/>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r="12647"/>
          <a:stretch/>
        </p:blipFill>
        <p:spPr>
          <a:xfrm>
            <a:off x="1524000" y="937261"/>
            <a:ext cx="914400" cy="1046794"/>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29519" t="15908" r="22057" b="46900"/>
          <a:stretch/>
        </p:blipFill>
        <p:spPr>
          <a:xfrm>
            <a:off x="2590948" y="946121"/>
            <a:ext cx="914400" cy="1055483"/>
          </a:xfrm>
          <a:prstGeom prst="rect">
            <a:avLst/>
          </a:prstGeom>
        </p:spPr>
      </p:pic>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l="7294" r="9379"/>
          <a:stretch/>
        </p:blipFill>
        <p:spPr>
          <a:xfrm>
            <a:off x="6781800" y="2565934"/>
            <a:ext cx="914400" cy="1097365"/>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20279" t="8767" r="21200" b="15465"/>
          <a:stretch/>
        </p:blipFill>
        <p:spPr>
          <a:xfrm>
            <a:off x="7802581" y="2524585"/>
            <a:ext cx="914400" cy="118388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7600" y="908290"/>
            <a:ext cx="914400" cy="1075765"/>
          </a:xfrm>
          <a:prstGeom prst="rect">
            <a:avLst/>
          </a:prstGeom>
        </p:spPr>
      </p:pic>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l="14718" r="11974" b="33213"/>
          <a:stretch/>
        </p:blipFill>
        <p:spPr>
          <a:xfrm>
            <a:off x="2638677" y="2616208"/>
            <a:ext cx="914400" cy="1040296"/>
          </a:xfrm>
          <a:prstGeom prst="rect">
            <a:avLst/>
          </a:prstGeom>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l="32582" t="2967" r="32774" b="56711"/>
          <a:stretch/>
        </p:blipFill>
        <p:spPr>
          <a:xfrm>
            <a:off x="2628044" y="4274067"/>
            <a:ext cx="914400" cy="1090842"/>
          </a:xfrm>
          <a:prstGeom prst="rect">
            <a:avLst/>
          </a:prstGeom>
        </p:spPr>
      </p:pic>
      <p:pic>
        <p:nvPicPr>
          <p:cNvPr id="15" name="Picture 14"/>
          <p:cNvPicPr>
            <a:picLocks noChangeAspect="1"/>
          </p:cNvPicPr>
          <p:nvPr/>
        </p:nvPicPr>
        <p:blipFill rotWithShape="1">
          <a:blip r:embed="rId15" cstate="print">
            <a:extLst>
              <a:ext uri="{28A0092B-C50C-407E-A947-70E740481C1C}">
                <a14:useLocalDpi xmlns:a14="http://schemas.microsoft.com/office/drawing/2010/main" val="0"/>
              </a:ext>
            </a:extLst>
          </a:blip>
          <a:srcRect l="11929" t="5305" r="6912" b="28729"/>
          <a:stretch/>
        </p:blipFill>
        <p:spPr>
          <a:xfrm>
            <a:off x="482009" y="838200"/>
            <a:ext cx="914400" cy="1131181"/>
          </a:xfrm>
          <a:prstGeom prst="rect">
            <a:avLst/>
          </a:prstGeom>
        </p:spPr>
      </p:pic>
      <p:pic>
        <p:nvPicPr>
          <p:cNvPr id="16" name="Picture 15"/>
          <p:cNvPicPr>
            <a:picLocks noChangeAspect="1"/>
          </p:cNvPicPr>
          <p:nvPr/>
        </p:nvPicPr>
        <p:blipFill rotWithShape="1">
          <a:blip r:embed="rId16">
            <a:extLst>
              <a:ext uri="{28A0092B-C50C-407E-A947-70E740481C1C}">
                <a14:useLocalDpi xmlns:a14="http://schemas.microsoft.com/office/drawing/2010/main" val="0"/>
              </a:ext>
            </a:extLst>
          </a:blip>
          <a:srcRect l="22015" t="3848" r="59537" b="67687"/>
          <a:stretch/>
        </p:blipFill>
        <p:spPr>
          <a:xfrm>
            <a:off x="1534750" y="2609414"/>
            <a:ext cx="914400" cy="1053885"/>
          </a:xfrm>
          <a:prstGeom prst="rect">
            <a:avLst/>
          </a:prstGeom>
        </p:spPr>
      </p:pic>
      <p:pic>
        <p:nvPicPr>
          <p:cNvPr id="17" name="Picture 16"/>
          <p:cNvPicPr>
            <a:picLocks noChangeAspect="1"/>
          </p:cNvPicPr>
          <p:nvPr/>
        </p:nvPicPr>
        <p:blipFill rotWithShape="1">
          <a:blip r:embed="rId17">
            <a:extLst>
              <a:ext uri="{28A0092B-C50C-407E-A947-70E740481C1C}">
                <a14:useLocalDpi xmlns:a14="http://schemas.microsoft.com/office/drawing/2010/main" val="0"/>
              </a:ext>
            </a:extLst>
          </a:blip>
          <a:srcRect l="37442" t="4738" r="4302" b="32994"/>
          <a:stretch/>
        </p:blipFill>
        <p:spPr>
          <a:xfrm>
            <a:off x="3713501" y="4381389"/>
            <a:ext cx="914400" cy="977367"/>
          </a:xfrm>
          <a:prstGeom prst="rect">
            <a:avLst/>
          </a:prstGeom>
        </p:spPr>
      </p:pic>
      <p:pic>
        <p:nvPicPr>
          <p:cNvPr id="18" name="Picture 17"/>
          <p:cNvPicPr>
            <a:picLocks noChangeAspect="1"/>
          </p:cNvPicPr>
          <p:nvPr/>
        </p:nvPicPr>
        <p:blipFill rotWithShape="1">
          <a:blip r:embed="rId18">
            <a:extLst>
              <a:ext uri="{28A0092B-C50C-407E-A947-70E740481C1C}">
                <a14:useLocalDpi xmlns:a14="http://schemas.microsoft.com/office/drawing/2010/main" val="0"/>
              </a:ext>
            </a:extLst>
          </a:blip>
          <a:srcRect l="13669" r="23209" b="26558"/>
          <a:stretch/>
        </p:blipFill>
        <p:spPr>
          <a:xfrm>
            <a:off x="5754757" y="2606021"/>
            <a:ext cx="914400" cy="1063904"/>
          </a:xfrm>
          <a:prstGeom prst="rect">
            <a:avLst/>
          </a:prstGeom>
        </p:spPr>
      </p:pic>
      <p:pic>
        <p:nvPicPr>
          <p:cNvPr id="21" name="Picture 20"/>
          <p:cNvPicPr>
            <a:picLocks noChangeAspect="1"/>
          </p:cNvPicPr>
          <p:nvPr/>
        </p:nvPicPr>
        <p:blipFill rotWithShape="1">
          <a:blip r:embed="rId19">
            <a:extLst>
              <a:ext uri="{28A0092B-C50C-407E-A947-70E740481C1C}">
                <a14:useLocalDpi xmlns:a14="http://schemas.microsoft.com/office/drawing/2010/main" val="0"/>
              </a:ext>
            </a:extLst>
          </a:blip>
          <a:srcRect l="5349" t="4558" r="9535" b="10198"/>
          <a:stretch/>
        </p:blipFill>
        <p:spPr>
          <a:xfrm>
            <a:off x="5715000" y="1053610"/>
            <a:ext cx="914400" cy="915771"/>
          </a:xfrm>
          <a:prstGeom prst="rect">
            <a:avLst/>
          </a:prstGeom>
        </p:spPr>
      </p:pic>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l="13856" r="13470" b="33789"/>
          <a:stretch/>
        </p:blipFill>
        <p:spPr>
          <a:xfrm>
            <a:off x="4703350" y="2491111"/>
            <a:ext cx="914400" cy="1165393"/>
          </a:xfrm>
          <a:prstGeom prst="rect">
            <a:avLst/>
          </a:prstGeom>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l="10314" t="-1417" r="16849" b="34205"/>
          <a:stretch/>
        </p:blipFill>
        <p:spPr>
          <a:xfrm>
            <a:off x="4789966" y="4267200"/>
            <a:ext cx="925034" cy="1066987"/>
          </a:xfrm>
          <a:prstGeom prst="rect">
            <a:avLst/>
          </a:prstGeom>
        </p:spPr>
      </p:pic>
      <p:pic>
        <p:nvPicPr>
          <p:cNvPr id="25" name="Picture 24"/>
          <p:cNvPicPr>
            <a:picLocks noChangeAspect="1"/>
          </p:cNvPicPr>
          <p:nvPr/>
        </p:nvPicPr>
        <p:blipFill rotWithShape="1">
          <a:blip r:embed="rId22">
            <a:extLst>
              <a:ext uri="{28A0092B-C50C-407E-A947-70E740481C1C}">
                <a14:useLocalDpi xmlns:a14="http://schemas.microsoft.com/office/drawing/2010/main" val="0"/>
              </a:ext>
            </a:extLst>
          </a:blip>
          <a:srcRect b="13986"/>
          <a:stretch/>
        </p:blipFill>
        <p:spPr>
          <a:xfrm>
            <a:off x="4701362" y="871420"/>
            <a:ext cx="914400" cy="1114235"/>
          </a:xfrm>
          <a:prstGeom prst="rect">
            <a:avLst/>
          </a:prstGeom>
        </p:spPr>
      </p:pic>
      <p:sp>
        <p:nvSpPr>
          <p:cNvPr id="26" name="TextBox 25"/>
          <p:cNvSpPr txBox="1"/>
          <p:nvPr/>
        </p:nvSpPr>
        <p:spPr>
          <a:xfrm>
            <a:off x="568175" y="2063200"/>
            <a:ext cx="803425" cy="307777"/>
          </a:xfrm>
          <a:prstGeom prst="rect">
            <a:avLst/>
          </a:prstGeom>
          <a:noFill/>
        </p:spPr>
        <p:txBody>
          <a:bodyPr wrap="none" rtlCol="0">
            <a:spAutoFit/>
          </a:bodyPr>
          <a:lstStyle/>
          <a:p>
            <a:r>
              <a:rPr lang="en-US" sz="1400" dirty="0" smtClean="0"/>
              <a:t>L. Houck</a:t>
            </a:r>
            <a:endParaRPr lang="en-US" sz="1400" dirty="0"/>
          </a:p>
        </p:txBody>
      </p:sp>
      <p:sp>
        <p:nvSpPr>
          <p:cNvPr id="27" name="TextBox 26"/>
          <p:cNvSpPr txBox="1"/>
          <p:nvPr/>
        </p:nvSpPr>
        <p:spPr>
          <a:xfrm>
            <a:off x="1613727" y="2034702"/>
            <a:ext cx="734945" cy="307777"/>
          </a:xfrm>
          <a:prstGeom prst="rect">
            <a:avLst/>
          </a:prstGeom>
          <a:noFill/>
        </p:spPr>
        <p:txBody>
          <a:bodyPr wrap="none" rtlCol="0">
            <a:spAutoFit/>
          </a:bodyPr>
          <a:lstStyle/>
          <a:p>
            <a:r>
              <a:rPr lang="en-US" sz="1400" dirty="0" smtClean="0"/>
              <a:t>S. Tilley</a:t>
            </a:r>
            <a:endParaRPr lang="en-US" sz="1400" dirty="0"/>
          </a:p>
        </p:txBody>
      </p:sp>
      <p:sp>
        <p:nvSpPr>
          <p:cNvPr id="29" name="TextBox 28"/>
          <p:cNvSpPr txBox="1"/>
          <p:nvPr/>
        </p:nvSpPr>
        <p:spPr>
          <a:xfrm>
            <a:off x="2686406" y="2063200"/>
            <a:ext cx="818942" cy="307777"/>
          </a:xfrm>
          <a:prstGeom prst="rect">
            <a:avLst/>
          </a:prstGeom>
          <a:noFill/>
        </p:spPr>
        <p:txBody>
          <a:bodyPr wrap="none" rtlCol="0">
            <a:spAutoFit/>
          </a:bodyPr>
          <a:lstStyle/>
          <a:p>
            <a:r>
              <a:rPr lang="en-US" sz="1400" dirty="0" smtClean="0"/>
              <a:t>P. </a:t>
            </a:r>
            <a:r>
              <a:rPr lang="en-US" sz="1400" dirty="0" err="1" smtClean="0"/>
              <a:t>Verrell</a:t>
            </a:r>
            <a:endParaRPr lang="en-US" sz="1400" dirty="0"/>
          </a:p>
        </p:txBody>
      </p:sp>
      <p:sp>
        <p:nvSpPr>
          <p:cNvPr id="30" name="TextBox 29"/>
          <p:cNvSpPr txBox="1"/>
          <p:nvPr/>
        </p:nvSpPr>
        <p:spPr>
          <a:xfrm>
            <a:off x="3617826" y="2063199"/>
            <a:ext cx="1041824" cy="307777"/>
          </a:xfrm>
          <a:prstGeom prst="rect">
            <a:avLst/>
          </a:prstGeom>
          <a:noFill/>
        </p:spPr>
        <p:txBody>
          <a:bodyPr wrap="none" rtlCol="0">
            <a:spAutoFit/>
          </a:bodyPr>
          <a:lstStyle/>
          <a:p>
            <a:r>
              <a:rPr lang="en-US" sz="1400" dirty="0" smtClean="0"/>
              <a:t>S. </a:t>
            </a:r>
            <a:r>
              <a:rPr lang="en-US" sz="1400" dirty="0" err="1" smtClean="0"/>
              <a:t>Rollmann</a:t>
            </a:r>
            <a:endParaRPr lang="en-US" sz="1400" dirty="0"/>
          </a:p>
        </p:txBody>
      </p:sp>
      <p:sp>
        <p:nvSpPr>
          <p:cNvPr id="31" name="TextBox 30"/>
          <p:cNvSpPr txBox="1"/>
          <p:nvPr/>
        </p:nvSpPr>
        <p:spPr>
          <a:xfrm>
            <a:off x="4673621" y="2063200"/>
            <a:ext cx="969881" cy="307777"/>
          </a:xfrm>
          <a:prstGeom prst="rect">
            <a:avLst/>
          </a:prstGeom>
          <a:noFill/>
        </p:spPr>
        <p:txBody>
          <a:bodyPr wrap="none" rtlCol="0">
            <a:spAutoFit/>
          </a:bodyPr>
          <a:lstStyle/>
          <a:p>
            <a:r>
              <a:rPr lang="en-US" sz="1400" dirty="0" smtClean="0"/>
              <a:t>R. </a:t>
            </a:r>
            <a:r>
              <a:rPr lang="en-US" sz="1400" dirty="0" err="1" smtClean="0"/>
              <a:t>Feldhoff</a:t>
            </a:r>
            <a:endParaRPr lang="en-US" sz="1400" dirty="0"/>
          </a:p>
        </p:txBody>
      </p:sp>
      <p:sp>
        <p:nvSpPr>
          <p:cNvPr id="3072" name="TextBox 3071"/>
          <p:cNvSpPr txBox="1"/>
          <p:nvPr/>
        </p:nvSpPr>
        <p:spPr>
          <a:xfrm>
            <a:off x="5727874" y="2068285"/>
            <a:ext cx="941283" cy="307777"/>
          </a:xfrm>
          <a:prstGeom prst="rect">
            <a:avLst/>
          </a:prstGeom>
          <a:noFill/>
        </p:spPr>
        <p:txBody>
          <a:bodyPr wrap="none" rtlCol="0">
            <a:spAutoFit/>
          </a:bodyPr>
          <a:lstStyle/>
          <a:p>
            <a:r>
              <a:rPr lang="en-US" sz="1400" dirty="0" smtClean="0"/>
              <a:t>P. </a:t>
            </a:r>
            <a:r>
              <a:rPr lang="en-US" sz="1400" dirty="0" err="1" smtClean="0"/>
              <a:t>Feldhoff</a:t>
            </a:r>
            <a:endParaRPr lang="en-US" sz="1400" dirty="0"/>
          </a:p>
        </p:txBody>
      </p:sp>
      <p:sp>
        <p:nvSpPr>
          <p:cNvPr id="3073" name="TextBox 3072"/>
          <p:cNvSpPr txBox="1"/>
          <p:nvPr/>
        </p:nvSpPr>
        <p:spPr>
          <a:xfrm>
            <a:off x="6847995" y="2071701"/>
            <a:ext cx="782009" cy="307777"/>
          </a:xfrm>
          <a:prstGeom prst="rect">
            <a:avLst/>
          </a:prstGeom>
          <a:noFill/>
        </p:spPr>
        <p:txBody>
          <a:bodyPr wrap="none" rtlCol="0">
            <a:spAutoFit/>
          </a:bodyPr>
          <a:lstStyle/>
          <a:p>
            <a:r>
              <a:rPr lang="en-US" sz="1400" dirty="0" smtClean="0"/>
              <a:t>A. Jones</a:t>
            </a:r>
            <a:endParaRPr lang="en-US" sz="1400" dirty="0"/>
          </a:p>
        </p:txBody>
      </p:sp>
      <p:sp>
        <p:nvSpPr>
          <p:cNvPr id="3074" name="TextBox 3073"/>
          <p:cNvSpPr txBox="1"/>
          <p:nvPr/>
        </p:nvSpPr>
        <p:spPr>
          <a:xfrm>
            <a:off x="7653613" y="2071701"/>
            <a:ext cx="1063368" cy="307777"/>
          </a:xfrm>
          <a:prstGeom prst="rect">
            <a:avLst/>
          </a:prstGeom>
          <a:noFill/>
        </p:spPr>
        <p:txBody>
          <a:bodyPr wrap="none" rtlCol="0">
            <a:spAutoFit/>
          </a:bodyPr>
          <a:lstStyle/>
          <a:p>
            <a:r>
              <a:rPr lang="en-US" sz="1400" dirty="0" smtClean="0"/>
              <a:t>M. </a:t>
            </a:r>
            <a:r>
              <a:rPr lang="en-US" sz="1400" dirty="0" err="1" smtClean="0"/>
              <a:t>Pfrender</a:t>
            </a:r>
            <a:endParaRPr lang="en-US" sz="1400" dirty="0"/>
          </a:p>
        </p:txBody>
      </p:sp>
      <p:sp>
        <p:nvSpPr>
          <p:cNvPr id="3076" name="TextBox 3075"/>
          <p:cNvSpPr txBox="1"/>
          <p:nvPr/>
        </p:nvSpPr>
        <p:spPr>
          <a:xfrm>
            <a:off x="469874" y="3751527"/>
            <a:ext cx="948401" cy="307777"/>
          </a:xfrm>
          <a:prstGeom prst="rect">
            <a:avLst/>
          </a:prstGeom>
          <a:noFill/>
        </p:spPr>
        <p:txBody>
          <a:bodyPr wrap="none" rtlCol="0">
            <a:spAutoFit/>
          </a:bodyPr>
          <a:lstStyle/>
          <a:p>
            <a:r>
              <a:rPr lang="en-US" sz="1400" dirty="0" smtClean="0"/>
              <a:t>R. </a:t>
            </a:r>
            <a:r>
              <a:rPr lang="en-US" sz="1400" dirty="0" err="1" smtClean="0"/>
              <a:t>Highton</a:t>
            </a:r>
            <a:endParaRPr lang="en-US" sz="1400" dirty="0"/>
          </a:p>
        </p:txBody>
      </p:sp>
      <p:sp>
        <p:nvSpPr>
          <p:cNvPr id="3077" name="TextBox 3076"/>
          <p:cNvSpPr txBox="1"/>
          <p:nvPr/>
        </p:nvSpPr>
        <p:spPr>
          <a:xfrm>
            <a:off x="1601800" y="3750566"/>
            <a:ext cx="797078" cy="307777"/>
          </a:xfrm>
          <a:prstGeom prst="rect">
            <a:avLst/>
          </a:prstGeom>
          <a:noFill/>
        </p:spPr>
        <p:txBody>
          <a:bodyPr wrap="none" rtlCol="0">
            <a:spAutoFit/>
          </a:bodyPr>
          <a:lstStyle/>
          <a:p>
            <a:r>
              <a:rPr lang="en-US" sz="1400" dirty="0" smtClean="0"/>
              <a:t>R. Watts</a:t>
            </a:r>
            <a:endParaRPr lang="en-US" sz="1400" dirty="0"/>
          </a:p>
        </p:txBody>
      </p:sp>
      <p:sp>
        <p:nvSpPr>
          <p:cNvPr id="3078" name="TextBox 3077"/>
          <p:cNvSpPr txBox="1"/>
          <p:nvPr/>
        </p:nvSpPr>
        <p:spPr>
          <a:xfrm>
            <a:off x="2638677" y="3732311"/>
            <a:ext cx="878126" cy="307777"/>
          </a:xfrm>
          <a:prstGeom prst="rect">
            <a:avLst/>
          </a:prstGeom>
          <a:noFill/>
        </p:spPr>
        <p:txBody>
          <a:bodyPr wrap="none" rtlCol="0">
            <a:spAutoFit/>
          </a:bodyPr>
          <a:lstStyle/>
          <a:p>
            <a:r>
              <a:rPr lang="en-US" sz="1400" dirty="0" smtClean="0"/>
              <a:t>C. Palmer</a:t>
            </a:r>
            <a:endParaRPr lang="en-US" sz="1400" dirty="0"/>
          </a:p>
        </p:txBody>
      </p:sp>
      <p:sp>
        <p:nvSpPr>
          <p:cNvPr id="3079" name="TextBox 3078"/>
          <p:cNvSpPr txBox="1"/>
          <p:nvPr/>
        </p:nvSpPr>
        <p:spPr>
          <a:xfrm>
            <a:off x="3729918" y="3732311"/>
            <a:ext cx="769763" cy="307777"/>
          </a:xfrm>
          <a:prstGeom prst="rect">
            <a:avLst/>
          </a:prstGeom>
          <a:noFill/>
        </p:spPr>
        <p:txBody>
          <a:bodyPr wrap="none" rtlCol="0">
            <a:spAutoFit/>
          </a:bodyPr>
          <a:lstStyle/>
          <a:p>
            <a:r>
              <a:rPr lang="en-US" sz="1400" dirty="0" smtClean="0"/>
              <a:t>L. Mead</a:t>
            </a:r>
            <a:endParaRPr lang="en-US" sz="1400" dirty="0"/>
          </a:p>
        </p:txBody>
      </p:sp>
      <p:sp>
        <p:nvSpPr>
          <p:cNvPr id="3081" name="TextBox 3080"/>
          <p:cNvSpPr txBox="1"/>
          <p:nvPr/>
        </p:nvSpPr>
        <p:spPr>
          <a:xfrm>
            <a:off x="4690709" y="3613027"/>
            <a:ext cx="1064715" cy="584775"/>
          </a:xfrm>
          <a:prstGeom prst="rect">
            <a:avLst/>
          </a:prstGeom>
          <a:noFill/>
        </p:spPr>
        <p:txBody>
          <a:bodyPr wrap="none" rtlCol="0">
            <a:spAutoFit/>
          </a:bodyPr>
          <a:lstStyle/>
          <a:p>
            <a:pPr algn="ctr"/>
            <a:r>
              <a:rPr lang="en-US" sz="1400" dirty="0" smtClean="0"/>
              <a:t>C.</a:t>
            </a:r>
            <a:r>
              <a:rPr lang="en-US" dirty="0" smtClean="0"/>
              <a:t> </a:t>
            </a:r>
            <a:r>
              <a:rPr lang="en-US" sz="1400" dirty="0" err="1" smtClean="0"/>
              <a:t>Wirsig</a:t>
            </a:r>
            <a:r>
              <a:rPr lang="en-US" sz="1400" dirty="0" smtClean="0"/>
              <a:t>-</a:t>
            </a:r>
          </a:p>
          <a:p>
            <a:pPr algn="ctr"/>
            <a:r>
              <a:rPr lang="en-US" sz="1400" dirty="0" err="1" smtClean="0"/>
              <a:t>Wiechmann</a:t>
            </a:r>
            <a:endParaRPr lang="en-US" sz="1400" dirty="0"/>
          </a:p>
        </p:txBody>
      </p:sp>
      <p:sp>
        <p:nvSpPr>
          <p:cNvPr id="3082" name="TextBox 3081"/>
          <p:cNvSpPr txBox="1"/>
          <p:nvPr/>
        </p:nvSpPr>
        <p:spPr>
          <a:xfrm>
            <a:off x="5755061" y="3780682"/>
            <a:ext cx="914096" cy="307777"/>
          </a:xfrm>
          <a:prstGeom prst="rect">
            <a:avLst/>
          </a:prstGeom>
          <a:noFill/>
        </p:spPr>
        <p:txBody>
          <a:bodyPr wrap="none" rtlCol="0">
            <a:spAutoFit/>
          </a:bodyPr>
          <a:lstStyle/>
          <a:p>
            <a:r>
              <a:rPr lang="en-US" sz="1400" dirty="0" smtClean="0"/>
              <a:t>E. </a:t>
            </a:r>
            <a:r>
              <a:rPr lang="en-US" sz="1400" dirty="0" err="1" smtClean="0"/>
              <a:t>Vacarro</a:t>
            </a:r>
            <a:endParaRPr lang="en-US" sz="1400" dirty="0"/>
          </a:p>
        </p:txBody>
      </p:sp>
      <p:sp>
        <p:nvSpPr>
          <p:cNvPr id="3083" name="TextBox 3082"/>
          <p:cNvSpPr txBox="1"/>
          <p:nvPr/>
        </p:nvSpPr>
        <p:spPr>
          <a:xfrm>
            <a:off x="6781800" y="3780681"/>
            <a:ext cx="994824" cy="307777"/>
          </a:xfrm>
          <a:prstGeom prst="rect">
            <a:avLst/>
          </a:prstGeom>
          <a:noFill/>
        </p:spPr>
        <p:txBody>
          <a:bodyPr wrap="none" rtlCol="0">
            <a:spAutoFit/>
          </a:bodyPr>
          <a:lstStyle/>
          <a:p>
            <a:r>
              <a:rPr lang="en-US" sz="1400" dirty="0" smtClean="0"/>
              <a:t>A. Hastings</a:t>
            </a:r>
            <a:endParaRPr lang="en-US" sz="1400" dirty="0"/>
          </a:p>
        </p:txBody>
      </p:sp>
      <p:sp>
        <p:nvSpPr>
          <p:cNvPr id="3084" name="TextBox 3083"/>
          <p:cNvSpPr txBox="1"/>
          <p:nvPr/>
        </p:nvSpPr>
        <p:spPr>
          <a:xfrm>
            <a:off x="7905870" y="3780682"/>
            <a:ext cx="707822" cy="307777"/>
          </a:xfrm>
          <a:prstGeom prst="rect">
            <a:avLst/>
          </a:prstGeom>
          <a:noFill/>
        </p:spPr>
        <p:txBody>
          <a:bodyPr wrap="none" rtlCol="0">
            <a:spAutoFit/>
          </a:bodyPr>
          <a:lstStyle/>
          <a:p>
            <a:r>
              <a:rPr lang="en-US" sz="1400" dirty="0" smtClean="0"/>
              <a:t>S. Eddy</a:t>
            </a:r>
            <a:endParaRPr lang="en-US" sz="1400" dirty="0"/>
          </a:p>
        </p:txBody>
      </p:sp>
      <p:sp>
        <p:nvSpPr>
          <p:cNvPr id="3085" name="TextBox 3084"/>
          <p:cNvSpPr txBox="1"/>
          <p:nvPr/>
        </p:nvSpPr>
        <p:spPr>
          <a:xfrm>
            <a:off x="2376357" y="5343845"/>
            <a:ext cx="1371600" cy="523220"/>
          </a:xfrm>
          <a:prstGeom prst="rect">
            <a:avLst/>
          </a:prstGeom>
          <a:noFill/>
        </p:spPr>
        <p:txBody>
          <a:bodyPr wrap="square" rtlCol="0">
            <a:spAutoFit/>
          </a:bodyPr>
          <a:lstStyle/>
          <a:p>
            <a:pPr algn="ctr"/>
            <a:r>
              <a:rPr lang="en-US" sz="1400" dirty="0" smtClean="0"/>
              <a:t>K. </a:t>
            </a:r>
            <a:r>
              <a:rPr lang="en-US" sz="1400" dirty="0" err="1" smtClean="0"/>
              <a:t>Kiemnec-Tyburczy</a:t>
            </a:r>
            <a:endParaRPr lang="en-US" sz="1400" dirty="0"/>
          </a:p>
        </p:txBody>
      </p:sp>
      <p:sp>
        <p:nvSpPr>
          <p:cNvPr id="3086" name="TextBox 3085"/>
          <p:cNvSpPr txBox="1"/>
          <p:nvPr/>
        </p:nvSpPr>
        <p:spPr>
          <a:xfrm>
            <a:off x="3687748" y="5421301"/>
            <a:ext cx="965905" cy="307777"/>
          </a:xfrm>
          <a:prstGeom prst="rect">
            <a:avLst/>
          </a:prstGeom>
          <a:noFill/>
        </p:spPr>
        <p:txBody>
          <a:bodyPr wrap="none" rtlCol="0">
            <a:spAutoFit/>
          </a:bodyPr>
          <a:lstStyle/>
          <a:p>
            <a:r>
              <a:rPr lang="en-US" sz="1400" dirty="0" smtClean="0"/>
              <a:t>D. Wilburn</a:t>
            </a:r>
          </a:p>
        </p:txBody>
      </p:sp>
      <p:sp>
        <p:nvSpPr>
          <p:cNvPr id="3087" name="TextBox 3086"/>
          <p:cNvSpPr txBox="1"/>
          <p:nvPr/>
        </p:nvSpPr>
        <p:spPr>
          <a:xfrm>
            <a:off x="4752233" y="5451566"/>
            <a:ext cx="999889" cy="307777"/>
          </a:xfrm>
          <a:prstGeom prst="rect">
            <a:avLst/>
          </a:prstGeom>
          <a:noFill/>
        </p:spPr>
        <p:txBody>
          <a:bodyPr wrap="none" rtlCol="0">
            <a:spAutoFit/>
          </a:bodyPr>
          <a:lstStyle/>
          <a:p>
            <a:r>
              <a:rPr lang="en-US" sz="1400" dirty="0" smtClean="0"/>
              <a:t>S. Woodley</a:t>
            </a:r>
            <a:endParaRPr lang="en-US" sz="1400" dirty="0"/>
          </a:p>
        </p:txBody>
      </p:sp>
      <p:pic>
        <p:nvPicPr>
          <p:cNvPr id="3088" name="Picture 3087"/>
          <p:cNvPicPr>
            <a:picLocks noChangeAspect="1"/>
          </p:cNvPicPr>
          <p:nvPr/>
        </p:nvPicPr>
        <p:blipFill rotWithShape="1">
          <a:blip r:embed="rId23">
            <a:extLst>
              <a:ext uri="{28A0092B-C50C-407E-A947-70E740481C1C}">
                <a14:useLocalDpi xmlns:a14="http://schemas.microsoft.com/office/drawing/2010/main" val="0"/>
              </a:ext>
            </a:extLst>
          </a:blip>
          <a:srcRect l="4796" t="28147" r="76265" b="37473"/>
          <a:stretch/>
        </p:blipFill>
        <p:spPr>
          <a:xfrm>
            <a:off x="3705607" y="2592135"/>
            <a:ext cx="914400" cy="1088442"/>
          </a:xfrm>
          <a:prstGeom prst="rect">
            <a:avLst/>
          </a:prstGeom>
        </p:spPr>
      </p:pic>
      <p:pic>
        <p:nvPicPr>
          <p:cNvPr id="19" name="Picture 18"/>
          <p:cNvPicPr>
            <a:picLocks noChangeAspect="1"/>
          </p:cNvPicPr>
          <p:nvPr/>
        </p:nvPicPr>
        <p:blipFill rotWithShape="1">
          <a:blip r:embed="rId24" cstate="print">
            <a:extLst>
              <a:ext uri="{28A0092B-C50C-407E-A947-70E740481C1C}">
                <a14:useLocalDpi xmlns:a14="http://schemas.microsoft.com/office/drawing/2010/main" val="0"/>
              </a:ext>
            </a:extLst>
          </a:blip>
          <a:srcRect l="16061" r="15479" b="20733"/>
          <a:stretch/>
        </p:blipFill>
        <p:spPr>
          <a:xfrm>
            <a:off x="5867400" y="4285097"/>
            <a:ext cx="914400" cy="1058748"/>
          </a:xfrm>
          <a:prstGeom prst="rect">
            <a:avLst/>
          </a:prstGeom>
        </p:spPr>
      </p:pic>
      <p:pic>
        <p:nvPicPr>
          <p:cNvPr id="20" name="Picture 19"/>
          <p:cNvPicPr>
            <a:picLocks noChangeAspect="1"/>
          </p:cNvPicPr>
          <p:nvPr/>
        </p:nvPicPr>
        <p:blipFill rotWithShape="1">
          <a:blip r:embed="rId25">
            <a:extLst>
              <a:ext uri="{28A0092B-C50C-407E-A947-70E740481C1C}">
                <a14:useLocalDpi xmlns:a14="http://schemas.microsoft.com/office/drawing/2010/main" val="0"/>
              </a:ext>
            </a:extLst>
          </a:blip>
          <a:srcRect l="12200" t="3566" r="17347" b="35708"/>
          <a:stretch/>
        </p:blipFill>
        <p:spPr>
          <a:xfrm>
            <a:off x="6911788" y="4267200"/>
            <a:ext cx="914400" cy="1184366"/>
          </a:xfrm>
          <a:prstGeom prst="rect">
            <a:avLst/>
          </a:prstGeom>
        </p:spPr>
      </p:pic>
      <p:sp>
        <p:nvSpPr>
          <p:cNvPr id="24" name="TextBox 23"/>
          <p:cNvSpPr txBox="1"/>
          <p:nvPr/>
        </p:nvSpPr>
        <p:spPr>
          <a:xfrm>
            <a:off x="5797059" y="5425020"/>
            <a:ext cx="949299" cy="307777"/>
          </a:xfrm>
          <a:prstGeom prst="rect">
            <a:avLst/>
          </a:prstGeom>
          <a:noFill/>
        </p:spPr>
        <p:txBody>
          <a:bodyPr wrap="none" rtlCol="0">
            <a:spAutoFit/>
          </a:bodyPr>
          <a:lstStyle/>
          <a:p>
            <a:r>
              <a:rPr lang="en-US" sz="1400" dirty="0" smtClean="0"/>
              <a:t>H. Godwin</a:t>
            </a:r>
            <a:endParaRPr lang="en-US" sz="1400" dirty="0"/>
          </a:p>
        </p:txBody>
      </p:sp>
      <p:sp>
        <p:nvSpPr>
          <p:cNvPr id="28" name="TextBox 27"/>
          <p:cNvSpPr txBox="1"/>
          <p:nvPr/>
        </p:nvSpPr>
        <p:spPr>
          <a:xfrm>
            <a:off x="6963521" y="5451565"/>
            <a:ext cx="803618" cy="307777"/>
          </a:xfrm>
          <a:prstGeom prst="rect">
            <a:avLst/>
          </a:prstGeom>
          <a:noFill/>
        </p:spPr>
        <p:txBody>
          <a:bodyPr wrap="none" rtlCol="0">
            <a:spAutoFit/>
          </a:bodyPr>
          <a:lstStyle/>
          <a:p>
            <a:r>
              <a:rPr lang="en-US" sz="1400" dirty="0" smtClean="0"/>
              <a:t>R. Gregg</a:t>
            </a:r>
            <a:endParaRPr lang="en-US" sz="1400" dirty="0"/>
          </a:p>
        </p:txBody>
      </p:sp>
      <p:pic>
        <p:nvPicPr>
          <p:cNvPr id="3080" name="Picture 3079"/>
          <p:cNvPicPr>
            <a:picLocks noChangeAspect="1"/>
          </p:cNvPicPr>
          <p:nvPr/>
        </p:nvPicPr>
        <p:blipFill rotWithShape="1">
          <a:blip r:embed="rId26">
            <a:extLst>
              <a:ext uri="{28A0092B-C50C-407E-A947-70E740481C1C}">
                <a14:useLocalDpi xmlns:a14="http://schemas.microsoft.com/office/drawing/2010/main" val="0"/>
              </a:ext>
            </a:extLst>
          </a:blip>
          <a:srcRect l="32997" t="3139" r="32144" b="27874"/>
          <a:stretch/>
        </p:blipFill>
        <p:spPr>
          <a:xfrm>
            <a:off x="1523999" y="4239251"/>
            <a:ext cx="914400" cy="1205245"/>
          </a:xfrm>
          <a:prstGeom prst="rect">
            <a:avLst/>
          </a:prstGeom>
        </p:spPr>
      </p:pic>
      <p:pic>
        <p:nvPicPr>
          <p:cNvPr id="3089" name="Picture 3088"/>
          <p:cNvPicPr>
            <a:picLocks noChangeAspect="1"/>
          </p:cNvPicPr>
          <p:nvPr/>
        </p:nvPicPr>
        <p:blipFill rotWithShape="1">
          <a:blip r:embed="rId27" cstate="print">
            <a:extLst>
              <a:ext uri="{28A0092B-C50C-407E-A947-70E740481C1C}">
                <a14:useLocalDpi xmlns:a14="http://schemas.microsoft.com/office/drawing/2010/main" val="0"/>
              </a:ext>
            </a:extLst>
          </a:blip>
          <a:srcRect l="24613" t="2942" r="14341" b="38169"/>
          <a:stretch/>
        </p:blipFill>
        <p:spPr>
          <a:xfrm>
            <a:off x="467650" y="4251656"/>
            <a:ext cx="914400" cy="1217704"/>
          </a:xfrm>
          <a:prstGeom prst="rect">
            <a:avLst/>
          </a:prstGeom>
        </p:spPr>
      </p:pic>
      <p:sp>
        <p:nvSpPr>
          <p:cNvPr id="3090" name="TextBox 3089"/>
          <p:cNvSpPr txBox="1"/>
          <p:nvPr/>
        </p:nvSpPr>
        <p:spPr>
          <a:xfrm>
            <a:off x="457567" y="5437931"/>
            <a:ext cx="914033" cy="307777"/>
          </a:xfrm>
          <a:prstGeom prst="rect">
            <a:avLst/>
          </a:prstGeom>
          <a:noFill/>
        </p:spPr>
        <p:txBody>
          <a:bodyPr wrap="none" rtlCol="0">
            <a:spAutoFit/>
          </a:bodyPr>
          <a:lstStyle/>
          <a:p>
            <a:r>
              <a:rPr lang="en-US" sz="1400" dirty="0" smtClean="0"/>
              <a:t>F. </a:t>
            </a:r>
            <a:r>
              <a:rPr lang="en-US" sz="1400" dirty="0" err="1" smtClean="0"/>
              <a:t>Laberge</a:t>
            </a:r>
            <a:endParaRPr lang="en-US" sz="1400" dirty="0"/>
          </a:p>
        </p:txBody>
      </p:sp>
      <p:sp>
        <p:nvSpPr>
          <p:cNvPr id="3091" name="TextBox 3090"/>
          <p:cNvSpPr txBox="1"/>
          <p:nvPr/>
        </p:nvSpPr>
        <p:spPr>
          <a:xfrm>
            <a:off x="1594712" y="5451566"/>
            <a:ext cx="727635" cy="307777"/>
          </a:xfrm>
          <a:prstGeom prst="rect">
            <a:avLst/>
          </a:prstGeom>
          <a:noFill/>
        </p:spPr>
        <p:txBody>
          <a:bodyPr wrap="none" rtlCol="0">
            <a:spAutoFit/>
          </a:bodyPr>
          <a:lstStyle/>
          <a:p>
            <a:r>
              <a:rPr lang="en-US" sz="1400" dirty="0" smtClean="0"/>
              <a:t>G. Roth</a:t>
            </a:r>
            <a:endParaRPr lang="en-US" sz="1400" dirty="0"/>
          </a:p>
        </p:txBody>
      </p:sp>
      <p:pic>
        <p:nvPicPr>
          <p:cNvPr id="3092" name="Picture 309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905870" y="4258383"/>
            <a:ext cx="914400" cy="1160585"/>
          </a:xfrm>
          <a:prstGeom prst="rect">
            <a:avLst/>
          </a:prstGeom>
        </p:spPr>
      </p:pic>
      <p:sp>
        <p:nvSpPr>
          <p:cNvPr id="3093" name="TextBox 3092"/>
          <p:cNvSpPr txBox="1"/>
          <p:nvPr/>
        </p:nvSpPr>
        <p:spPr>
          <a:xfrm>
            <a:off x="7905870" y="5457486"/>
            <a:ext cx="918841" cy="307777"/>
          </a:xfrm>
          <a:prstGeom prst="rect">
            <a:avLst/>
          </a:prstGeom>
          <a:noFill/>
        </p:spPr>
        <p:txBody>
          <a:bodyPr wrap="none" rtlCol="0">
            <a:spAutoFit/>
          </a:bodyPr>
          <a:lstStyle/>
          <a:p>
            <a:r>
              <a:rPr lang="en-US" sz="1400" dirty="0" smtClean="0"/>
              <a:t>M. McCall</a:t>
            </a:r>
            <a:endParaRPr lang="en-US" sz="1400" dirty="0"/>
          </a:p>
        </p:txBody>
      </p:sp>
    </p:spTree>
    <p:extLst>
      <p:ext uri="{BB962C8B-B14F-4D97-AF65-F5344CB8AC3E}">
        <p14:creationId xmlns:p14="http://schemas.microsoft.com/office/powerpoint/2010/main" val="390186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600" b="1" i="1" dirty="0" smtClean="0"/>
              <a:t>References</a:t>
            </a:r>
            <a:endParaRPr lang="en-US" sz="3600" b="1" i="1" dirty="0"/>
          </a:p>
        </p:txBody>
      </p:sp>
      <p:sp>
        <p:nvSpPr>
          <p:cNvPr id="3" name="Content Placeholder 2"/>
          <p:cNvSpPr>
            <a:spLocks noGrp="1"/>
          </p:cNvSpPr>
          <p:nvPr>
            <p:ph idx="1"/>
          </p:nvPr>
        </p:nvSpPr>
        <p:spPr>
          <a:xfrm>
            <a:off x="457200" y="685800"/>
            <a:ext cx="8229600" cy="6019800"/>
          </a:xfrm>
        </p:spPr>
        <p:txBody>
          <a:bodyPr>
            <a:normAutofit/>
          </a:bodyPr>
          <a:lstStyle/>
          <a:p>
            <a:r>
              <a:rPr lang="en-US" sz="1900" dirty="0" err="1" smtClean="0"/>
              <a:t>Lande</a:t>
            </a:r>
            <a:r>
              <a:rPr lang="en-US" sz="1900" dirty="0" smtClean="0"/>
              <a:t>, R. </a:t>
            </a:r>
            <a:r>
              <a:rPr lang="en-US" sz="1900" dirty="0"/>
              <a:t>1981.  Models of speciation by sexual selection on polygenic traits. Proc. Nat. Acad. Sci. USA 78:3721–3725</a:t>
            </a:r>
            <a:r>
              <a:rPr lang="en-US" sz="1900" dirty="0" smtClean="0"/>
              <a:t>.</a:t>
            </a:r>
          </a:p>
          <a:p>
            <a:r>
              <a:rPr lang="en-US" sz="2000" dirty="0"/>
              <a:t>Houck, L.D. &amp;</a:t>
            </a:r>
            <a:r>
              <a:rPr lang="en-US" sz="2000" dirty="0" smtClean="0"/>
              <a:t> </a:t>
            </a:r>
            <a:r>
              <a:rPr lang="en-US" sz="2000" dirty="0"/>
              <a:t>N.L. Reagan.  1990.  Male courtship pheromones increase female receptivity in a plethodontid salamander.  Animal </a:t>
            </a:r>
            <a:r>
              <a:rPr lang="en-US" sz="2000" dirty="0" err="1"/>
              <a:t>Behaviour</a:t>
            </a:r>
            <a:r>
              <a:rPr lang="en-US" sz="2000" dirty="0"/>
              <a:t> 39:729-734.</a:t>
            </a:r>
            <a:endParaRPr lang="en-US" sz="1900" dirty="0" smtClean="0"/>
          </a:p>
          <a:p>
            <a:r>
              <a:rPr lang="en-US" sz="2000" dirty="0" err="1"/>
              <a:t>Rollmann</a:t>
            </a:r>
            <a:r>
              <a:rPr lang="en-US" sz="2000" dirty="0"/>
              <a:t>, S.M., Houck, L.D., &amp;</a:t>
            </a:r>
            <a:r>
              <a:rPr lang="en-US" sz="2000" dirty="0" smtClean="0"/>
              <a:t> </a:t>
            </a:r>
            <a:r>
              <a:rPr lang="en-US" sz="2000" dirty="0" err="1"/>
              <a:t>Feldhoff</a:t>
            </a:r>
            <a:r>
              <a:rPr lang="en-US" sz="2000" dirty="0"/>
              <a:t>, R.C.  1999.  Proteinaceous pheromone affecting female receptivity in a terrestrial salamander.  Science 285: 1907‑1909</a:t>
            </a:r>
            <a:r>
              <a:rPr lang="en-US" sz="2000" dirty="0" smtClean="0"/>
              <a:t>.</a:t>
            </a:r>
          </a:p>
          <a:p>
            <a:r>
              <a:rPr lang="en-US" sz="2000" dirty="0" err="1"/>
              <a:t>Feldhoff</a:t>
            </a:r>
            <a:r>
              <a:rPr lang="en-US" sz="2000" dirty="0"/>
              <a:t>, R. C., S. M. </a:t>
            </a:r>
            <a:r>
              <a:rPr lang="en-US" sz="2000" dirty="0" err="1"/>
              <a:t>Rollmann</a:t>
            </a:r>
            <a:r>
              <a:rPr lang="en-US" sz="2000" dirty="0"/>
              <a:t> &amp;</a:t>
            </a:r>
            <a:r>
              <a:rPr lang="en-US" sz="2000" dirty="0" smtClean="0"/>
              <a:t> </a:t>
            </a:r>
            <a:r>
              <a:rPr lang="en-US" sz="2000" dirty="0"/>
              <a:t>L. D. Houck.  1999.  Chemical analyses of courtship pheromones in a plethodontid salamander. In: </a:t>
            </a:r>
            <a:r>
              <a:rPr lang="en-US" sz="2000" i="1" dirty="0"/>
              <a:t>Advances in Chemical Signals in Vertebrates</a:t>
            </a:r>
            <a:r>
              <a:rPr lang="en-US" sz="2000" dirty="0"/>
              <a:t>; pp 117‑125;  R. E. Johnston, D. Müller‑</a:t>
            </a:r>
            <a:r>
              <a:rPr lang="en-US" sz="2000" dirty="0" err="1"/>
              <a:t>Schwarze</a:t>
            </a:r>
            <a:r>
              <a:rPr lang="en-US" sz="2000" dirty="0"/>
              <a:t> and P. Sorensen (Eds.). Kluwer Academic/Plenum Publishers, New York.</a:t>
            </a:r>
          </a:p>
          <a:p>
            <a:r>
              <a:rPr lang="en-US" sz="2000" dirty="0"/>
              <a:t>Watts, R.A., C.A. Palmer, R.C. </a:t>
            </a:r>
            <a:r>
              <a:rPr lang="en-US" sz="2000" dirty="0" err="1"/>
              <a:t>Feldhoff</a:t>
            </a:r>
            <a:r>
              <a:rPr lang="en-US" sz="2000" dirty="0"/>
              <a:t>, P.W. </a:t>
            </a:r>
            <a:r>
              <a:rPr lang="en-US" sz="2000" dirty="0" err="1"/>
              <a:t>Feldhoff</a:t>
            </a:r>
            <a:r>
              <a:rPr lang="en-US" sz="2000" dirty="0"/>
              <a:t>, L.D. Houck, A.G. Jones, M.E. </a:t>
            </a:r>
            <a:r>
              <a:rPr lang="en-US" sz="2000" dirty="0" err="1"/>
              <a:t>Pfrender</a:t>
            </a:r>
            <a:r>
              <a:rPr lang="en-US" sz="2000" dirty="0"/>
              <a:t>, S.M. </a:t>
            </a:r>
            <a:r>
              <a:rPr lang="en-US" sz="2000" dirty="0" err="1"/>
              <a:t>Rollmann</a:t>
            </a:r>
            <a:r>
              <a:rPr lang="en-US" sz="2000" dirty="0"/>
              <a:t> </a:t>
            </a:r>
            <a:r>
              <a:rPr lang="en-US" sz="2000" dirty="0" smtClean="0"/>
              <a:t>&amp; S.J</a:t>
            </a:r>
            <a:r>
              <a:rPr lang="en-US" sz="2000" dirty="0"/>
              <a:t>. Arnold.  2004.  Stabilizing selection on behavior and morphology masks positive selection on the signal in a salamander pheromone signaling complex.  Molecular Biology and Evolution 21:1032-1041. </a:t>
            </a:r>
            <a:endParaRPr lang="en-US" sz="2000" dirty="0" smtClean="0"/>
          </a:p>
          <a:p>
            <a:endParaRPr lang="en-US" sz="1900" dirty="0" smtClean="0"/>
          </a:p>
          <a:p>
            <a:pPr marL="0" indent="0">
              <a:buNone/>
            </a:pPr>
            <a:endParaRPr lang="en-US" sz="1300" dirty="0"/>
          </a:p>
          <a:p>
            <a:endParaRPr lang="en-US" dirty="0"/>
          </a:p>
        </p:txBody>
      </p:sp>
    </p:spTree>
    <p:extLst>
      <p:ext uri="{BB962C8B-B14F-4D97-AF65-F5344CB8AC3E}">
        <p14:creationId xmlns:p14="http://schemas.microsoft.com/office/powerpoint/2010/main" val="275927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600" b="1" i="1" dirty="0" smtClean="0"/>
              <a:t>References, cont.</a:t>
            </a:r>
            <a:endParaRPr lang="en-US" sz="3600" b="1" i="1" dirty="0"/>
          </a:p>
        </p:txBody>
      </p:sp>
      <p:sp>
        <p:nvSpPr>
          <p:cNvPr id="3" name="Content Placeholder 2"/>
          <p:cNvSpPr>
            <a:spLocks noGrp="1"/>
          </p:cNvSpPr>
          <p:nvPr>
            <p:ph idx="1"/>
          </p:nvPr>
        </p:nvSpPr>
        <p:spPr>
          <a:xfrm>
            <a:off x="457200" y="685800"/>
            <a:ext cx="8229600" cy="6019800"/>
          </a:xfrm>
        </p:spPr>
        <p:txBody>
          <a:bodyPr>
            <a:normAutofit fontScale="92500"/>
          </a:bodyPr>
          <a:lstStyle/>
          <a:p>
            <a:r>
              <a:rPr lang="en-US" sz="2000" dirty="0" smtClean="0"/>
              <a:t>Palmer</a:t>
            </a:r>
            <a:r>
              <a:rPr lang="en-US" sz="2000" dirty="0"/>
              <a:t>, C.A., R. Watts, R. Gregg, M. McCall, L. Houck, R. </a:t>
            </a:r>
            <a:r>
              <a:rPr lang="en-US" sz="2000" dirty="0" err="1"/>
              <a:t>Highton</a:t>
            </a:r>
            <a:r>
              <a:rPr lang="en-US" sz="2000" dirty="0"/>
              <a:t> &amp;</a:t>
            </a:r>
            <a:r>
              <a:rPr lang="en-US" sz="2000" dirty="0" smtClean="0"/>
              <a:t> </a:t>
            </a:r>
            <a:r>
              <a:rPr lang="en-US" sz="2000" dirty="0"/>
              <a:t>S. Arnold.  2005.  Lineage-specific differences in evolutionary mode in a salamander courtship pheromone: evidence for a molecular tango.  </a:t>
            </a:r>
            <a:r>
              <a:rPr lang="en-US" sz="2000" dirty="0" err="1"/>
              <a:t>Molec</a:t>
            </a:r>
            <a:r>
              <a:rPr lang="en-US" sz="2000" dirty="0"/>
              <a:t>. Biol. Evolution 22:2243-2256</a:t>
            </a:r>
            <a:r>
              <a:rPr lang="en-US" sz="2000" dirty="0" smtClean="0"/>
              <a:t>.</a:t>
            </a:r>
          </a:p>
          <a:p>
            <a:r>
              <a:rPr lang="en-US" sz="2000" dirty="0"/>
              <a:t>Houck, L.D., L.S. Mead, R.A. Watts, S.J. Arnold, P.W. </a:t>
            </a:r>
            <a:r>
              <a:rPr lang="en-US" sz="2000" dirty="0" err="1"/>
              <a:t>Feldhoff</a:t>
            </a:r>
            <a:r>
              <a:rPr lang="en-US" sz="2000" dirty="0"/>
              <a:t> &amp;</a:t>
            </a:r>
            <a:r>
              <a:rPr lang="en-US" sz="2000" dirty="0" smtClean="0"/>
              <a:t> </a:t>
            </a:r>
            <a:r>
              <a:rPr lang="en-US" sz="2000" dirty="0"/>
              <a:t>R.C. </a:t>
            </a:r>
            <a:r>
              <a:rPr lang="en-US" sz="2000" dirty="0" err="1"/>
              <a:t>Feldhoff</a:t>
            </a:r>
            <a:r>
              <a:rPr lang="en-US" sz="2000" dirty="0"/>
              <a:t>.  2007.  A candidate vertebrate pheromone, SPF, increases female receptivity in a salamander.  Pp. 213-221.  In:  J. Hurst, R. Beynon, and D. Muller-</a:t>
            </a:r>
            <a:r>
              <a:rPr lang="en-US" sz="2000" dirty="0" err="1"/>
              <a:t>Schwarze</a:t>
            </a:r>
            <a:r>
              <a:rPr lang="en-US" sz="2000" dirty="0"/>
              <a:t>, (Eds.), </a:t>
            </a:r>
            <a:r>
              <a:rPr lang="en-US" sz="2000" i="1" dirty="0"/>
              <a:t>Chemical Signals in Vertebrates 11</a:t>
            </a:r>
            <a:r>
              <a:rPr lang="en-US" sz="2000" dirty="0"/>
              <a:t>.  Springer, New York. </a:t>
            </a:r>
            <a:endParaRPr lang="en-US" sz="2000" dirty="0" smtClean="0"/>
          </a:p>
          <a:p>
            <a:r>
              <a:rPr lang="en-US" sz="2000" dirty="0"/>
              <a:t>Palmer, C.A., D.M. Hollis, R.A. Watts, L.D. Houck, M.A. McCall, R.G. Gregg, P.W. </a:t>
            </a:r>
            <a:r>
              <a:rPr lang="en-US" sz="2000" dirty="0" err="1"/>
              <a:t>Feldhoff</a:t>
            </a:r>
            <a:r>
              <a:rPr lang="en-US" sz="2000" dirty="0"/>
              <a:t>, R.C. </a:t>
            </a:r>
            <a:r>
              <a:rPr lang="en-US" sz="2000" dirty="0" err="1"/>
              <a:t>Feldhoff</a:t>
            </a:r>
            <a:r>
              <a:rPr lang="en-US" sz="2000" dirty="0"/>
              <a:t> &amp;</a:t>
            </a:r>
            <a:r>
              <a:rPr lang="en-US" sz="2000" dirty="0" smtClean="0"/>
              <a:t> </a:t>
            </a:r>
            <a:r>
              <a:rPr lang="en-US" sz="2000" dirty="0"/>
              <a:t>S.J. Arnold.  2007. Plethodontid modulating factor, hypervariable salamander courtship pheromone in the three-finger protein superfamily.  The FEBS Journal 274:2300-2310. </a:t>
            </a:r>
            <a:endParaRPr lang="en-US" sz="2000" dirty="0" smtClean="0"/>
          </a:p>
          <a:p>
            <a:r>
              <a:rPr lang="en-US" sz="2000" dirty="0"/>
              <a:t>Houck, L.D., C.A. Palmer, R.A. Watts, S.J. Arnold, P.W. </a:t>
            </a:r>
            <a:r>
              <a:rPr lang="en-US" sz="2000" dirty="0" err="1"/>
              <a:t>Feldhoff</a:t>
            </a:r>
            <a:r>
              <a:rPr lang="en-US" sz="2000" dirty="0"/>
              <a:t> &amp;</a:t>
            </a:r>
            <a:r>
              <a:rPr lang="en-US" sz="2000" dirty="0" smtClean="0"/>
              <a:t> </a:t>
            </a:r>
            <a:r>
              <a:rPr lang="en-US" sz="2000" dirty="0"/>
              <a:t>R.C. </a:t>
            </a:r>
            <a:r>
              <a:rPr lang="en-US" sz="2000" dirty="0" err="1"/>
              <a:t>Feldhoff</a:t>
            </a:r>
            <a:r>
              <a:rPr lang="en-US" sz="2000" dirty="0"/>
              <a:t>.  2007. A new vertebrate courtship pheromone, PMF, affects female receptivity in a terrestrial salamander.  Animal </a:t>
            </a:r>
            <a:r>
              <a:rPr lang="en-US" sz="2000" dirty="0" err="1"/>
              <a:t>Behaviour</a:t>
            </a:r>
            <a:r>
              <a:rPr lang="en-US" sz="2000" dirty="0"/>
              <a:t>  </a:t>
            </a:r>
            <a:r>
              <a:rPr lang="en-US" sz="2000" dirty="0" smtClean="0"/>
              <a:t>73:315-320.</a:t>
            </a:r>
          </a:p>
          <a:p>
            <a:r>
              <a:rPr lang="en-US" sz="2000" dirty="0"/>
              <a:t>Houck, L.D., R.A. Watts, S.J. Arnold, K.E. Bowen, K.M. </a:t>
            </a:r>
            <a:r>
              <a:rPr lang="en-US" sz="2000" dirty="0" err="1"/>
              <a:t>Kiemnec</a:t>
            </a:r>
            <a:r>
              <a:rPr lang="en-US" sz="2000" dirty="0"/>
              <a:t>, H.A. Godwin, P.W. </a:t>
            </a:r>
            <a:r>
              <a:rPr lang="en-US" sz="2000" dirty="0" err="1"/>
              <a:t>Feldhoff</a:t>
            </a:r>
            <a:r>
              <a:rPr lang="en-US" sz="2000" dirty="0"/>
              <a:t> &amp;</a:t>
            </a:r>
            <a:r>
              <a:rPr lang="en-US" sz="2000" dirty="0" smtClean="0"/>
              <a:t> </a:t>
            </a:r>
            <a:r>
              <a:rPr lang="en-US" sz="2000" dirty="0"/>
              <a:t>R.C. </a:t>
            </a:r>
            <a:r>
              <a:rPr lang="en-US" sz="2000" dirty="0" err="1"/>
              <a:t>Feldhoff</a:t>
            </a:r>
            <a:r>
              <a:rPr lang="en-US" sz="2000" dirty="0"/>
              <a:t>.  2008.  A recombinant courtship pheromone affects sexual receptivity in a plethodontid salamander.  Chemical Senses 33:623-631. </a:t>
            </a:r>
          </a:p>
          <a:p>
            <a:endParaRPr lang="en-US" sz="1900" dirty="0" smtClean="0"/>
          </a:p>
          <a:p>
            <a:pPr marL="0" indent="0">
              <a:buNone/>
            </a:pPr>
            <a:endParaRPr lang="en-US" sz="1300" dirty="0"/>
          </a:p>
          <a:p>
            <a:endParaRPr lang="en-US" dirty="0"/>
          </a:p>
        </p:txBody>
      </p:sp>
    </p:spTree>
    <p:extLst>
      <p:ext uri="{BB962C8B-B14F-4D97-AF65-F5344CB8AC3E}">
        <p14:creationId xmlns:p14="http://schemas.microsoft.com/office/powerpoint/2010/main" val="4268718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600" b="1" i="1" dirty="0" smtClean="0"/>
              <a:t>References, cont.</a:t>
            </a:r>
            <a:endParaRPr lang="en-US" sz="3600" b="1" i="1" dirty="0"/>
          </a:p>
        </p:txBody>
      </p:sp>
      <p:sp>
        <p:nvSpPr>
          <p:cNvPr id="3" name="Content Placeholder 2"/>
          <p:cNvSpPr>
            <a:spLocks noGrp="1"/>
          </p:cNvSpPr>
          <p:nvPr>
            <p:ph idx="1"/>
          </p:nvPr>
        </p:nvSpPr>
        <p:spPr>
          <a:xfrm>
            <a:off x="457200" y="685800"/>
            <a:ext cx="8229600" cy="6019800"/>
          </a:xfrm>
        </p:spPr>
        <p:txBody>
          <a:bodyPr>
            <a:normAutofit/>
          </a:bodyPr>
          <a:lstStyle/>
          <a:p>
            <a:r>
              <a:rPr lang="en-US" sz="2000" dirty="0" smtClean="0"/>
              <a:t>Palmer, C., A. Picard, R. Watts, L.D. Houck, </a:t>
            </a:r>
            <a:r>
              <a:rPr lang="en-US" sz="2000" dirty="0"/>
              <a:t>&amp;</a:t>
            </a:r>
            <a:r>
              <a:rPr lang="en-US" sz="2000" dirty="0" smtClean="0"/>
              <a:t> S.J. Arnold.  2010.  Rapid evolution of Plethodontid Modulating Factor (PMF), a hypervariable salamander courtship pheromone, is driven by positive selection.  Jour. </a:t>
            </a:r>
            <a:r>
              <a:rPr lang="en-US" sz="2000" dirty="0" err="1" smtClean="0"/>
              <a:t>Molec</a:t>
            </a:r>
            <a:r>
              <a:rPr lang="en-US" sz="2000" dirty="0" smtClean="0"/>
              <a:t>. </a:t>
            </a:r>
            <a:r>
              <a:rPr lang="en-US" sz="2000" dirty="0" err="1" smtClean="0"/>
              <a:t>Evol</a:t>
            </a:r>
            <a:r>
              <a:rPr lang="en-US" sz="2000" dirty="0" smtClean="0"/>
              <a:t>. 70:427-440.</a:t>
            </a:r>
          </a:p>
          <a:p>
            <a:r>
              <a:rPr lang="en-US" sz="2000" dirty="0" smtClean="0"/>
              <a:t> </a:t>
            </a:r>
            <a:r>
              <a:rPr lang="en-US" sz="2000" dirty="0" err="1" smtClean="0"/>
              <a:t>Kiemnec-Tyburczy</a:t>
            </a:r>
            <a:r>
              <a:rPr lang="en-US" sz="2000" dirty="0" smtClean="0"/>
              <a:t>, K. M., S. K. Woodley, R. A. Watts, S. J. Arnold, </a:t>
            </a:r>
            <a:r>
              <a:rPr lang="en-US" sz="2000" dirty="0"/>
              <a:t>&amp;</a:t>
            </a:r>
            <a:r>
              <a:rPr lang="en-US" sz="2000" dirty="0" smtClean="0"/>
              <a:t> L. D. Houck. 2012. Expression of </a:t>
            </a:r>
            <a:r>
              <a:rPr lang="en-US" sz="2000" dirty="0" err="1" smtClean="0"/>
              <a:t>vomeronasal</a:t>
            </a:r>
            <a:r>
              <a:rPr lang="en-US" sz="2000" dirty="0" smtClean="0"/>
              <a:t> receptors and related signaling molecules in the nasal cavity of a caudate amphibian (</a:t>
            </a:r>
            <a:r>
              <a:rPr lang="en-US" sz="2000" i="1" dirty="0" err="1" smtClean="0"/>
              <a:t>Plethodon</a:t>
            </a:r>
            <a:r>
              <a:rPr lang="en-US" sz="2000" i="1" dirty="0" smtClean="0"/>
              <a:t> </a:t>
            </a:r>
            <a:r>
              <a:rPr lang="en-US" sz="2000" i="1" dirty="0" err="1" smtClean="0"/>
              <a:t>shermani</a:t>
            </a:r>
            <a:r>
              <a:rPr lang="en-US" sz="2000" dirty="0" smtClean="0"/>
              <a:t>). Chemical Senses 37: 335-346.</a:t>
            </a:r>
          </a:p>
          <a:p>
            <a:r>
              <a:rPr lang="en-US" sz="2000" dirty="0" smtClean="0"/>
              <a:t>Wilburn, D.B., K.E. Bowen, R.G. Gregg, J. </a:t>
            </a:r>
            <a:r>
              <a:rPr lang="en-US" sz="2000" dirty="0" err="1" smtClean="0"/>
              <a:t>Cai</a:t>
            </a:r>
            <a:r>
              <a:rPr lang="en-US" sz="2000" dirty="0" smtClean="0"/>
              <a:t>, P.W. </a:t>
            </a:r>
            <a:r>
              <a:rPr lang="en-US" sz="2000" dirty="0" err="1" smtClean="0"/>
              <a:t>Feldhoff</a:t>
            </a:r>
            <a:r>
              <a:rPr lang="en-US" sz="2000" dirty="0" smtClean="0"/>
              <a:t>, L.D. Houck, &amp; R.C. </a:t>
            </a:r>
            <a:r>
              <a:rPr lang="en-US" sz="2000" dirty="0" err="1" smtClean="0"/>
              <a:t>Feldhoff</a:t>
            </a:r>
            <a:r>
              <a:rPr lang="en-US" sz="2000" dirty="0" smtClean="0"/>
              <a:t>.  2012. Proteomic and UTR analyses of a rapidly evolving hypervariable family of vertebrate pheromones. Evolution 66: 2227-2239. </a:t>
            </a:r>
          </a:p>
          <a:p>
            <a:r>
              <a:rPr lang="en-US" sz="2000" dirty="0" smtClean="0"/>
              <a:t>Wilburn, D. B. &amp; W. J.  Swanson. 2016. From molecules to mating: rapid evolution and biochemical studies of reproductive proteins. Journal of proteomics 135: 12-25.</a:t>
            </a:r>
          </a:p>
          <a:p>
            <a:r>
              <a:rPr lang="en-US" sz="2000" dirty="0"/>
              <a:t>Arnold, S. J. &amp;</a:t>
            </a:r>
            <a:r>
              <a:rPr lang="en-US" sz="2000" dirty="0" smtClean="0"/>
              <a:t> </a:t>
            </a:r>
            <a:r>
              <a:rPr lang="en-US" sz="2000" dirty="0"/>
              <a:t>L. D. Houck.  2016.  Can the Fisher-</a:t>
            </a:r>
            <a:r>
              <a:rPr lang="en-US" sz="2000" dirty="0" err="1"/>
              <a:t>Lande</a:t>
            </a:r>
            <a:r>
              <a:rPr lang="en-US" sz="2000" dirty="0"/>
              <a:t> process account for birds-of-paradise and other sexual radiations?  The American Naturalist </a:t>
            </a:r>
            <a:r>
              <a:rPr lang="en-US" sz="2000" dirty="0" smtClean="0"/>
              <a:t>187:717-735.</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181524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Background</a:t>
            </a:r>
            <a:endParaRPr lang="en-US" b="1" i="1" dirty="0"/>
          </a:p>
        </p:txBody>
      </p:sp>
      <p:sp>
        <p:nvSpPr>
          <p:cNvPr id="3" name="Content Placeholder 2"/>
          <p:cNvSpPr>
            <a:spLocks noGrp="1"/>
          </p:cNvSpPr>
          <p:nvPr>
            <p:ph idx="1"/>
          </p:nvPr>
        </p:nvSpPr>
        <p:spPr/>
        <p:txBody>
          <a:bodyPr>
            <a:normAutofit fontScale="85000" lnSpcReduction="20000"/>
          </a:bodyPr>
          <a:lstStyle/>
          <a:p>
            <a:r>
              <a:rPr lang="en-US" dirty="0" smtClean="0"/>
              <a:t>Male plethodontids produce courtship pheromones in their mental glands.</a:t>
            </a:r>
          </a:p>
          <a:p>
            <a:r>
              <a:rPr lang="en-US" dirty="0" smtClean="0"/>
              <a:t>The pheromones are delivered by </a:t>
            </a:r>
            <a:r>
              <a:rPr lang="en-US" dirty="0" smtClean="0">
                <a:hlinkClick r:id="rId3"/>
              </a:rPr>
              <a:t>scratching</a:t>
            </a:r>
            <a:r>
              <a:rPr lang="en-US" dirty="0" smtClean="0"/>
              <a:t> or </a:t>
            </a:r>
            <a:r>
              <a:rPr lang="en-US" dirty="0">
                <a:hlinkClick r:id="rId4"/>
              </a:rPr>
              <a:t>slapping</a:t>
            </a:r>
            <a:r>
              <a:rPr lang="en-US" dirty="0"/>
              <a:t> the </a:t>
            </a:r>
            <a:r>
              <a:rPr lang="en-US" dirty="0" smtClean="0"/>
              <a:t>female during courtship.</a:t>
            </a:r>
          </a:p>
          <a:p>
            <a:r>
              <a:rPr lang="en-US" dirty="0" smtClean="0"/>
              <a:t>Pheromones enhance female sexual receptivity.</a:t>
            </a:r>
          </a:p>
          <a:p>
            <a:r>
              <a:rPr lang="en-US" dirty="0" smtClean="0"/>
              <a:t>The pheromone is a complex cocktail of proteins.</a:t>
            </a:r>
          </a:p>
          <a:p>
            <a:r>
              <a:rPr lang="en-US" dirty="0" smtClean="0"/>
              <a:t>Three unrelated families of proteins contribute to the cocktail.</a:t>
            </a:r>
          </a:p>
          <a:p>
            <a:r>
              <a:rPr lang="en-US" dirty="0" smtClean="0"/>
              <a:t>The evolution of these protein families share a number of characteristics.</a:t>
            </a:r>
          </a:p>
          <a:p>
            <a:r>
              <a:rPr lang="en-US" dirty="0" smtClean="0"/>
              <a:t>What are they?</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239304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Evolutionary patterns in courtship pheromone proteins</a:t>
            </a:r>
            <a:endParaRPr lang="en-US" b="1" i="1" dirty="0"/>
          </a:p>
        </p:txBody>
      </p:sp>
      <p:sp>
        <p:nvSpPr>
          <p:cNvPr id="3" name="Content Placeholder 2"/>
          <p:cNvSpPr>
            <a:spLocks noGrp="1"/>
          </p:cNvSpPr>
          <p:nvPr>
            <p:ph idx="1"/>
          </p:nvPr>
        </p:nvSpPr>
        <p:spPr/>
        <p:txBody>
          <a:bodyPr>
            <a:normAutofit/>
          </a:bodyPr>
          <a:lstStyle/>
          <a:p>
            <a:r>
              <a:rPr lang="en-US" dirty="0" smtClean="0"/>
              <a:t>Incessant, rapid evolution</a:t>
            </a:r>
          </a:p>
          <a:p>
            <a:r>
              <a:rPr lang="en-US" dirty="0" smtClean="0"/>
              <a:t>Driven by drift and positive selection</a:t>
            </a:r>
          </a:p>
          <a:p>
            <a:r>
              <a:rPr lang="en-US" dirty="0" smtClean="0"/>
              <a:t>Gene duplication </a:t>
            </a:r>
          </a:p>
          <a:p>
            <a:r>
              <a:rPr lang="en-US" dirty="0" smtClean="0"/>
              <a:t>Polymorphism within populations can be extensive</a:t>
            </a:r>
          </a:p>
          <a:p>
            <a:r>
              <a:rPr lang="en-US" dirty="0" smtClean="0"/>
              <a:t>How can we account for these patterns?</a:t>
            </a:r>
          </a:p>
          <a:p>
            <a:endParaRPr lang="en-US" dirty="0" smtClean="0"/>
          </a:p>
          <a:p>
            <a:endParaRPr lang="en-US" dirty="0"/>
          </a:p>
        </p:txBody>
      </p:sp>
    </p:spTree>
    <p:extLst>
      <p:ext uri="{BB962C8B-B14F-4D97-AF65-F5344CB8AC3E}">
        <p14:creationId xmlns:p14="http://schemas.microsoft.com/office/powerpoint/2010/main" val="36332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91054"/>
            <a:ext cx="8229600" cy="1143000"/>
          </a:xfrm>
        </p:spPr>
        <p:txBody>
          <a:bodyPr/>
          <a:lstStyle/>
          <a:p>
            <a:r>
              <a:rPr lang="en-US" b="1" i="1" dirty="0" smtClean="0">
                <a:solidFill>
                  <a:schemeClr val="tx1"/>
                </a:solidFill>
              </a:rPr>
              <a:t>Watts’ </a:t>
            </a:r>
            <a:r>
              <a:rPr lang="en-US" b="1" i="1" dirty="0">
                <a:solidFill>
                  <a:schemeClr val="tx1"/>
                </a:solidFill>
              </a:rPr>
              <a:t>tethered </a:t>
            </a:r>
            <a:r>
              <a:rPr lang="en-US" b="1" i="1" dirty="0" smtClean="0">
                <a:solidFill>
                  <a:schemeClr val="tx1"/>
                </a:solidFill>
              </a:rPr>
              <a:t>bee: </a:t>
            </a:r>
            <a:r>
              <a:rPr lang="en-US" b="1" i="1" dirty="0">
                <a:solidFill>
                  <a:schemeClr val="tx1"/>
                </a:solidFill>
              </a:rPr>
              <a:t>a metaphor</a:t>
            </a:r>
            <a:endParaRPr lang="en-US" dirty="0">
              <a:solidFill>
                <a:schemeClr val="tx1"/>
              </a:solidFill>
            </a:endParaRPr>
          </a:p>
        </p:txBody>
      </p:sp>
      <p:grpSp>
        <p:nvGrpSpPr>
          <p:cNvPr id="7" name="Group 6"/>
          <p:cNvGrpSpPr/>
          <p:nvPr/>
        </p:nvGrpSpPr>
        <p:grpSpPr>
          <a:xfrm>
            <a:off x="2851298" y="1460635"/>
            <a:ext cx="6035752" cy="4922115"/>
            <a:chOff x="1676400" y="1451722"/>
            <a:chExt cx="6035752" cy="4922115"/>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944" t="21113" r="14367" b="14913"/>
            <a:stretch/>
          </p:blipFill>
          <p:spPr>
            <a:xfrm>
              <a:off x="1676400" y="1828800"/>
              <a:ext cx="2349796" cy="208398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054" r="39712" b="32714"/>
            <a:stretch/>
          </p:blipFill>
          <p:spPr>
            <a:xfrm rot="16200000">
              <a:off x="4900219" y="3561905"/>
              <a:ext cx="4922115" cy="701750"/>
            </a:xfrm>
            <a:prstGeom prst="rect">
              <a:avLst/>
            </a:prstGeom>
          </p:spPr>
        </p:pic>
        <p:cxnSp>
          <p:nvCxnSpPr>
            <p:cNvPr id="6" name="Straight Connector 5"/>
            <p:cNvCxnSpPr/>
            <p:nvPr/>
          </p:nvCxnSpPr>
          <p:spPr>
            <a:xfrm>
              <a:off x="2362200" y="2667000"/>
              <a:ext cx="5105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12369" y="6378774"/>
            <a:ext cx="1490601" cy="369332"/>
          </a:xfrm>
          <a:prstGeom prst="rect">
            <a:avLst/>
          </a:prstGeom>
          <a:noFill/>
        </p:spPr>
        <p:txBody>
          <a:bodyPr wrap="none" rtlCol="0">
            <a:spAutoFit/>
          </a:bodyPr>
          <a:lstStyle/>
          <a:p>
            <a:r>
              <a:rPr lang="en-US" dirty="0" smtClean="0"/>
              <a:t>Richard Watts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69" y="3532475"/>
            <a:ext cx="2286000" cy="2661633"/>
          </a:xfrm>
          <a:prstGeom prst="rect">
            <a:avLst/>
          </a:prstGeom>
        </p:spPr>
      </p:pic>
    </p:spTree>
    <p:extLst>
      <p:ext uri="{BB962C8B-B14F-4D97-AF65-F5344CB8AC3E}">
        <p14:creationId xmlns:p14="http://schemas.microsoft.com/office/powerpoint/2010/main" val="2178933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i="1" dirty="0" err="1" smtClean="0">
                <a:solidFill>
                  <a:schemeClr val="tx1"/>
                </a:solidFill>
              </a:rPr>
              <a:t>Lande’s</a:t>
            </a:r>
            <a:r>
              <a:rPr lang="en-US" sz="3200" b="1" i="1" dirty="0" smtClean="0">
                <a:solidFill>
                  <a:schemeClr val="tx1"/>
                </a:solidFill>
              </a:rPr>
              <a:t> model: coevolving within-population distributions of </a:t>
            </a:r>
            <a:r>
              <a:rPr lang="en-US" sz="3200" b="1" i="1" dirty="0" smtClean="0">
                <a:solidFill>
                  <a:srgbClr val="0070C0"/>
                </a:solidFill>
              </a:rPr>
              <a:t>ornaments</a:t>
            </a:r>
            <a:r>
              <a:rPr lang="en-US" sz="3200" b="1" i="1" dirty="0" smtClean="0">
                <a:solidFill>
                  <a:schemeClr val="tx1"/>
                </a:solidFill>
              </a:rPr>
              <a:t> and </a:t>
            </a:r>
            <a:r>
              <a:rPr lang="en-US" sz="3200" b="1" i="1" dirty="0" smtClean="0">
                <a:solidFill>
                  <a:srgbClr val="FF0000"/>
                </a:solidFill>
              </a:rPr>
              <a:t>preferences</a:t>
            </a:r>
            <a:endParaRPr lang="en-US" sz="3200" b="1" i="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206" y="1623237"/>
            <a:ext cx="543888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343510" y="5686646"/>
            <a:ext cx="3891329" cy="914400"/>
            <a:chOff x="4343510" y="5686646"/>
            <a:chExt cx="3891329" cy="9144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510" y="5778795"/>
              <a:ext cx="630534" cy="685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9725" y="5807148"/>
              <a:ext cx="677978" cy="685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0006" y="5778795"/>
              <a:ext cx="813089" cy="6858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4406" y="5782339"/>
              <a:ext cx="768614" cy="6858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4686" y="5686646"/>
              <a:ext cx="780153" cy="914400"/>
            </a:xfrm>
            <a:prstGeom prst="rect">
              <a:avLst/>
            </a:prstGeom>
          </p:spPr>
        </p:pic>
      </p:gr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721" y="2891884"/>
            <a:ext cx="2286000" cy="3339830"/>
          </a:xfrm>
          <a:prstGeom prst="rect">
            <a:avLst/>
          </a:prstGeom>
        </p:spPr>
      </p:pic>
      <p:sp>
        <p:nvSpPr>
          <p:cNvPr id="11" name="TextBox 10"/>
          <p:cNvSpPr txBox="1"/>
          <p:nvPr/>
        </p:nvSpPr>
        <p:spPr>
          <a:xfrm>
            <a:off x="914400" y="6231714"/>
            <a:ext cx="1452642" cy="369332"/>
          </a:xfrm>
          <a:prstGeom prst="rect">
            <a:avLst/>
          </a:prstGeom>
          <a:noFill/>
        </p:spPr>
        <p:txBody>
          <a:bodyPr wrap="none" rtlCol="0">
            <a:spAutoFit/>
          </a:bodyPr>
          <a:lstStyle/>
          <a:p>
            <a:r>
              <a:rPr lang="en-US" dirty="0" smtClean="0"/>
              <a:t>Russell </a:t>
            </a:r>
            <a:r>
              <a:rPr lang="en-US" dirty="0" err="1" smtClean="0"/>
              <a:t>Lande</a:t>
            </a:r>
            <a:endParaRPr lang="en-US" dirty="0"/>
          </a:p>
        </p:txBody>
      </p:sp>
    </p:spTree>
    <p:extLst>
      <p:ext uri="{BB962C8B-B14F-4D97-AF65-F5344CB8AC3E}">
        <p14:creationId xmlns:p14="http://schemas.microsoft.com/office/powerpoint/2010/main" val="115283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2800" b="1" dirty="0" smtClean="0">
                <a:solidFill>
                  <a:schemeClr val="tx1"/>
                </a:solidFill>
              </a:rPr>
              <a:t>From molecules to mating success</a:t>
            </a:r>
            <a:br>
              <a:rPr lang="en-US" sz="2800" b="1" dirty="0" smtClean="0">
                <a:solidFill>
                  <a:schemeClr val="tx1"/>
                </a:solidFill>
              </a:rPr>
            </a:br>
            <a:r>
              <a:rPr lang="en-US" sz="2800" b="1" dirty="0" smtClean="0">
                <a:solidFill>
                  <a:schemeClr val="accent6">
                    <a:lumMod val="75000"/>
                  </a:schemeClr>
                </a:solidFill>
              </a:rPr>
              <a:t>with a Phenotypic Tango model</a:t>
            </a:r>
            <a:endParaRPr lang="en-US" sz="2800" b="1" dirty="0">
              <a:solidFill>
                <a:schemeClr val="accent6">
                  <a:lumMod val="75000"/>
                </a:schemeClr>
              </a:solidFill>
            </a:endParaRPr>
          </a:p>
        </p:txBody>
      </p:sp>
      <p:grpSp>
        <p:nvGrpSpPr>
          <p:cNvPr id="19" name="Group 18"/>
          <p:cNvGrpSpPr/>
          <p:nvPr/>
        </p:nvGrpSpPr>
        <p:grpSpPr>
          <a:xfrm>
            <a:off x="452515" y="1447800"/>
            <a:ext cx="8238969" cy="4458068"/>
            <a:chOff x="452515" y="1447800"/>
            <a:chExt cx="8238969" cy="4458068"/>
          </a:xfrm>
        </p:grpSpPr>
        <p:sp>
          <p:nvSpPr>
            <p:cNvPr id="3" name="Rectangle 2"/>
            <p:cNvSpPr/>
            <p:nvPr/>
          </p:nvSpPr>
          <p:spPr>
            <a:xfrm>
              <a:off x="2369277" y="5625308"/>
              <a:ext cx="228600" cy="2286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03185" y="5625308"/>
              <a:ext cx="228600" cy="2286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02653" y="5601061"/>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1933" y="5623335"/>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35514" y="56069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38210" y="5594597"/>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02883" y="56069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73914" y="5601061"/>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54914" y="5594597"/>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35914" y="5596585"/>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73514" y="56069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50954" y="5600700"/>
              <a:ext cx="228600" cy="2286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54514" y="5606902"/>
              <a:ext cx="228600" cy="228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4714" y="4343400"/>
              <a:ext cx="1295400" cy="3048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48551" y="4343400"/>
              <a:ext cx="1295400" cy="304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24657" y="4334123"/>
              <a:ext cx="1295400" cy="3048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2003185" y="4804576"/>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63699" y="4804575"/>
              <a:ext cx="171615" cy="6298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962851" y="4804575"/>
              <a:ext cx="120263" cy="63092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91293" y="4795693"/>
              <a:ext cx="263221" cy="61251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778274" y="4795693"/>
              <a:ext cx="200440" cy="63875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126807" y="4804575"/>
              <a:ext cx="78353" cy="60960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472357" y="4804575"/>
              <a:ext cx="44230" cy="6298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802653" y="4795693"/>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120057" y="4800600"/>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92664" y="4795693"/>
              <a:ext cx="57150" cy="64869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616514" y="4824578"/>
              <a:ext cx="5715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876023" y="4804575"/>
              <a:ext cx="114300" cy="609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143951" y="4844333"/>
              <a:ext cx="229274" cy="59117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73314" y="2590800"/>
              <a:ext cx="1789210" cy="304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7690" y="2558534"/>
              <a:ext cx="1852447" cy="304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flipV="1">
              <a:off x="2269885" y="3048000"/>
              <a:ext cx="0" cy="1143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621829" y="3124200"/>
              <a:ext cx="2522122" cy="104824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321114" y="3048000"/>
              <a:ext cx="829586" cy="11449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57076" y="3048000"/>
              <a:ext cx="902438" cy="113703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848551" y="3124200"/>
              <a:ext cx="3317433" cy="10668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7454135" y="3048000"/>
              <a:ext cx="18223" cy="111517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060335" y="4323723"/>
              <a:ext cx="522900" cy="369332"/>
            </a:xfrm>
            <a:prstGeom prst="rect">
              <a:avLst/>
            </a:prstGeom>
            <a:noFill/>
          </p:spPr>
          <p:txBody>
            <a:bodyPr wrap="none" rtlCol="0">
              <a:spAutoFit/>
            </a:bodyPr>
            <a:lstStyle/>
            <a:p>
              <a:r>
                <a:rPr lang="en-US" b="1" dirty="0" smtClean="0"/>
                <a:t>SPF</a:t>
              </a:r>
              <a:endParaRPr lang="en-US" b="1" dirty="0"/>
            </a:p>
          </p:txBody>
        </p:sp>
        <p:sp>
          <p:nvSpPr>
            <p:cNvPr id="67" name="TextBox 66"/>
            <p:cNvSpPr txBox="1"/>
            <p:nvPr/>
          </p:nvSpPr>
          <p:spPr>
            <a:xfrm>
              <a:off x="4215609" y="4311134"/>
              <a:ext cx="615874" cy="369332"/>
            </a:xfrm>
            <a:prstGeom prst="rect">
              <a:avLst/>
            </a:prstGeom>
            <a:noFill/>
          </p:spPr>
          <p:txBody>
            <a:bodyPr wrap="none" rtlCol="0">
              <a:spAutoFit/>
            </a:bodyPr>
            <a:lstStyle/>
            <a:p>
              <a:r>
                <a:rPr lang="en-US" b="1" dirty="0" smtClean="0"/>
                <a:t>PMF</a:t>
              </a:r>
              <a:endParaRPr lang="en-US" b="1" dirty="0"/>
            </a:p>
          </p:txBody>
        </p:sp>
        <p:sp>
          <p:nvSpPr>
            <p:cNvPr id="68" name="TextBox 67"/>
            <p:cNvSpPr txBox="1"/>
            <p:nvPr/>
          </p:nvSpPr>
          <p:spPr>
            <a:xfrm>
              <a:off x="7258914" y="4311134"/>
              <a:ext cx="543739" cy="369332"/>
            </a:xfrm>
            <a:prstGeom prst="rect">
              <a:avLst/>
            </a:prstGeom>
            <a:noFill/>
          </p:spPr>
          <p:txBody>
            <a:bodyPr wrap="none" rtlCol="0">
              <a:spAutoFit/>
            </a:bodyPr>
            <a:lstStyle/>
            <a:p>
              <a:r>
                <a:rPr lang="en-US" b="1" dirty="0" smtClean="0"/>
                <a:t>PRF</a:t>
              </a:r>
              <a:endParaRPr lang="en-US" b="1" dirty="0"/>
            </a:p>
          </p:txBody>
        </p:sp>
        <p:sp>
          <p:nvSpPr>
            <p:cNvPr id="69" name="TextBox 68"/>
            <p:cNvSpPr txBox="1"/>
            <p:nvPr/>
          </p:nvSpPr>
          <p:spPr>
            <a:xfrm>
              <a:off x="2302569" y="2558534"/>
              <a:ext cx="783291" cy="369332"/>
            </a:xfrm>
            <a:prstGeom prst="rect">
              <a:avLst/>
            </a:prstGeom>
            <a:noFill/>
          </p:spPr>
          <p:txBody>
            <a:bodyPr wrap="none" rtlCol="0">
              <a:spAutoFit/>
            </a:bodyPr>
            <a:lstStyle/>
            <a:p>
              <a:r>
                <a:rPr lang="en-US" b="1" dirty="0" smtClean="0"/>
                <a:t>Trait 1</a:t>
              </a:r>
              <a:endParaRPr lang="en-US" b="1" dirty="0"/>
            </a:p>
          </p:txBody>
        </p:sp>
        <p:sp>
          <p:nvSpPr>
            <p:cNvPr id="70" name="TextBox 69"/>
            <p:cNvSpPr txBox="1"/>
            <p:nvPr/>
          </p:nvSpPr>
          <p:spPr>
            <a:xfrm>
              <a:off x="6343516" y="2544821"/>
              <a:ext cx="783291" cy="369332"/>
            </a:xfrm>
            <a:prstGeom prst="rect">
              <a:avLst/>
            </a:prstGeom>
            <a:noFill/>
          </p:spPr>
          <p:txBody>
            <a:bodyPr wrap="none" rtlCol="0">
              <a:spAutoFit/>
            </a:bodyPr>
            <a:lstStyle/>
            <a:p>
              <a:r>
                <a:rPr lang="en-US" b="1" dirty="0" smtClean="0"/>
                <a:t>Trait 2</a:t>
              </a:r>
              <a:endParaRPr lang="en-US" b="1" dirty="0"/>
            </a:p>
          </p:txBody>
        </p:sp>
        <p:sp>
          <p:nvSpPr>
            <p:cNvPr id="71" name="TextBox 70"/>
            <p:cNvSpPr txBox="1"/>
            <p:nvPr/>
          </p:nvSpPr>
          <p:spPr>
            <a:xfrm>
              <a:off x="598455" y="5536536"/>
              <a:ext cx="734175" cy="369332"/>
            </a:xfrm>
            <a:prstGeom prst="rect">
              <a:avLst/>
            </a:prstGeom>
            <a:noFill/>
          </p:spPr>
          <p:txBody>
            <a:bodyPr wrap="none" rtlCol="0">
              <a:spAutoFit/>
            </a:bodyPr>
            <a:lstStyle/>
            <a:p>
              <a:r>
                <a:rPr lang="en-US" dirty="0" smtClean="0"/>
                <a:t>genes</a:t>
              </a:r>
              <a:endParaRPr lang="en-US" dirty="0"/>
            </a:p>
          </p:txBody>
        </p:sp>
        <p:sp>
          <p:nvSpPr>
            <p:cNvPr id="72" name="TextBox 71"/>
            <p:cNvSpPr txBox="1"/>
            <p:nvPr/>
          </p:nvSpPr>
          <p:spPr>
            <a:xfrm>
              <a:off x="452515" y="4306872"/>
              <a:ext cx="959110" cy="646331"/>
            </a:xfrm>
            <a:prstGeom prst="rect">
              <a:avLst/>
            </a:prstGeom>
            <a:noFill/>
          </p:spPr>
          <p:txBody>
            <a:bodyPr wrap="none" rtlCol="0">
              <a:spAutoFit/>
            </a:bodyPr>
            <a:lstStyle/>
            <a:p>
              <a:pPr algn="ctr"/>
              <a:r>
                <a:rPr lang="en-US" dirty="0" smtClean="0"/>
                <a:t>proteins</a:t>
              </a:r>
            </a:p>
            <a:p>
              <a:pPr algn="ctr"/>
              <a:endParaRPr lang="en-US" dirty="0"/>
            </a:p>
          </p:txBody>
        </p:sp>
        <p:sp>
          <p:nvSpPr>
            <p:cNvPr id="74" name="Rectangle 73"/>
            <p:cNvSpPr/>
            <p:nvPr/>
          </p:nvSpPr>
          <p:spPr>
            <a:xfrm>
              <a:off x="2583235" y="1600200"/>
              <a:ext cx="1789210" cy="3048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survival</a:t>
              </a:r>
              <a:endParaRPr lang="en-US" b="1" dirty="0">
                <a:solidFill>
                  <a:schemeClr val="tx1"/>
                </a:solidFill>
              </a:endParaRPr>
            </a:p>
          </p:txBody>
        </p:sp>
        <p:sp>
          <p:nvSpPr>
            <p:cNvPr id="75" name="Rectangle 74"/>
            <p:cNvSpPr/>
            <p:nvPr/>
          </p:nvSpPr>
          <p:spPr>
            <a:xfrm>
              <a:off x="5117942" y="1600200"/>
              <a:ext cx="1789210" cy="3048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ating success</a:t>
              </a:r>
              <a:endParaRPr lang="en-US" b="1" dirty="0">
                <a:solidFill>
                  <a:schemeClr val="tx1"/>
                </a:solidFill>
              </a:endParaRPr>
            </a:p>
          </p:txBody>
        </p:sp>
        <p:sp>
          <p:nvSpPr>
            <p:cNvPr id="76" name="TextBox 75"/>
            <p:cNvSpPr txBox="1"/>
            <p:nvPr/>
          </p:nvSpPr>
          <p:spPr>
            <a:xfrm>
              <a:off x="452515" y="2482709"/>
              <a:ext cx="1285416" cy="646331"/>
            </a:xfrm>
            <a:prstGeom prst="rect">
              <a:avLst/>
            </a:prstGeom>
            <a:noFill/>
          </p:spPr>
          <p:txBody>
            <a:bodyPr wrap="none" rtlCol="0">
              <a:spAutoFit/>
            </a:bodyPr>
            <a:lstStyle/>
            <a:p>
              <a:pPr algn="ctr"/>
              <a:r>
                <a:rPr lang="en-US" dirty="0"/>
                <a:t>p</a:t>
              </a:r>
              <a:r>
                <a:rPr lang="en-US" dirty="0" smtClean="0"/>
                <a:t>heromone</a:t>
              </a:r>
            </a:p>
            <a:p>
              <a:pPr algn="ctr"/>
              <a:r>
                <a:rPr lang="en-US" dirty="0" smtClean="0"/>
                <a:t>traits</a:t>
              </a:r>
              <a:endParaRPr lang="en-US" dirty="0"/>
            </a:p>
          </p:txBody>
        </p:sp>
        <p:sp>
          <p:nvSpPr>
            <p:cNvPr id="77" name="TextBox 76"/>
            <p:cNvSpPr txBox="1"/>
            <p:nvPr/>
          </p:nvSpPr>
          <p:spPr>
            <a:xfrm>
              <a:off x="694310" y="1567934"/>
              <a:ext cx="801823" cy="369332"/>
            </a:xfrm>
            <a:prstGeom prst="rect">
              <a:avLst/>
            </a:prstGeom>
            <a:noFill/>
          </p:spPr>
          <p:txBody>
            <a:bodyPr wrap="none" rtlCol="0">
              <a:spAutoFit/>
            </a:bodyPr>
            <a:lstStyle/>
            <a:p>
              <a:r>
                <a:rPr lang="en-US" dirty="0" smtClean="0"/>
                <a:t>fitness</a:t>
              </a:r>
              <a:endParaRPr lang="en-US" dirty="0"/>
            </a:p>
          </p:txBody>
        </p:sp>
        <p:cxnSp>
          <p:nvCxnSpPr>
            <p:cNvPr id="78" name="Straight Arrow Connector 77"/>
            <p:cNvCxnSpPr/>
            <p:nvPr/>
          </p:nvCxnSpPr>
          <p:spPr>
            <a:xfrm flipV="1">
              <a:off x="3244914" y="2057400"/>
              <a:ext cx="2362200" cy="47422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378885" y="1960126"/>
              <a:ext cx="485029" cy="54864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3735907" y="2057400"/>
              <a:ext cx="2404607" cy="42530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6521514" y="1960126"/>
              <a:ext cx="605293" cy="51637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a:off x="8067624" y="1447800"/>
              <a:ext cx="623860" cy="1524000"/>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3522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977" y="2352027"/>
            <a:ext cx="4114800" cy="4114800"/>
          </a:xfrm>
          <a:prstGeom prst="rect">
            <a:avLst/>
          </a:prstGeom>
        </p:spPr>
      </p:pic>
      <p:sp>
        <p:nvSpPr>
          <p:cNvPr id="19" name="Rectangle 18"/>
          <p:cNvSpPr/>
          <p:nvPr/>
        </p:nvSpPr>
        <p:spPr>
          <a:xfrm>
            <a:off x="2965221" y="5839900"/>
            <a:ext cx="4056556" cy="22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399" y="232144"/>
            <a:ext cx="1881481" cy="1828800"/>
          </a:xfrm>
          <a:prstGeom prst="rect">
            <a:avLst/>
          </a:prstGeom>
        </p:spPr>
      </p:pic>
      <p:grpSp>
        <p:nvGrpSpPr>
          <p:cNvPr id="5" name="Group 4"/>
          <p:cNvGrpSpPr/>
          <p:nvPr/>
        </p:nvGrpSpPr>
        <p:grpSpPr>
          <a:xfrm>
            <a:off x="3102562" y="5709519"/>
            <a:ext cx="3919215" cy="974651"/>
            <a:chOff x="3235742" y="5441211"/>
            <a:chExt cx="3919215" cy="974651"/>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42" y="5441211"/>
              <a:ext cx="630534"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811" y="5501462"/>
              <a:ext cx="677978" cy="68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046" y="5501461"/>
              <a:ext cx="813089"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7946" y="5501462"/>
              <a:ext cx="768614" cy="685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4804" y="5501462"/>
              <a:ext cx="780153" cy="914400"/>
            </a:xfrm>
            <a:prstGeom prst="rect">
              <a:avLst/>
            </a:prstGeom>
          </p:spPr>
        </p:pic>
      </p:grpSp>
      <p:cxnSp>
        <p:nvCxnSpPr>
          <p:cNvPr id="13" name="Straight Connector 12"/>
          <p:cNvCxnSpPr/>
          <p:nvPr/>
        </p:nvCxnSpPr>
        <p:spPr>
          <a:xfrm>
            <a:off x="5109172" y="2286000"/>
            <a:ext cx="0" cy="30790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6583" y="242777"/>
            <a:ext cx="4473724" cy="1754326"/>
          </a:xfrm>
          <a:prstGeom prst="rect">
            <a:avLst/>
          </a:prstGeom>
          <a:noFill/>
        </p:spPr>
        <p:txBody>
          <a:bodyPr wrap="none" rtlCol="0">
            <a:spAutoFit/>
          </a:bodyPr>
          <a:lstStyle/>
          <a:p>
            <a:pPr algn="ctr"/>
            <a:r>
              <a:rPr lang="en-US" sz="3600" b="1" i="1" dirty="0" smtClean="0"/>
              <a:t>The phenotypic tango:</a:t>
            </a:r>
          </a:p>
          <a:p>
            <a:pPr algn="ctr"/>
            <a:r>
              <a:rPr lang="en-US" sz="3600" b="1" i="1" dirty="0" smtClean="0"/>
              <a:t>a model</a:t>
            </a:r>
          </a:p>
          <a:p>
            <a:pPr algn="ctr"/>
            <a:endParaRPr lang="en-US" sz="3600" b="1" i="1" dirty="0" smtClean="0"/>
          </a:p>
        </p:txBody>
      </p:sp>
      <p:sp>
        <p:nvSpPr>
          <p:cNvPr id="18" name="TextBox 17"/>
          <p:cNvSpPr txBox="1"/>
          <p:nvPr/>
        </p:nvSpPr>
        <p:spPr>
          <a:xfrm rot="16200000">
            <a:off x="913450" y="4219132"/>
            <a:ext cx="4103542" cy="369332"/>
          </a:xfrm>
          <a:prstGeom prst="rect">
            <a:avLst/>
          </a:prstGeom>
          <a:solidFill>
            <a:schemeClr val="bg1"/>
          </a:solidFill>
        </p:spPr>
        <p:txBody>
          <a:bodyPr wrap="square" rtlCol="0">
            <a:spAutoFit/>
          </a:bodyPr>
          <a:lstStyle/>
          <a:p>
            <a:pPr algn="ctr"/>
            <a:r>
              <a:rPr lang="en-US" dirty="0" smtClean="0">
                <a:solidFill>
                  <a:srgbClr val="FF0000"/>
                </a:solidFill>
              </a:rPr>
              <a:t>Probability</a:t>
            </a:r>
            <a:r>
              <a:rPr lang="en-US" dirty="0" smtClean="0"/>
              <a:t>, </a:t>
            </a:r>
            <a:r>
              <a:rPr lang="en-US" dirty="0" smtClean="0">
                <a:solidFill>
                  <a:srgbClr val="FFC000"/>
                </a:solidFill>
              </a:rPr>
              <a:t>Fitness</a:t>
            </a:r>
            <a:endParaRPr lang="en-US" dirty="0">
              <a:solidFill>
                <a:srgbClr val="FFC000"/>
              </a:solidFill>
            </a:endParaRPr>
          </a:p>
        </p:txBody>
      </p:sp>
      <p:sp>
        <p:nvSpPr>
          <p:cNvPr id="28" name="Rectangle 27"/>
          <p:cNvSpPr/>
          <p:nvPr/>
        </p:nvSpPr>
        <p:spPr>
          <a:xfrm>
            <a:off x="2780554" y="6455569"/>
            <a:ext cx="3490949" cy="228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14620" y="6337002"/>
            <a:ext cx="1848326" cy="461665"/>
          </a:xfrm>
          <a:prstGeom prst="rect">
            <a:avLst/>
          </a:prstGeom>
        </p:spPr>
        <p:txBody>
          <a:bodyPr wrap="none">
            <a:spAutoFit/>
          </a:bodyPr>
          <a:lstStyle/>
          <a:p>
            <a:r>
              <a:rPr lang="en-US" sz="2400" dirty="0"/>
              <a:t>r</a:t>
            </a:r>
            <a:r>
              <a:rPr lang="en-US" sz="2400" dirty="0" smtClean="0"/>
              <a:t>eceptor trait</a:t>
            </a:r>
            <a:endParaRPr lang="en-US" sz="2400" dirty="0"/>
          </a:p>
        </p:txBody>
      </p:sp>
      <p:sp>
        <p:nvSpPr>
          <p:cNvPr id="20" name="Left Arrow 19"/>
          <p:cNvSpPr>
            <a:spLocks noChangeAspect="1"/>
          </p:cNvSpPr>
          <p:nvPr/>
        </p:nvSpPr>
        <p:spPr>
          <a:xfrm>
            <a:off x="5397878" y="387514"/>
            <a:ext cx="740664" cy="36687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a:spLocks noChangeAspect="1"/>
          </p:cNvSpPr>
          <p:nvPr/>
        </p:nvSpPr>
        <p:spPr>
          <a:xfrm rot="10800000">
            <a:off x="7286847" y="377647"/>
            <a:ext cx="740664" cy="366871"/>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51405" y="842941"/>
            <a:ext cx="832279" cy="523220"/>
          </a:xfrm>
          <a:prstGeom prst="rect">
            <a:avLst/>
          </a:prstGeom>
          <a:noFill/>
        </p:spPr>
        <p:txBody>
          <a:bodyPr wrap="none" rtlCol="0">
            <a:spAutoFit/>
          </a:bodyPr>
          <a:lstStyle/>
          <a:p>
            <a:r>
              <a:rPr lang="en-US" sz="2800" b="1" dirty="0" smtClean="0">
                <a:solidFill>
                  <a:srgbClr val="00B050"/>
                </a:solidFill>
              </a:rPr>
              <a:t>drift</a:t>
            </a:r>
            <a:endParaRPr lang="en-US" sz="2800" b="1" dirty="0">
              <a:solidFill>
                <a:srgbClr val="00B050"/>
              </a:solidFill>
            </a:endParaRPr>
          </a:p>
        </p:txBody>
      </p:sp>
      <p:sp>
        <p:nvSpPr>
          <p:cNvPr id="14" name="TextBox 13"/>
          <p:cNvSpPr txBox="1"/>
          <p:nvPr/>
        </p:nvSpPr>
        <p:spPr>
          <a:xfrm>
            <a:off x="110502" y="1341352"/>
            <a:ext cx="2760692" cy="2677656"/>
          </a:xfrm>
          <a:prstGeom prst="rect">
            <a:avLst/>
          </a:prstGeom>
          <a:noFill/>
        </p:spPr>
        <p:txBody>
          <a:bodyPr wrap="none" rtlCol="0">
            <a:spAutoFit/>
          </a:bodyPr>
          <a:lstStyle/>
          <a:p>
            <a:r>
              <a:rPr lang="en-US" sz="2800" b="1" dirty="0" smtClean="0"/>
              <a:t>stabilizing </a:t>
            </a:r>
          </a:p>
          <a:p>
            <a:r>
              <a:rPr lang="en-US" sz="2800" b="1" dirty="0"/>
              <a:t>n</a:t>
            </a:r>
            <a:r>
              <a:rPr lang="en-US" sz="2800" b="1" dirty="0" smtClean="0"/>
              <a:t>atural selection </a:t>
            </a:r>
          </a:p>
          <a:p>
            <a:r>
              <a:rPr lang="en-US" sz="2800" b="1" dirty="0"/>
              <a:t>t</a:t>
            </a:r>
            <a:r>
              <a:rPr lang="en-US" sz="2800" b="1" dirty="0" smtClean="0"/>
              <a:t>owards an </a:t>
            </a:r>
          </a:p>
          <a:p>
            <a:r>
              <a:rPr lang="en-US" sz="2800" b="1" dirty="0" smtClean="0"/>
              <a:t>optimum</a:t>
            </a:r>
          </a:p>
          <a:p>
            <a:r>
              <a:rPr lang="en-US" sz="2800" b="1" dirty="0">
                <a:solidFill>
                  <a:srgbClr val="00B050"/>
                </a:solidFill>
              </a:rPr>
              <a:t>i</a:t>
            </a:r>
            <a:r>
              <a:rPr lang="en-US" sz="2800" b="1" dirty="0" smtClean="0">
                <a:solidFill>
                  <a:srgbClr val="00B050"/>
                </a:solidFill>
              </a:rPr>
              <a:t>s balanced by </a:t>
            </a:r>
          </a:p>
          <a:p>
            <a:r>
              <a:rPr lang="en-US" sz="2800" b="1" dirty="0" smtClean="0">
                <a:solidFill>
                  <a:srgbClr val="00B050"/>
                </a:solidFill>
              </a:rPr>
              <a:t>drift </a:t>
            </a:r>
            <a:endParaRPr lang="en-US" sz="2800" b="1" dirty="0">
              <a:solidFill>
                <a:srgbClr val="00B050"/>
              </a:solidFill>
            </a:endParaRPr>
          </a:p>
        </p:txBody>
      </p:sp>
    </p:spTree>
    <p:extLst>
      <p:ext uri="{BB962C8B-B14F-4D97-AF65-F5344CB8AC3E}">
        <p14:creationId xmlns:p14="http://schemas.microsoft.com/office/powerpoint/2010/main" val="378390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678377" y="6223589"/>
            <a:ext cx="4572000" cy="22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399" y="232144"/>
            <a:ext cx="1881481" cy="18288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11" y="2133600"/>
            <a:ext cx="45904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42" y="5441211"/>
            <a:ext cx="630534"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811" y="5501462"/>
            <a:ext cx="677978" cy="68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046" y="5501461"/>
            <a:ext cx="813089" cy="68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7946" y="5501462"/>
            <a:ext cx="768614" cy="685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4804" y="5501462"/>
            <a:ext cx="780153" cy="914400"/>
          </a:xfrm>
          <a:prstGeom prst="rect">
            <a:avLst/>
          </a:prstGeom>
        </p:spPr>
      </p:pic>
      <p:cxnSp>
        <p:nvCxnSpPr>
          <p:cNvPr id="13" name="Straight Connector 12"/>
          <p:cNvCxnSpPr/>
          <p:nvPr/>
        </p:nvCxnSpPr>
        <p:spPr>
          <a:xfrm>
            <a:off x="5109172" y="2286000"/>
            <a:ext cx="0" cy="30790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04121" y="3509186"/>
            <a:ext cx="0"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4460" y="242777"/>
            <a:ext cx="4386714" cy="3539430"/>
          </a:xfrm>
          <a:prstGeom prst="rect">
            <a:avLst/>
          </a:prstGeom>
          <a:noFill/>
        </p:spPr>
        <p:txBody>
          <a:bodyPr wrap="none" rtlCol="0">
            <a:spAutoFit/>
          </a:bodyPr>
          <a:lstStyle/>
          <a:p>
            <a:r>
              <a:rPr lang="en-US" sz="2800" b="1" i="1" dirty="0" smtClean="0"/>
              <a:t>Stabilizing natural selection </a:t>
            </a:r>
          </a:p>
          <a:p>
            <a:r>
              <a:rPr lang="en-US" sz="2800" b="1" i="1" dirty="0"/>
              <a:t>t</a:t>
            </a:r>
            <a:r>
              <a:rPr lang="en-US" sz="2800" b="1" i="1" dirty="0" smtClean="0"/>
              <a:t>owards an intermediate </a:t>
            </a:r>
          </a:p>
          <a:p>
            <a:r>
              <a:rPr lang="en-US" sz="2800" b="1" i="1" dirty="0"/>
              <a:t>o</a:t>
            </a:r>
            <a:r>
              <a:rPr lang="en-US" sz="2800" b="1" i="1" dirty="0" smtClean="0"/>
              <a:t>ptimum is</a:t>
            </a:r>
          </a:p>
          <a:p>
            <a:r>
              <a:rPr lang="en-US" sz="2800" b="1" i="1" dirty="0">
                <a:solidFill>
                  <a:srgbClr val="FF0000"/>
                </a:solidFill>
              </a:rPr>
              <a:t>b</a:t>
            </a:r>
            <a:r>
              <a:rPr lang="en-US" sz="2800" b="1" i="1" dirty="0" smtClean="0">
                <a:solidFill>
                  <a:srgbClr val="FF0000"/>
                </a:solidFill>
              </a:rPr>
              <a:t>alanced by</a:t>
            </a:r>
          </a:p>
          <a:p>
            <a:r>
              <a:rPr lang="en-US" sz="2800" b="1" i="1" dirty="0">
                <a:solidFill>
                  <a:srgbClr val="FF0000"/>
                </a:solidFill>
              </a:rPr>
              <a:t>o</a:t>
            </a:r>
            <a:r>
              <a:rPr lang="en-US" sz="2800" b="1" i="1" dirty="0" smtClean="0">
                <a:solidFill>
                  <a:srgbClr val="FF0000"/>
                </a:solidFill>
              </a:rPr>
              <a:t>pposing</a:t>
            </a:r>
          </a:p>
          <a:p>
            <a:r>
              <a:rPr lang="en-US" sz="2800" b="1" i="1" dirty="0">
                <a:solidFill>
                  <a:srgbClr val="FF0000"/>
                </a:solidFill>
              </a:rPr>
              <a:t>s</a:t>
            </a:r>
            <a:r>
              <a:rPr lang="en-US" sz="2800" b="1" i="1" dirty="0" smtClean="0">
                <a:solidFill>
                  <a:srgbClr val="FF0000"/>
                </a:solidFill>
              </a:rPr>
              <a:t>exual </a:t>
            </a:r>
          </a:p>
          <a:p>
            <a:r>
              <a:rPr lang="en-US" sz="2800" b="1" i="1" dirty="0">
                <a:solidFill>
                  <a:srgbClr val="FF0000"/>
                </a:solidFill>
              </a:rPr>
              <a:t>s</a:t>
            </a:r>
            <a:r>
              <a:rPr lang="en-US" sz="2800" b="1" i="1" dirty="0" smtClean="0">
                <a:solidFill>
                  <a:srgbClr val="FF0000"/>
                </a:solidFill>
              </a:rPr>
              <a:t>election</a:t>
            </a:r>
          </a:p>
          <a:p>
            <a:r>
              <a:rPr lang="en-US" sz="2800" b="1" i="1" dirty="0">
                <a:solidFill>
                  <a:srgbClr val="00B050"/>
                </a:solidFill>
              </a:rPr>
              <a:t>a</a:t>
            </a:r>
            <a:r>
              <a:rPr lang="en-US" sz="2800" b="1" i="1" dirty="0" smtClean="0">
                <a:solidFill>
                  <a:srgbClr val="00B050"/>
                </a:solidFill>
              </a:rPr>
              <a:t>nd drift</a:t>
            </a:r>
            <a:endParaRPr lang="en-US" sz="2800" b="1" i="1" dirty="0">
              <a:solidFill>
                <a:srgbClr val="00B050"/>
              </a:solidFill>
            </a:endParaRPr>
          </a:p>
        </p:txBody>
      </p:sp>
      <p:sp>
        <p:nvSpPr>
          <p:cNvPr id="18" name="TextBox 17"/>
          <p:cNvSpPr txBox="1"/>
          <p:nvPr/>
        </p:nvSpPr>
        <p:spPr>
          <a:xfrm rot="16200000">
            <a:off x="1178139" y="3769544"/>
            <a:ext cx="3332876" cy="369332"/>
          </a:xfrm>
          <a:prstGeom prst="rect">
            <a:avLst/>
          </a:prstGeom>
          <a:solidFill>
            <a:schemeClr val="bg1"/>
          </a:solidFill>
        </p:spPr>
        <p:txBody>
          <a:bodyPr wrap="square" rtlCol="0">
            <a:spAutoFit/>
          </a:bodyPr>
          <a:lstStyle/>
          <a:p>
            <a:pPr algn="ctr"/>
            <a:r>
              <a:rPr lang="en-US" dirty="0" smtClean="0">
                <a:solidFill>
                  <a:srgbClr val="0070C0"/>
                </a:solidFill>
              </a:rPr>
              <a:t>Probability</a:t>
            </a:r>
            <a:r>
              <a:rPr lang="en-US" dirty="0" smtClean="0"/>
              <a:t>, </a:t>
            </a:r>
            <a:r>
              <a:rPr lang="en-US" dirty="0" smtClean="0">
                <a:solidFill>
                  <a:srgbClr val="FFC000"/>
                </a:solidFill>
              </a:rPr>
              <a:t>Fitness</a:t>
            </a:r>
            <a:endParaRPr lang="en-US" dirty="0">
              <a:solidFill>
                <a:srgbClr val="FFC000"/>
              </a:solidFill>
            </a:endParaRPr>
          </a:p>
        </p:txBody>
      </p:sp>
      <p:sp>
        <p:nvSpPr>
          <p:cNvPr id="21" name="Left Arrow 20"/>
          <p:cNvSpPr>
            <a:spLocks noChangeAspect="1"/>
          </p:cNvSpPr>
          <p:nvPr/>
        </p:nvSpPr>
        <p:spPr>
          <a:xfrm rot="10800000">
            <a:off x="8229599" y="443934"/>
            <a:ext cx="489596" cy="3304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65520" y="5531771"/>
            <a:ext cx="3961820" cy="884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214710" y="5526455"/>
            <a:ext cx="3870582" cy="846727"/>
            <a:chOff x="3235742" y="5528145"/>
            <a:chExt cx="3870582" cy="846727"/>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742" y="5531952"/>
              <a:ext cx="685800" cy="702763"/>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7298" y="5542337"/>
              <a:ext cx="822960" cy="687333"/>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6510" y="5528145"/>
              <a:ext cx="822960" cy="715718"/>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0521" y="5531952"/>
              <a:ext cx="822960" cy="691637"/>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4804" y="5542452"/>
              <a:ext cx="731520" cy="832420"/>
            </a:xfrm>
            <a:prstGeom prst="rect">
              <a:avLst/>
            </a:prstGeom>
          </p:spPr>
        </p:pic>
      </p:grpSp>
      <p:sp>
        <p:nvSpPr>
          <p:cNvPr id="2" name="Rectangle 1"/>
          <p:cNvSpPr/>
          <p:nvPr/>
        </p:nvSpPr>
        <p:spPr>
          <a:xfrm>
            <a:off x="4190920" y="6006474"/>
            <a:ext cx="2242922" cy="461665"/>
          </a:xfrm>
          <a:prstGeom prst="rect">
            <a:avLst/>
          </a:prstGeom>
        </p:spPr>
        <p:txBody>
          <a:bodyPr wrap="none">
            <a:spAutoFit/>
          </a:bodyPr>
          <a:lstStyle/>
          <a:p>
            <a:r>
              <a:rPr lang="en-US" sz="2400" dirty="0"/>
              <a:t>p</a:t>
            </a:r>
            <a:r>
              <a:rPr lang="en-US" sz="2400" dirty="0" smtClean="0"/>
              <a:t>heromone trait</a:t>
            </a:r>
            <a:endParaRPr lang="en-US" sz="2400" dirty="0"/>
          </a:p>
        </p:txBody>
      </p:sp>
      <p:sp>
        <p:nvSpPr>
          <p:cNvPr id="20" name="Left Arrow 19"/>
          <p:cNvSpPr>
            <a:spLocks noChangeAspect="1"/>
          </p:cNvSpPr>
          <p:nvPr/>
        </p:nvSpPr>
        <p:spPr>
          <a:xfrm>
            <a:off x="5397878" y="387514"/>
            <a:ext cx="740664" cy="36687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a:spLocks noChangeAspect="1"/>
          </p:cNvSpPr>
          <p:nvPr/>
        </p:nvSpPr>
        <p:spPr>
          <a:xfrm rot="10800000">
            <a:off x="6968209" y="425730"/>
            <a:ext cx="740664" cy="366871"/>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68209" y="976740"/>
            <a:ext cx="832279" cy="523220"/>
          </a:xfrm>
          <a:prstGeom prst="rect">
            <a:avLst/>
          </a:prstGeom>
        </p:spPr>
        <p:txBody>
          <a:bodyPr wrap="none">
            <a:spAutoFit/>
          </a:bodyPr>
          <a:lstStyle/>
          <a:p>
            <a:r>
              <a:rPr lang="en-US" sz="2800" b="1" dirty="0">
                <a:solidFill>
                  <a:srgbClr val="00B050"/>
                </a:solidFill>
              </a:rPr>
              <a:t>drift</a:t>
            </a:r>
          </a:p>
        </p:txBody>
      </p:sp>
      <p:sp>
        <p:nvSpPr>
          <p:cNvPr id="5" name="TextBox 4"/>
          <p:cNvSpPr txBox="1"/>
          <p:nvPr/>
        </p:nvSpPr>
        <p:spPr>
          <a:xfrm>
            <a:off x="7654834" y="792601"/>
            <a:ext cx="1526380" cy="954107"/>
          </a:xfrm>
          <a:prstGeom prst="rect">
            <a:avLst/>
          </a:prstGeom>
          <a:noFill/>
        </p:spPr>
        <p:txBody>
          <a:bodyPr wrap="none" rtlCol="0">
            <a:spAutoFit/>
          </a:bodyPr>
          <a:lstStyle/>
          <a:p>
            <a:pPr algn="ctr"/>
            <a:r>
              <a:rPr lang="en-US" sz="2800" b="1" dirty="0">
                <a:solidFill>
                  <a:srgbClr val="FF0000"/>
                </a:solidFill>
              </a:rPr>
              <a:t>s</a:t>
            </a:r>
            <a:r>
              <a:rPr lang="en-US" sz="2800" b="1" dirty="0" smtClean="0">
                <a:solidFill>
                  <a:srgbClr val="FF0000"/>
                </a:solidFill>
              </a:rPr>
              <a:t>exual</a:t>
            </a:r>
          </a:p>
          <a:p>
            <a:pPr algn="ctr"/>
            <a:r>
              <a:rPr lang="en-US" sz="2800" b="1" dirty="0" smtClean="0">
                <a:solidFill>
                  <a:srgbClr val="FF0000"/>
                </a:solidFill>
              </a:rPr>
              <a:t>selection</a:t>
            </a:r>
            <a:endParaRPr lang="en-US" sz="2800" b="1" dirty="0">
              <a:solidFill>
                <a:srgbClr val="FF0000"/>
              </a:solidFill>
            </a:endParaRPr>
          </a:p>
        </p:txBody>
      </p:sp>
    </p:spTree>
    <p:extLst>
      <p:ext uri="{BB962C8B-B14F-4D97-AF65-F5344CB8AC3E}">
        <p14:creationId xmlns:p14="http://schemas.microsoft.com/office/powerpoint/2010/main" val="403318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p:spPr>
        <p:txBody>
          <a:bodyPr>
            <a:normAutofit fontScale="90000"/>
          </a:bodyPr>
          <a:lstStyle/>
          <a:p>
            <a:r>
              <a:rPr lang="en-US" b="1" i="1" dirty="0" smtClean="0"/>
              <a:t>The phenotypic tango: a model</a:t>
            </a:r>
            <a:br>
              <a:rPr lang="en-US" b="1" i="1" dirty="0" smtClean="0"/>
            </a:br>
            <a:r>
              <a:rPr lang="en-US" sz="3100" b="1" i="1" dirty="0" smtClean="0"/>
              <a:t>pheromone lineage means buzz about their natural selection optimum </a:t>
            </a:r>
            <a:endParaRPr lang="en-US" sz="31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935" y="1981200"/>
            <a:ext cx="3657600" cy="3657600"/>
          </a:xfrm>
          <a:prstGeom prst="rect">
            <a:avLst/>
          </a:prstGeom>
        </p:spPr>
      </p:pic>
      <p:sp>
        <p:nvSpPr>
          <p:cNvPr id="4" name="TextBox 3"/>
          <p:cNvSpPr txBox="1"/>
          <p:nvPr/>
        </p:nvSpPr>
        <p:spPr>
          <a:xfrm>
            <a:off x="762000" y="3048000"/>
            <a:ext cx="1251753" cy="369332"/>
          </a:xfrm>
          <a:prstGeom prst="rect">
            <a:avLst/>
          </a:prstGeom>
          <a:noFill/>
        </p:spPr>
        <p:txBody>
          <a:bodyPr wrap="none" rtlCol="0">
            <a:spAutoFit/>
          </a:bodyPr>
          <a:lstStyle/>
          <a:p>
            <a:r>
              <a:rPr lang="en-US" b="1" dirty="0" smtClean="0">
                <a:solidFill>
                  <a:srgbClr val="0070C0"/>
                </a:solidFill>
                <a:hlinkClick r:id="rId4"/>
              </a:rPr>
              <a:t>animations</a:t>
            </a:r>
            <a:endParaRPr lang="en-US" b="1" dirty="0">
              <a:solidFill>
                <a:srgbClr val="0070C0"/>
              </a:solidFill>
            </a:endParaRPr>
          </a:p>
        </p:txBody>
      </p:sp>
    </p:spTree>
    <p:extLst>
      <p:ext uri="{BB962C8B-B14F-4D97-AF65-F5344CB8AC3E}">
        <p14:creationId xmlns:p14="http://schemas.microsoft.com/office/powerpoint/2010/main" val="4232225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4655</TotalTime>
  <Words>1245</Words>
  <Application>Microsoft Office PowerPoint</Application>
  <PresentationFormat>On-screen Show (4:3)</PresentationFormat>
  <Paragraphs>158</Paragraphs>
  <Slides>19</Slides>
  <Notes>16</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2_Office Theme</vt:lpstr>
      <vt:lpstr>3_Office Theme</vt:lpstr>
      <vt:lpstr>1_Office Theme</vt:lpstr>
      <vt:lpstr>4_Office Theme</vt:lpstr>
      <vt:lpstr>Molecular and phenotypic tangos as models for the evolution of plethodontid courtship pheromones?</vt:lpstr>
      <vt:lpstr>Background</vt:lpstr>
      <vt:lpstr>Evolutionary patterns in courtship pheromone proteins</vt:lpstr>
      <vt:lpstr>Watts’ tethered bee: a metaphor</vt:lpstr>
      <vt:lpstr>Lande’s model: coevolving within-population distributions of ornaments and preferences</vt:lpstr>
      <vt:lpstr>From molecules to mating success with a Phenotypic Tango model</vt:lpstr>
      <vt:lpstr>PowerPoint Presentation</vt:lpstr>
      <vt:lpstr>PowerPoint Presentation</vt:lpstr>
      <vt:lpstr>The phenotypic tango: a model pheromone lineage means buzz about their natural selection optimum </vt:lpstr>
      <vt:lpstr>The phenotypic tango: a model no sexual selection – no tango</vt:lpstr>
      <vt:lpstr>The phenotypic tango: a model with sexual selection, pheromones and receptors tango around the receptor optimum</vt:lpstr>
      <vt:lpstr>The phenotypic tango: a model if the natural selection optimum moves, pheromone evolution is exaggerated</vt:lpstr>
      <vt:lpstr>Conclusions from the model</vt:lpstr>
      <vt:lpstr>Where do we stand?</vt:lpstr>
      <vt:lpstr>From molecules to mating success: with a Molecular Tango model</vt:lpstr>
      <vt:lpstr>Acknowledgements</vt:lpstr>
      <vt:lpstr>References</vt:lpstr>
      <vt:lpstr>References, cont.</vt:lpstr>
      <vt:lpstr>References, cont.</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Look at the Major Features of Evolution</dc:title>
  <dc:creator>arnolds</dc:creator>
  <cp:lastModifiedBy>arnolds</cp:lastModifiedBy>
  <cp:revision>265</cp:revision>
  <dcterms:created xsi:type="dcterms:W3CDTF">2014-07-03T16:22:16Z</dcterms:created>
  <dcterms:modified xsi:type="dcterms:W3CDTF">2016-07-30T22:09:39Z</dcterms:modified>
</cp:coreProperties>
</file>