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Lst>
  <p:notesMasterIdLst>
    <p:notesMasterId r:id="rId38"/>
  </p:notesMasterIdLst>
  <p:sldIdLst>
    <p:sldId id="256" r:id="rId5"/>
    <p:sldId id="340" r:id="rId6"/>
    <p:sldId id="312" r:id="rId7"/>
    <p:sldId id="311" r:id="rId8"/>
    <p:sldId id="268" r:id="rId9"/>
    <p:sldId id="317" r:id="rId10"/>
    <p:sldId id="316" r:id="rId11"/>
    <p:sldId id="286" r:id="rId12"/>
    <p:sldId id="287" r:id="rId13"/>
    <p:sldId id="296" r:id="rId14"/>
    <p:sldId id="297" r:id="rId15"/>
    <p:sldId id="313" r:id="rId16"/>
    <p:sldId id="306" r:id="rId17"/>
    <p:sldId id="345" r:id="rId18"/>
    <p:sldId id="347" r:id="rId19"/>
    <p:sldId id="305" r:id="rId20"/>
    <p:sldId id="300" r:id="rId21"/>
    <p:sldId id="354" r:id="rId22"/>
    <p:sldId id="309" r:id="rId23"/>
    <p:sldId id="344" r:id="rId24"/>
    <p:sldId id="355" r:id="rId25"/>
    <p:sldId id="330" r:id="rId26"/>
    <p:sldId id="307" r:id="rId27"/>
    <p:sldId id="308" r:id="rId28"/>
    <p:sldId id="304" r:id="rId29"/>
    <p:sldId id="323" r:id="rId30"/>
    <p:sldId id="348" r:id="rId31"/>
    <p:sldId id="349" r:id="rId32"/>
    <p:sldId id="350" r:id="rId33"/>
    <p:sldId id="342" r:id="rId34"/>
    <p:sldId id="343" r:id="rId35"/>
    <p:sldId id="282" r:id="rId36"/>
    <p:sldId id="35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FAC"/>
    <a:srgbClr val="EB89E9"/>
    <a:srgbClr val="E45EE1"/>
    <a:srgbClr val="F6B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85561" autoAdjust="0"/>
  </p:normalViewPr>
  <p:slideViewPr>
    <p:cSldViewPr>
      <p:cViewPr>
        <p:scale>
          <a:sx n="70" d="100"/>
          <a:sy n="70" d="100"/>
        </p:scale>
        <p:origin x="-1171" y="149"/>
      </p:cViewPr>
      <p:guideLst>
        <p:guide orient="horz" pos="2160"/>
        <p:guide pos="2880"/>
      </p:guideLst>
    </p:cSldViewPr>
  </p:slideViewPr>
  <p:notesTextViewPr>
    <p:cViewPr>
      <p:scale>
        <a:sx n="1" d="1"/>
        <a:sy n="1" d="1"/>
      </p:scale>
      <p:origin x="0" y="0"/>
    </p:cViewPr>
  </p:notesTextViewPr>
  <p:sorterViewPr>
    <p:cViewPr>
      <p:scale>
        <a:sx n="100" d="100"/>
        <a:sy n="100" d="100"/>
      </p:scale>
      <p:origin x="0" y="66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FC152C-F8E8-4C38-B77E-264616E06745}" type="datetimeFigureOut">
              <a:rPr lang="en-US" smtClean="0"/>
              <a:pPr/>
              <a:t>6/8/2018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85C390-8D46-46D8-ACD6-B5F0BA659E05}" type="slidenum">
              <a:rPr lang="en-US" smtClean="0"/>
              <a:pPr/>
              <a:t>‹#›</a:t>
            </a:fld>
            <a:endParaRPr lang="en-US"/>
          </a:p>
        </p:txBody>
      </p:sp>
    </p:spTree>
    <p:extLst>
      <p:ext uri="{BB962C8B-B14F-4D97-AF65-F5344CB8AC3E}">
        <p14:creationId xmlns:p14="http://schemas.microsoft.com/office/powerpoint/2010/main" val="1965432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details see:  Arnold, S. J. &amp; L. D. Houck. 2016.  Can the Fisher-</a:t>
            </a:r>
            <a:r>
              <a:rPr lang="en-US" dirty="0" err="1" smtClean="0"/>
              <a:t>Lande</a:t>
            </a:r>
            <a:r>
              <a:rPr lang="en-US" dirty="0" smtClean="0"/>
              <a:t> process account for birds of paradise and other sexual radiations?  American Naturalist 187:000-000.  PDF</a:t>
            </a:r>
            <a:r>
              <a:rPr lang="en-US" baseline="0" dirty="0" smtClean="0"/>
              <a:t> available at the journal website </a:t>
            </a:r>
          </a:p>
          <a:p>
            <a:r>
              <a:rPr lang="en-US" baseline="0" smtClean="0"/>
              <a:t>http</a:t>
            </a:r>
            <a:r>
              <a:rPr lang="en-US" baseline="0" dirty="0" smtClean="0"/>
              <a:t>://</a:t>
            </a:r>
            <a:r>
              <a:rPr lang="en-US" baseline="0" smtClean="0"/>
              <a:t>www.journals.uchicago.edu/doi/10.1086/686258 </a:t>
            </a:r>
          </a:p>
          <a:p>
            <a:r>
              <a:rPr lang="en-US" baseline="0" smtClean="0"/>
              <a:t>and </a:t>
            </a:r>
            <a:r>
              <a:rPr lang="en-US" baseline="0" dirty="0" smtClean="0"/>
              <a:t>at </a:t>
            </a:r>
            <a:r>
              <a:rPr lang="en-US" baseline="0" dirty="0" err="1" smtClean="0"/>
              <a:t>ResearchGate</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Birds of paradise have evolved extraordinary diversification</a:t>
            </a:r>
            <a:r>
              <a:rPr lang="en-US" baseline="0" dirty="0" smtClean="0"/>
              <a:t> </a:t>
            </a:r>
            <a:r>
              <a:rPr lang="en-US" dirty="0" smtClean="0"/>
              <a:t>in male plumage and behavioral displays over a period</a:t>
            </a:r>
            <a:r>
              <a:rPr lang="en-US" baseline="0" dirty="0" smtClean="0"/>
              <a:t> </a:t>
            </a:r>
            <a:r>
              <a:rPr lang="en-US" dirty="0" smtClean="0"/>
              <a:t>of about 23 million years (</a:t>
            </a:r>
            <a:r>
              <a:rPr lang="en-US" dirty="0" err="1" smtClean="0"/>
              <a:t>Irestedt</a:t>
            </a:r>
            <a:r>
              <a:rPr lang="en-US" dirty="0" smtClean="0"/>
              <a:t> et al. 2009). To view the sexual radiation of birds of paradise through</a:t>
            </a:r>
            <a:r>
              <a:rPr lang="en-US" baseline="0" dirty="0" smtClean="0"/>
              <a:t> </a:t>
            </a:r>
            <a:r>
              <a:rPr lang="en-US" dirty="0" smtClean="0"/>
              <a:t>the lens of the phenotypic tango model, we will restrict our</a:t>
            </a:r>
            <a:r>
              <a:rPr lang="en-US" baseline="0" dirty="0" smtClean="0"/>
              <a:t> </a:t>
            </a:r>
            <a:r>
              <a:rPr lang="en-US" dirty="0" smtClean="0"/>
              <a:t>attention to 14 populations representing seven species in</a:t>
            </a:r>
            <a:r>
              <a:rPr lang="en-US" baseline="0" dirty="0" smtClean="0"/>
              <a:t> </a:t>
            </a:r>
            <a:r>
              <a:rPr lang="en-US" dirty="0" smtClean="0"/>
              <a:t>the genus </a:t>
            </a:r>
            <a:r>
              <a:rPr lang="en-US" i="1" dirty="0" err="1" smtClean="0"/>
              <a:t>Paradisaea</a:t>
            </a:r>
            <a:r>
              <a:rPr lang="en-US" i="1" dirty="0" smtClean="0"/>
              <a:t> </a:t>
            </a:r>
            <a:r>
              <a:rPr lang="en-US" i="0" baseline="0" dirty="0" smtClean="0"/>
              <a:t> </a:t>
            </a:r>
            <a:r>
              <a:rPr lang="en-US" dirty="0" smtClean="0"/>
              <a:t>(see clade</a:t>
            </a:r>
            <a:r>
              <a:rPr lang="en-US" baseline="0" dirty="0" smtClean="0"/>
              <a:t> at top of tree with a common ancestor at about 9.4 Ma).</a:t>
            </a:r>
            <a:r>
              <a:rPr lang="en-US" dirty="0" smtClean="0"/>
              <a:t>  One exemplar</a:t>
            </a:r>
            <a:r>
              <a:rPr lang="en-US" baseline="0" dirty="0" smtClean="0"/>
              <a:t> species from this clade, </a:t>
            </a:r>
            <a:r>
              <a:rPr lang="en-US" i="1" baseline="0" dirty="0" smtClean="0"/>
              <a:t>P. </a:t>
            </a:r>
            <a:r>
              <a:rPr lang="en-US" i="1" baseline="0" dirty="0" err="1" smtClean="0"/>
              <a:t>apoda</a:t>
            </a:r>
            <a:r>
              <a:rPr lang="en-US" baseline="0" dirty="0" smtClean="0"/>
              <a:t>,  is shown displaying in the next slide and linked video.</a:t>
            </a:r>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10</a:t>
            </a:fld>
            <a:endParaRPr lang="en-US"/>
          </a:p>
        </p:txBody>
      </p:sp>
    </p:spTree>
    <p:extLst>
      <p:ext uri="{BB962C8B-B14F-4D97-AF65-F5344CB8AC3E}">
        <p14:creationId xmlns:p14="http://schemas.microsoft.com/office/powerpoint/2010/main" val="3992811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Two male birds-of-paradise (</a:t>
            </a:r>
            <a:r>
              <a:rPr lang="en-US" sz="1200" i="1" kern="1200" dirty="0" err="1" smtClean="0">
                <a:solidFill>
                  <a:schemeClr val="tx1"/>
                </a:solidFill>
                <a:effectLst/>
                <a:latin typeface="+mn-lt"/>
                <a:ea typeface="+mn-ea"/>
                <a:cs typeface="+mn-cs"/>
              </a:rPr>
              <a:t>Paradisaea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apoda</a:t>
            </a:r>
            <a:r>
              <a:rPr lang="en-US" sz="1200" kern="1200" dirty="0" smtClean="0">
                <a:solidFill>
                  <a:schemeClr val="tx1"/>
                </a:solidFill>
                <a:effectLst/>
                <a:latin typeface="+mn-lt"/>
                <a:ea typeface="+mn-ea"/>
                <a:cs typeface="+mn-cs"/>
              </a:rPr>
              <a:t>) displaying to a female, showing the role of the wings and tail in forming a static shape (after </a:t>
            </a:r>
            <a:r>
              <a:rPr lang="en-US" sz="1200" kern="1200" dirty="0" err="1" smtClean="0">
                <a:solidFill>
                  <a:schemeClr val="tx1"/>
                </a:solidFill>
                <a:effectLst/>
                <a:latin typeface="+mn-lt"/>
                <a:ea typeface="+mn-ea"/>
                <a:cs typeface="+mn-cs"/>
              </a:rPr>
              <a:t>Laman</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Scholles</a:t>
            </a:r>
            <a:r>
              <a:rPr lang="en-US" sz="1200" kern="1200" dirty="0" smtClean="0">
                <a:solidFill>
                  <a:schemeClr val="tx1"/>
                </a:solidFill>
                <a:effectLst/>
                <a:latin typeface="+mn-lt"/>
                <a:ea typeface="+mn-ea"/>
                <a:cs typeface="+mn-cs"/>
              </a:rPr>
              <a:t> 2014).  Follow the link to their video</a:t>
            </a:r>
            <a:r>
              <a:rPr lang="en-US" sz="1200" kern="1200" baseline="0" dirty="0" smtClean="0">
                <a:solidFill>
                  <a:schemeClr val="tx1"/>
                </a:solidFill>
                <a:effectLst/>
                <a:latin typeface="+mn-lt"/>
                <a:ea typeface="+mn-ea"/>
                <a:cs typeface="+mn-cs"/>
              </a:rPr>
              <a:t> of this encounter.  We will analyze the evolution of wing and tail size in this genus.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11</a:t>
            </a:fld>
            <a:endParaRPr lang="en-US"/>
          </a:p>
        </p:txBody>
      </p:sp>
    </p:spTree>
    <p:extLst>
      <p:ext uri="{BB962C8B-B14F-4D97-AF65-F5344CB8AC3E}">
        <p14:creationId xmlns:p14="http://schemas.microsoft.com/office/powerpoint/2010/main" val="991472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model of</a:t>
            </a:r>
            <a:r>
              <a:rPr lang="en-US" baseline="0" dirty="0" smtClean="0"/>
              <a:t> the FLP that we will use is more general than past versions because of the following combination of features: 1. two traits in each sex, 2. stabilizing selection on female preferences, and 3. finite population size.  We will illustrate trait evolution in just two dimensions by superimposing ornaments and preferences in the same trait space.  We will represent the bivariate distribution of male and female traits with just the positions of the ornament and preference means (blue and red dots).  Because we will usually show multiple populations (lineages), we will link the means for each populations with a thin black line.  We call the model the Phenotypic Tango because ornament and preference means appear to dance together thru evolutionary time.</a:t>
            </a:r>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good and bad news.</a:t>
            </a:r>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Figure </a:t>
                </a:r>
                <a:r>
                  <a:rPr lang="en-US" sz="1200" b="1" kern="12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Sexual selection exaggerates the evolution of ornaments and mating preferences, producing a phenotypic tango (illustrated with a set of 100 lineages at generation 500).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95% confidence ellipses for diversification of ornaments and preferences are shown as heavy blue and red ellipses, respectively.</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A) The evolution of the ornaments in the </a:t>
                </a:r>
                <a:r>
                  <a:rPr lang="en-US" sz="1200" b="1" kern="1200" dirty="0">
                    <a:solidFill>
                      <a:schemeClr val="tx1"/>
                    </a:solidFill>
                    <a:effectLst/>
                    <a:latin typeface="+mn-lt"/>
                    <a:ea typeface="+mn-ea"/>
                    <a:cs typeface="+mn-cs"/>
                  </a:rPr>
                  <a:t>absence of sexual </a:t>
                </a:r>
                <a:r>
                  <a:rPr lang="en-US" sz="1200" b="1" kern="1200" dirty="0" smtClean="0">
                    <a:solidFill>
                      <a:schemeClr val="tx1"/>
                    </a:solidFill>
                    <a:effectLst/>
                    <a:latin typeface="+mn-lt"/>
                    <a:ea typeface="+mn-ea"/>
                    <a:cs typeface="+mn-cs"/>
                  </a:rPr>
                  <a:t>selection</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The evolution of ornaments and preferences in the </a:t>
                </a:r>
                <a:r>
                  <a:rPr lang="en-US" sz="1200" b="1" kern="1200" dirty="0" smtClean="0">
                    <a:solidFill>
                      <a:schemeClr val="tx1"/>
                    </a:solidFill>
                    <a:effectLst/>
                    <a:latin typeface="+mn-lt"/>
                    <a:ea typeface="+mn-ea"/>
                    <a:cs typeface="+mn-cs"/>
                  </a:rPr>
                  <a:t>presence of sexual selection</a:t>
                </a:r>
                <a:r>
                  <a:rPr lang="en-US" sz="1200" kern="1200" dirty="0" smtClean="0">
                    <a:solidFill>
                      <a:schemeClr val="tx1"/>
                    </a:solidFill>
                    <a:effectLst/>
                    <a:latin typeface="+mn-lt"/>
                    <a:ea typeface="+mn-ea"/>
                    <a:cs typeface="+mn-cs"/>
                  </a:rPr>
                  <a:t> is a tango. The positions of ornament and preference means for a particular lineage are shown as blue and red dots connected by a black line. (</a:t>
                </a:r>
                <a:r>
                  <a:rPr lang="en-US" sz="1200" kern="1200" dirty="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When </a:t>
                </a:r>
                <a:r>
                  <a:rPr lang="en-US" sz="1200" b="1" kern="1200" dirty="0" smtClean="0">
                    <a:solidFill>
                      <a:schemeClr val="tx1"/>
                    </a:solidFill>
                    <a:effectLst/>
                    <a:latin typeface="+mn-lt"/>
                    <a:ea typeface="+mn-ea"/>
                    <a:cs typeface="+mn-cs"/>
                  </a:rPr>
                  <a:t>stabilizing selection</a:t>
                </a:r>
                <a:r>
                  <a:rPr lang="en-US" sz="1200" kern="1200" dirty="0" smtClean="0">
                    <a:solidFill>
                      <a:schemeClr val="tx1"/>
                    </a:solidFill>
                    <a:effectLst/>
                    <a:latin typeface="+mn-lt"/>
                    <a:ea typeface="+mn-ea"/>
                    <a:cs typeface="+mn-cs"/>
                  </a:rPr>
                  <a:t> on ornaments and preferences is </a:t>
                </a:r>
                <a:r>
                  <a:rPr lang="en-US" sz="1200" b="1" kern="1200" dirty="0" smtClean="0">
                    <a:solidFill>
                      <a:schemeClr val="tx1"/>
                    </a:solidFill>
                    <a:effectLst/>
                    <a:latin typeface="+mn-lt"/>
                    <a:ea typeface="+mn-ea"/>
                    <a:cs typeface="+mn-cs"/>
                  </a:rPr>
                  <a:t>reversed</a:t>
                </a:r>
                <a:r>
                  <a:rPr lang="en-US" sz="1200" kern="1200" dirty="0" smtClean="0">
                    <a:solidFill>
                      <a:schemeClr val="tx1"/>
                    </a:solidFill>
                    <a:effectLst/>
                    <a:latin typeface="+mn-lt"/>
                    <a:ea typeface="+mn-ea"/>
                    <a:cs typeface="+mn-cs"/>
                  </a:rPr>
                  <a:t> (weak on ornaments, strong on preferences), extraordinary evolution of ornaments is eliminated.   (</a:t>
                </a:r>
                <a:r>
                  <a:rPr lang="en-US" sz="1200" kern="1200" dirty="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Correlational natural selection </a:t>
                </a:r>
                <a:r>
                  <a:rPr lang="en-US" sz="1200" kern="1200" baseline="0" dirty="0" smtClean="0">
                    <a:solidFill>
                      <a:schemeClr val="tx1"/>
                    </a:solidFill>
                    <a:effectLst/>
                    <a:latin typeface="+mn-lt"/>
                    <a:ea typeface="+mn-ea"/>
                    <a:cs typeface="+mn-cs"/>
                  </a:rPr>
                  <a:t>on ornament and preference changes their 95% confidence ellipses from circles to inclined ellipses.</a:t>
                </a:r>
                <a:endParaRPr lang="en-US" dirty="0"/>
              </a:p>
            </p:txBody>
          </p:sp>
        </mc:Choice>
        <mc:Fallback xmlns="">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Figure </a:t>
                </a:r>
                <a:r>
                  <a:rPr lang="en-US" sz="1200" b="1" kern="12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Sexual selection exaggerates the evolution of ornaments and mating preferences, producing a phenotypic tango (illustrated with a set of 100 lineages at generation 500).  (A) The evolution of the ornaments in the absence of sexual selection. Same conventions and parameter values as in Fig. 2, except the bivariate means of 100 lineages are shown at generation 500.  (B) The evolution of female mating preferences in the absence of sexual selection. The 95% confidence ellipse for diversification of mating preferences by natural selection is shown in red (</a:t>
                </a:r>
                <a:r>
                  <a:rPr lang="en-US" sz="1200" i="0" kern="1200">
                    <a:solidFill>
                      <a:schemeClr val="tx1"/>
                    </a:solidFill>
                    <a:effectLst/>
                    <a:latin typeface="+mn-lt"/>
                    <a:ea typeface="+mn-ea"/>
                    <a:cs typeface="+mn-cs"/>
                  </a:rPr>
                  <a:t>𝜔_𝑦𝑖𝑖</a:t>
                </a:r>
                <a:r>
                  <a:rPr lang="en-US" sz="1200" kern="1200" dirty="0">
                    <a:solidFill>
                      <a:schemeClr val="tx1"/>
                    </a:solidFill>
                    <a:effectLst/>
                    <a:latin typeface="+mn-lt"/>
                    <a:ea typeface="+mn-ea"/>
                    <a:cs typeface="+mn-cs"/>
                  </a:rPr>
                  <a:t>=99). (C) The phenotypic tango of ornaments and preferences when sexual selection is present.  The positions of ornament and preference means for individual lineages at generation 500 are shown as blue and red dots connected by a black line.  Sexual selection parameters: </a:t>
                </a:r>
                <a:r>
                  <a:rPr lang="en-US" sz="1200" i="0" kern="1200">
                    <a:solidFill>
                      <a:schemeClr val="tx1"/>
                    </a:solidFill>
                    <a:effectLst/>
                    <a:latin typeface="+mn-lt"/>
                    <a:ea typeface="+mn-ea"/>
                    <a:cs typeface="+mn-cs"/>
                  </a:rPr>
                  <a:t>𝜈_𝑖𝑖  </a:t>
                </a:r>
                <a:r>
                  <a:rPr lang="en-US" sz="1200" kern="1200" dirty="0">
                    <a:solidFill>
                      <a:schemeClr val="tx1"/>
                    </a:solidFill>
                    <a:effectLst/>
                    <a:latin typeface="+mn-lt"/>
                    <a:ea typeface="+mn-ea"/>
                    <a:cs typeface="+mn-cs"/>
                  </a:rPr>
                  <a:t>= 0.4 and </a:t>
                </a:r>
                <a:r>
                  <a:rPr lang="en-US" sz="1200" i="0" kern="1200">
                    <a:solidFill>
                      <a:schemeClr val="tx1"/>
                    </a:solidFill>
                    <a:effectLst/>
                    <a:latin typeface="+mn-lt"/>
                    <a:ea typeface="+mn-ea"/>
                    <a:cs typeface="+mn-cs"/>
                  </a:rPr>
                  <a:t>𝐵_𝑖𝑖</a:t>
                </a:r>
                <a:r>
                  <a:rPr lang="en-US" sz="1200" kern="1200" dirty="0">
                    <a:solidFill>
                      <a:schemeClr val="tx1"/>
                    </a:solidFill>
                    <a:effectLst/>
                    <a:latin typeface="+mn-lt"/>
                    <a:ea typeface="+mn-ea"/>
                    <a:cs typeface="+mn-cs"/>
                  </a:rPr>
                  <a:t>=0.24.  (D) The phenotypic tango of ornament and preference means when sexual selection is present. Parameters as in Fig. 3C, except stabilizing selection is strong on the preference traits (</a:t>
                </a:r>
                <a:r>
                  <a:rPr lang="en-US" sz="1200" i="0" kern="1200">
                    <a:solidFill>
                      <a:schemeClr val="tx1"/>
                    </a:solidFill>
                    <a:effectLst/>
                    <a:latin typeface="+mn-lt"/>
                    <a:ea typeface="+mn-ea"/>
                    <a:cs typeface="+mn-cs"/>
                  </a:rPr>
                  <a:t>𝜔_𝑦𝑖𝑖</a:t>
                </a:r>
                <a:r>
                  <a:rPr lang="en-US" sz="1200" kern="1200" dirty="0">
                    <a:solidFill>
                      <a:schemeClr val="tx1"/>
                    </a:solidFill>
                    <a:effectLst/>
                    <a:latin typeface="+mn-lt"/>
                    <a:ea typeface="+mn-ea"/>
                    <a:cs typeface="+mn-cs"/>
                  </a:rPr>
                  <a:t>=4) and weak on the ornament </a:t>
                </a:r>
                <a:r>
                  <a:rPr lang="en-US" sz="1200" kern="1200" dirty="0" smtClean="0">
                    <a:solidFill>
                      <a:schemeClr val="tx1"/>
                    </a:solidFill>
                    <a:effectLst/>
                    <a:latin typeface="+mn-lt"/>
                    <a:ea typeface="+mn-ea"/>
                    <a:cs typeface="+mn-cs"/>
                  </a:rPr>
                  <a:t>traits.</a:t>
                </a:r>
                <a:endParaRPr lang="en-US" dirty="0"/>
              </a:p>
            </p:txBody>
          </p:sp>
        </mc:Fallback>
      </mc:AlternateContent>
      <p:sp>
        <p:nvSpPr>
          <p:cNvPr id="4" name="Slide Number Placeholder 3"/>
          <p:cNvSpPr>
            <a:spLocks noGrp="1"/>
          </p:cNvSpPr>
          <p:nvPr>
            <p:ph type="sldNum" sz="quarter" idx="10"/>
          </p:nvPr>
        </p:nvSpPr>
        <p:spPr/>
        <p:txBody>
          <a:bodyPr/>
          <a:lstStyle/>
          <a:p>
            <a:fld id="{1985C390-8D46-46D8-ACD6-B5F0BA659E0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 the link to see animations</a:t>
            </a:r>
            <a:r>
              <a:rPr lang="en-US" baseline="0" dirty="0" smtClean="0"/>
              <a:t> of many of the figures in Arnold &amp; Houck 2016.</a:t>
            </a:r>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Ornament data</a:t>
            </a:r>
            <a:r>
              <a:rPr lang="en-US" baseline="0" dirty="0" smtClean="0"/>
              <a:t> on a time-calibrated tree allows us to break the impasse.  We illustrate tests of the Phenotypic Tango, but the approach we use could be used to test any of the 3 dozen versions of </a:t>
            </a:r>
            <a:r>
              <a:rPr lang="en-US" baseline="0" dirty="0" err="1" smtClean="0"/>
              <a:t>Lande’s</a:t>
            </a:r>
            <a:r>
              <a:rPr lang="en-US" baseline="0" dirty="0" smtClean="0"/>
              <a:t> model that have been produced in the last 35 years</a:t>
            </a:r>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data on sexually-selected</a:t>
            </a:r>
            <a:r>
              <a:rPr lang="en-US" baseline="0" dirty="0" smtClean="0"/>
              <a:t> traits for a set of species that spans an entire radiation.  For birds-of-paradise, these requirements can only be satisfied for one genus (</a:t>
            </a:r>
            <a:r>
              <a:rPr lang="en-US" baseline="0" dirty="0" err="1" smtClean="0"/>
              <a:t>Paradisaea</a:t>
            </a:r>
            <a:r>
              <a:rPr lang="en-US" baseline="0" dirty="0" smtClean="0"/>
              <a:t>), which radiated over a period of 9.4 million years. </a:t>
            </a:r>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17</a:t>
            </a:fld>
            <a:endParaRPr lang="en-US"/>
          </a:p>
        </p:txBody>
      </p:sp>
    </p:spTree>
    <p:extLst>
      <p:ext uri="{BB962C8B-B14F-4D97-AF65-F5344CB8AC3E}">
        <p14:creationId xmlns:p14="http://schemas.microsoft.com/office/powerpoint/2010/main" val="3134747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Mary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LeCroy</a:t>
                </a:r>
                <a:r>
                  <a:rPr lang="en-US" sz="1200" kern="1200" baseline="0" dirty="0" smtClean="0">
                    <a:solidFill>
                      <a:schemeClr val="tx1"/>
                    </a:solidFill>
                    <a:effectLst/>
                    <a:latin typeface="+mn-lt"/>
                    <a:ea typeface="+mn-ea"/>
                    <a:cs typeface="+mn-cs"/>
                  </a:rPr>
                  <a:t> published data on morphological traits in this genus.  Using her data we plot t</a:t>
                </a:r>
                <a:r>
                  <a:rPr lang="en-US" sz="1200" kern="1200" dirty="0" smtClean="0">
                    <a:solidFill>
                      <a:schemeClr val="tx1"/>
                    </a:solidFill>
                    <a:effectLst/>
                    <a:latin typeface="+mn-lt"/>
                    <a:ea typeface="+mn-ea"/>
                    <a:cs typeface="+mn-cs"/>
                  </a:rPr>
                  <a:t>ail </a:t>
                </a:r>
                <a:r>
                  <a:rPr lang="en-US" sz="1200" kern="1200" dirty="0">
                    <a:solidFill>
                      <a:schemeClr val="tx1"/>
                    </a:solidFill>
                    <a:effectLst/>
                    <a:latin typeface="+mn-lt"/>
                    <a:ea typeface="+mn-ea"/>
                    <a:cs typeface="+mn-cs"/>
                  </a:rPr>
                  <a:t>length as a function of wing length in </a:t>
                </a:r>
                <a:r>
                  <a:rPr lang="en-US" sz="1200" kern="1200" dirty="0" smtClean="0">
                    <a:solidFill>
                      <a:schemeClr val="tx1"/>
                    </a:solidFill>
                    <a:effectLst/>
                    <a:latin typeface="+mn-lt"/>
                    <a:ea typeface="+mn-ea"/>
                    <a:cs typeface="+mn-cs"/>
                  </a:rPr>
                  <a:t>14 </a:t>
                </a:r>
                <a:r>
                  <a:rPr lang="en-US" sz="1200" kern="1200" dirty="0">
                    <a:solidFill>
                      <a:schemeClr val="tx1"/>
                    </a:solidFill>
                    <a:effectLst/>
                    <a:latin typeface="+mn-lt"/>
                    <a:ea typeface="+mn-ea"/>
                    <a:cs typeface="+mn-cs"/>
                  </a:rPr>
                  <a:t>populations of birds of paradise, representing 7 species in the genus </a:t>
                </a:r>
                <a:r>
                  <a:rPr lang="en-US" sz="1200" i="1" kern="1200" dirty="0" err="1">
                    <a:solidFill>
                      <a:schemeClr val="tx1"/>
                    </a:solidFill>
                    <a:effectLst/>
                    <a:latin typeface="+mn-lt"/>
                    <a:ea typeface="+mn-ea"/>
                    <a:cs typeface="+mn-cs"/>
                  </a:rPr>
                  <a:t>Paradisaea</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The data have been standardized</a:t>
                </a:r>
                <a:r>
                  <a:rPr lang="en-US" sz="1200" kern="1200" baseline="0" dirty="0" smtClean="0">
                    <a:solidFill>
                      <a:schemeClr val="tx1"/>
                    </a:solidFill>
                    <a:effectLst/>
                    <a:latin typeface="+mn-lt"/>
                    <a:ea typeface="+mn-ea"/>
                    <a:cs typeface="+mn-cs"/>
                  </a:rPr>
                  <a:t> so we can gauge the extent of evolution.</a:t>
                </a:r>
                <a:r>
                  <a:rPr lang="en-US" sz="1200" kern="1200" dirty="0" smtClean="0">
                    <a:solidFill>
                      <a:schemeClr val="tx1"/>
                    </a:solidFill>
                    <a:effectLst/>
                    <a:latin typeface="+mn-lt"/>
                    <a:ea typeface="+mn-ea"/>
                    <a:cs typeface="+mn-cs"/>
                  </a:rPr>
                  <a:t> Measurements </a:t>
                </a:r>
                <a:r>
                  <a:rPr lang="en-US" sz="1200" kern="1200" dirty="0">
                    <a:solidFill>
                      <a:schemeClr val="tx1"/>
                    </a:solidFill>
                    <a:effectLst/>
                    <a:latin typeface="+mn-lt"/>
                    <a:ea typeface="+mn-ea"/>
                    <a:cs typeface="+mn-cs"/>
                  </a:rPr>
                  <a:t>are expressed in units of average within-population standard deviation (</a:t>
                </a:r>
                <a14:m>
                  <m:oMath xmlns:m="http://schemas.openxmlformats.org/officeDocument/2006/math">
                    <m:rad>
                      <m:radPr>
                        <m:degHide m:val="on"/>
                        <m:ctrlPr>
                          <a:rPr lang="en-US" sz="1200" i="1" kern="1200">
                            <a:solidFill>
                              <a:schemeClr val="tx1"/>
                            </a:solidFill>
                            <a:effectLst/>
                            <a:latin typeface="Cambria Math"/>
                            <a:ea typeface="+mn-ea"/>
                            <a:cs typeface="+mn-cs"/>
                          </a:rPr>
                        </m:ctrlPr>
                      </m:radPr>
                      <m:deg/>
                      <m:e>
                        <m:r>
                          <a:rPr lang="en-US" sz="1200" i="1" kern="1200">
                            <a:solidFill>
                              <a:schemeClr val="tx1"/>
                            </a:solidFill>
                            <a:effectLst/>
                            <a:latin typeface="Cambria Math"/>
                            <a:ea typeface="+mn-ea"/>
                            <a:cs typeface="+mn-cs"/>
                          </a:rPr>
                          <m:t>𝑃</m:t>
                        </m:r>
                      </m:e>
                    </m:rad>
                  </m:oMath>
                </a14:m>
                <a:r>
                  <a:rPr lang="en-US" sz="1200" kern="1200" dirty="0">
                    <a:solidFill>
                      <a:schemeClr val="tx1"/>
                    </a:solidFill>
                    <a:effectLst/>
                    <a:latin typeface="+mn-lt"/>
                    <a:ea typeface="+mn-ea"/>
                    <a:cs typeface="+mn-cs"/>
                  </a:rPr>
                  <a:t>).  Female (red dots) and male (blue dots);  95% confidence ellipses and principal components are shown for each sex. </a:t>
                </a:r>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Tail </a:t>
                </a:r>
                <a:r>
                  <a:rPr lang="en-US" sz="1200" kern="1200" dirty="0">
                    <a:solidFill>
                      <a:schemeClr val="tx1"/>
                    </a:solidFill>
                    <a:effectLst/>
                    <a:latin typeface="+mn-lt"/>
                    <a:ea typeface="+mn-ea"/>
                    <a:cs typeface="+mn-cs"/>
                  </a:rPr>
                  <a:t>length as a function of wing length in 16 populations of birds of paradise, representing 7 species in the genus </a:t>
                </a:r>
                <a:r>
                  <a:rPr lang="en-US" sz="1200" i="1" kern="1200" dirty="0" err="1">
                    <a:solidFill>
                      <a:schemeClr val="tx1"/>
                    </a:solidFill>
                    <a:effectLst/>
                    <a:latin typeface="+mn-lt"/>
                    <a:ea typeface="+mn-ea"/>
                    <a:cs typeface="+mn-cs"/>
                  </a:rPr>
                  <a:t>Paradisaea</a:t>
                </a:r>
                <a:r>
                  <a:rPr lang="en-US" sz="1200" kern="1200" dirty="0">
                    <a:solidFill>
                      <a:schemeClr val="tx1"/>
                    </a:solidFill>
                    <a:effectLst/>
                    <a:latin typeface="+mn-lt"/>
                    <a:ea typeface="+mn-ea"/>
                    <a:cs typeface="+mn-cs"/>
                  </a:rPr>
                  <a:t>. Measurements are expressed in units of average within-population standard deviation (</a:t>
                </a:r>
                <a:r>
                  <a:rPr lang="en-US" sz="1200" i="0" kern="1200">
                    <a:solidFill>
                      <a:schemeClr val="tx1"/>
                    </a:solidFill>
                    <a:effectLst/>
                    <a:latin typeface="+mn-lt"/>
                    <a:ea typeface="+mn-ea"/>
                    <a:cs typeface="+mn-cs"/>
                  </a:rPr>
                  <a:t>√𝑃</a:t>
                </a:r>
                <a:r>
                  <a:rPr lang="en-US" sz="1200" kern="1200" dirty="0">
                    <a:solidFill>
                      <a:schemeClr val="tx1"/>
                    </a:solidFill>
                    <a:effectLst/>
                    <a:latin typeface="+mn-lt"/>
                    <a:ea typeface="+mn-ea"/>
                    <a:cs typeface="+mn-cs"/>
                  </a:rPr>
                  <a:t>).  Female (red dots) and male (blue dots);  95% confidence ellipses and principal components are shown for each sex. </a:t>
                </a:r>
                <a:endParaRPr lang="en-US" dirty="0"/>
              </a:p>
            </p:txBody>
          </p:sp>
        </mc:Fallback>
      </mc:AlternateContent>
      <p:sp>
        <p:nvSpPr>
          <p:cNvPr id="4" name="Slide Number Placeholder 3"/>
          <p:cNvSpPr>
            <a:spLocks noGrp="1"/>
          </p:cNvSpPr>
          <p:nvPr>
            <p:ph type="sldNum" sz="quarter" idx="10"/>
          </p:nvPr>
        </p:nvSpPr>
        <p:spPr/>
        <p:txBody>
          <a:bodyPr/>
          <a:lstStyle/>
          <a:p>
            <a:fld id="{1985C390-8D46-46D8-ACD6-B5F0BA659E05}" type="slidenum">
              <a:rPr lang="en-US" smtClean="0"/>
              <a:pPr/>
              <a:t>18</a:t>
            </a:fld>
            <a:endParaRPr lang="en-US"/>
          </a:p>
        </p:txBody>
      </p:sp>
    </p:spTree>
    <p:extLst>
      <p:ext uri="{BB962C8B-B14F-4D97-AF65-F5344CB8AC3E}">
        <p14:creationId xmlns:p14="http://schemas.microsoft.com/office/powerpoint/2010/main" val="109990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dirty="0" smtClean="0"/>
                  <a:t>Using</a:t>
                </a:r>
                <a:r>
                  <a:rPr lang="en-US" b="0" baseline="0" dirty="0" smtClean="0"/>
                  <a:t> the Phenotypic Tango model, we can produce male morphological pattern like the one in the preceding slide by invoking correlational selection.  </a:t>
                </a:r>
                <a:r>
                  <a:rPr lang="en-US" b="1" dirty="0" smtClean="0"/>
                  <a:t>Figure</a:t>
                </a:r>
                <a:r>
                  <a:rPr lang="en-US" b="1" baseline="0" dirty="0" smtClean="0"/>
                  <a:t> 3D</a:t>
                </a:r>
                <a:r>
                  <a:rPr lang="en-US" baseline="0" dirty="0" smtClean="0"/>
                  <a:t>. Correlational natural selection on ornament and preference changes their 95% confidence ellipses from circles to inclined ellipses.  Notice that mating preferences (unobserved in the bop example in the preceding slide) have displaced the ornament ellipse from position that probably resembled the female plumage optimum to one that mirrors the preference optimum.  </a:t>
                </a:r>
                <a:r>
                  <a:rPr lang="en-US" b="1" baseline="0" dirty="0" smtClean="0"/>
                  <a:t>But wait</a:t>
                </a:r>
                <a:r>
                  <a:rPr lang="en-US" baseline="0" dirty="0" smtClean="0"/>
                  <a:t>, notice from the scale that this is a micro-pattern.  Can the model produce a full scale (± 12 </a:t>
                </a:r>
                <a:r>
                  <a:rPr lang="en-US" baseline="0" dirty="0" err="1" smtClean="0"/>
                  <a:t>sd</a:t>
                </a:r>
                <a:r>
                  <a:rPr lang="en-US" baseline="0" dirty="0" smtClean="0"/>
                  <a:t>) radiation?</a:t>
                </a:r>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Correlational natural selection on ornaments (</a:t>
                </a:r>
                <a:r>
                  <a:rPr lang="en-US" sz="1200" i="0" kern="1200">
                    <a:solidFill>
                      <a:schemeClr val="tx1"/>
                    </a:solidFill>
                    <a:effectLst/>
                    <a:latin typeface="+mn-lt"/>
                    <a:ea typeface="+mn-ea"/>
                    <a:cs typeface="+mn-cs"/>
                  </a:rPr>
                  <a:t>𝜔_𝑧𝑖𝑗=3.5</a:t>
                </a:r>
                <a:r>
                  <a:rPr lang="en-US" sz="1200" kern="1200" dirty="0">
                    <a:solidFill>
                      <a:schemeClr val="tx1"/>
                    </a:solidFill>
                    <a:effectLst/>
                    <a:latin typeface="+mn-lt"/>
                    <a:ea typeface="+mn-ea"/>
                    <a:cs typeface="+mn-cs"/>
                  </a:rPr>
                  <a:t>) and preferences (</a:t>
                </a:r>
                <a:r>
                  <a:rPr lang="en-US" sz="1200" i="0" kern="1200">
                    <a:solidFill>
                      <a:schemeClr val="tx1"/>
                    </a:solidFill>
                    <a:effectLst/>
                    <a:latin typeface="+mn-lt"/>
                    <a:ea typeface="+mn-ea"/>
                    <a:cs typeface="+mn-cs"/>
                  </a:rPr>
                  <a:t>𝜔_𝑦𝑖𝑗=7.5</a:t>
                </a:r>
                <a:r>
                  <a:rPr lang="en-US" sz="1200" kern="1200" dirty="0">
                    <a:solidFill>
                      <a:schemeClr val="tx1"/>
                    </a:solidFill>
                    <a:effectLst/>
                    <a:latin typeface="+mn-lt"/>
                    <a:ea typeface="+mn-ea"/>
                    <a:cs typeface="+mn-cs"/>
                  </a:rPr>
                  <a:t>) changes the shape of the equilibrium dance floor. </a:t>
                </a:r>
                <a:r>
                  <a:rPr lang="en-US" sz="1200" kern="1200" dirty="0" smtClean="0">
                    <a:solidFill>
                      <a:schemeClr val="tx1"/>
                    </a:solidFill>
                    <a:effectLst/>
                    <a:latin typeface="+mn-lt"/>
                    <a:ea typeface="+mn-ea"/>
                    <a:cs typeface="+mn-cs"/>
                  </a:rPr>
                  <a:t>In</a:t>
                </a:r>
                <a:r>
                  <a:rPr lang="en-US" sz="1200" kern="1200" dirty="0">
                    <a:solidFill>
                      <a:schemeClr val="tx1"/>
                    </a:solidFill>
                    <a:effectLst/>
                    <a:latin typeface="+mn-lt"/>
                    <a:ea typeface="+mn-ea"/>
                    <a:cs typeface="+mn-cs"/>
                  </a:rPr>
                  <a:t> this simulation, 100 lineages begin their evolution with ornament and preference means at the natural selection optimum (</a:t>
                </a:r>
                <a:r>
                  <a:rPr lang="en-US" sz="1200" i="0" kern="1200">
                    <a:solidFill>
                      <a:schemeClr val="tx1"/>
                    </a:solidFill>
                    <a:effectLst/>
                    <a:latin typeface="+mn-lt"/>
                    <a:ea typeface="+mn-ea"/>
                    <a:cs typeface="+mn-cs"/>
                  </a:rPr>
                  <a:t>𝜃_𝑧𝑖</a:t>
                </a:r>
                <a:r>
                  <a:rPr lang="en-US" sz="1200" kern="1200" dirty="0">
                    <a:solidFill>
                      <a:schemeClr val="tx1"/>
                    </a:solidFill>
                    <a:effectLst/>
                    <a:latin typeface="+mn-lt"/>
                    <a:ea typeface="+mn-ea"/>
                    <a:cs typeface="+mn-cs"/>
                  </a:rPr>
                  <a:t>= 0), but quickly evolve towards the position of the preference optimum at (</a:t>
                </a:r>
                <a:r>
                  <a:rPr lang="en-US" sz="1200" i="0" kern="1200">
                    <a:solidFill>
                      <a:schemeClr val="tx1"/>
                    </a:solidFill>
                    <a:effectLst/>
                    <a:latin typeface="+mn-lt"/>
                    <a:ea typeface="+mn-ea"/>
                    <a:cs typeface="+mn-cs"/>
                  </a:rPr>
                  <a:t>𝜃_𝑦𝑖= </a:t>
                </a:r>
                <a:r>
                  <a:rPr lang="en-US" sz="1200" kern="1200" dirty="0" smtClean="0">
                    <a:solidFill>
                      <a:schemeClr val="tx1"/>
                    </a:solidFill>
                    <a:effectLst/>
                    <a:latin typeface="+mn-lt"/>
                    <a:ea typeface="+mn-ea"/>
                    <a:cs typeface="+mn-cs"/>
                  </a:rPr>
                  <a:t>0.75,</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0.25). </a:t>
                </a:r>
                <a:endParaRPr lang="en-US" dirty="0"/>
              </a:p>
            </p:txBody>
          </p:sp>
        </mc:Fallback>
      </mc:AlternateContent>
      <p:sp>
        <p:nvSpPr>
          <p:cNvPr id="4" name="Slide Number Placeholder 3"/>
          <p:cNvSpPr>
            <a:spLocks noGrp="1"/>
          </p:cNvSpPr>
          <p:nvPr>
            <p:ph type="sldNum" sz="quarter" idx="10"/>
          </p:nvPr>
        </p:nvSpPr>
        <p:spPr/>
        <p:txBody>
          <a:bodyPr/>
          <a:lstStyle/>
          <a:p>
            <a:fld id="{1985C390-8D46-46D8-ACD6-B5F0BA659E05}" type="slidenum">
              <a:rPr lang="en-US" smtClean="0"/>
              <a:pPr/>
              <a:t>19</a:t>
            </a:fld>
            <a:endParaRPr lang="en-US"/>
          </a:p>
        </p:txBody>
      </p:sp>
    </p:spTree>
    <p:extLst>
      <p:ext uri="{BB962C8B-B14F-4D97-AF65-F5344CB8AC3E}">
        <p14:creationId xmlns:p14="http://schemas.microsoft.com/office/powerpoint/2010/main" val="263026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1" dirty="0" smtClean="0"/>
                  <a:t>Figure 6</a:t>
                </a:r>
                <a:r>
                  <a:rPr lang="en-US" dirty="0" smtClean="0"/>
                  <a:t>:  Simulated ornament and preference lineage means evolving for 100,000 generations, showing that ornament diversification is predicted by the two times the natural selection confidence limits for preferences (illustrated with 25 lineages evolving</a:t>
                </a:r>
                <a:r>
                  <a:rPr lang="en-US" baseline="0" dirty="0" smtClean="0"/>
                  <a:t> for</a:t>
                </a:r>
                <a:r>
                  <a:rPr lang="en-US" dirty="0" smtClean="0"/>
                  <a:t> 100,000 generations).  Ornament (blue) and preference (red) means  are shown in units of within-population standard deviation.  Black curves show the expected 99% confidence limits for ornament diversification by natural selection alone. Bold red lines show the expected 99% confidence limits for preference diversification by natural selection alone.  Dotted red lines show two times the 99% confidence limits for preferences.</a:t>
                </a:r>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Simulated ornament</a:t>
                </a:r>
                <a:r>
                  <a:rPr lang="en-US" sz="1200" kern="1200" dirty="0">
                    <a:solidFill>
                      <a:schemeClr val="tx1"/>
                    </a:solidFill>
                    <a:effectLst/>
                    <a:latin typeface="+mn-lt"/>
                    <a:ea typeface="+mn-ea"/>
                    <a:cs typeface="+mn-cs"/>
                  </a:rPr>
                  <a:t> lineage means evolving for 100,000 generations, showing that ornament diversification is predicted by the natural selection confidence limits for preferences (25 replicate lineages shown in black).  Ornament means are shown in units of within-population standard deviation, </a:t>
                </a:r>
                <a:r>
                  <a:rPr lang="en-US" sz="1200" i="0" kern="1200">
                    <a:solidFill>
                      <a:schemeClr val="tx1"/>
                    </a:solidFill>
                    <a:effectLst/>
                    <a:latin typeface="+mn-lt"/>
                    <a:ea typeface="+mn-ea"/>
                    <a:cs typeface="+mn-cs"/>
                  </a:rPr>
                  <a:t>√𝑃</a:t>
                </a:r>
                <a:r>
                  <a:rPr lang="en-US" sz="1200" kern="1200" dirty="0">
                    <a:solidFill>
                      <a:schemeClr val="tx1"/>
                    </a:solidFill>
                    <a:effectLst/>
                    <a:latin typeface="+mn-lt"/>
                    <a:ea typeface="+mn-ea"/>
                    <a:cs typeface="+mn-cs"/>
                  </a:rPr>
                  <a:t>  .  Blue lines show the expected 95% confidence limits for ornament diversification by natural selection alone. Red lines show the expected confidence limits for preference diversification by natural selection alone. (</a:t>
                </a:r>
                <a:r>
                  <a:rPr lang="en-US" sz="1200" i="0" kern="1200">
                    <a:solidFill>
                      <a:schemeClr val="tx1"/>
                    </a:solidFill>
                    <a:effectLst/>
                    <a:latin typeface="+mn-lt"/>
                    <a:ea typeface="+mn-ea"/>
                    <a:cs typeface="+mn-cs"/>
                  </a:rPr>
                  <a:t>𝑁_𝑒</a:t>
                </a:r>
                <a:r>
                  <a:rPr lang="en-US" sz="1200" kern="1200" dirty="0">
                    <a:solidFill>
                      <a:schemeClr val="tx1"/>
                    </a:solidFill>
                    <a:effectLst/>
                    <a:latin typeface="+mn-lt"/>
                    <a:ea typeface="+mn-ea"/>
                    <a:cs typeface="+mn-cs"/>
                  </a:rPr>
                  <a:t> = 500, </a:t>
                </a:r>
                <a:r>
                  <a:rPr lang="en-US" sz="1200" i="0" kern="1200">
                    <a:solidFill>
                      <a:schemeClr val="tx1"/>
                    </a:solidFill>
                    <a:effectLst/>
                    <a:latin typeface="+mn-lt"/>
                    <a:ea typeface="+mn-ea"/>
                    <a:cs typeface="+mn-cs"/>
                  </a:rPr>
                  <a:t>𝑃_𝑖𝑖</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𝑄_𝑖𝑖</a:t>
                </a:r>
                <a:r>
                  <a:rPr lang="en-US" sz="1200" kern="1200" dirty="0">
                    <a:solidFill>
                      <a:schemeClr val="tx1"/>
                    </a:solidFill>
                    <a:effectLst/>
                    <a:latin typeface="+mn-lt"/>
                    <a:ea typeface="+mn-ea"/>
                    <a:cs typeface="+mn-cs"/>
                  </a:rPr>
                  <a:t>=1, </a:t>
                </a:r>
                <a:r>
                  <a:rPr lang="en-US" sz="1200" i="0" kern="1200">
                    <a:solidFill>
                      <a:schemeClr val="tx1"/>
                    </a:solidFill>
                    <a:effectLst/>
                    <a:latin typeface="+mn-lt"/>
                    <a:ea typeface="+mn-ea"/>
                    <a:cs typeface="+mn-cs"/>
                  </a:rPr>
                  <a:t>𝐺_𝑖𝑖=𝐻_𝑖𝑖  </a:t>
                </a:r>
                <a:r>
                  <a:rPr lang="en-US" sz="1200" kern="1200" dirty="0">
                    <a:solidFill>
                      <a:schemeClr val="tx1"/>
                    </a:solidFill>
                    <a:effectLst/>
                    <a:latin typeface="+mn-lt"/>
                    <a:ea typeface="+mn-ea"/>
                    <a:cs typeface="+mn-cs"/>
                  </a:rPr>
                  <a:t>= 0.4, </a:t>
                </a:r>
                <a:r>
                  <a:rPr lang="en-US" sz="1200" i="0" kern="1200">
                    <a:solidFill>
                      <a:schemeClr val="tx1"/>
                    </a:solidFill>
                    <a:effectLst/>
                    <a:latin typeface="+mn-lt"/>
                    <a:ea typeface="+mn-ea"/>
                    <a:cs typeface="+mn-cs"/>
                  </a:rPr>
                  <a:t>𝜔_𝑧𝑖𝑗  </a:t>
                </a:r>
                <a:r>
                  <a:rPr lang="en-US" sz="1200" kern="1200" dirty="0">
                    <a:solidFill>
                      <a:schemeClr val="tx1"/>
                    </a:solidFill>
                    <a:effectLst/>
                    <a:latin typeface="+mn-lt"/>
                    <a:ea typeface="+mn-ea"/>
                    <a:cs typeface="+mn-cs"/>
                  </a:rPr>
                  <a:t>= 9, </a:t>
                </a:r>
                <a:r>
                  <a:rPr lang="en-US" sz="1200" i="0" kern="1200">
                    <a:solidFill>
                      <a:schemeClr val="tx1"/>
                    </a:solidFill>
                    <a:effectLst/>
                    <a:latin typeface="+mn-lt"/>
                    <a:ea typeface="+mn-ea"/>
                    <a:cs typeface="+mn-cs"/>
                  </a:rPr>
                  <a:t>𝜔_𝑦𝑖𝑖  </a:t>
                </a:r>
                <a:r>
                  <a:rPr lang="en-US" sz="1200" kern="1200" dirty="0">
                    <a:solidFill>
                      <a:schemeClr val="tx1"/>
                    </a:solidFill>
                    <a:effectLst/>
                    <a:latin typeface="+mn-lt"/>
                    <a:ea typeface="+mn-ea"/>
                    <a:cs typeface="+mn-cs"/>
                  </a:rPr>
                  <a:t>= 99999, </a:t>
                </a:r>
                <a:r>
                  <a:rPr lang="en-US" sz="1200" i="0" kern="1200">
                    <a:solidFill>
                      <a:schemeClr val="tx1"/>
                    </a:solidFill>
                    <a:effectLst/>
                    <a:latin typeface="+mn-lt"/>
                    <a:ea typeface="+mn-ea"/>
                    <a:cs typeface="+mn-cs"/>
                  </a:rPr>
                  <a:t>𝜈_𝑖𝑖  </a:t>
                </a:r>
                <a:r>
                  <a:rPr lang="en-US" sz="1200" kern="1200" dirty="0">
                    <a:solidFill>
                      <a:schemeClr val="tx1"/>
                    </a:solidFill>
                    <a:effectLst/>
                    <a:latin typeface="+mn-lt"/>
                    <a:ea typeface="+mn-ea"/>
                    <a:cs typeface="+mn-cs"/>
                  </a:rPr>
                  <a:t>= 0.4, and </a:t>
                </a:r>
                <a:r>
                  <a:rPr lang="en-US" sz="1200" i="0" kern="1200">
                    <a:solidFill>
                      <a:schemeClr val="tx1"/>
                    </a:solidFill>
                    <a:effectLst/>
                    <a:latin typeface="+mn-lt"/>
                    <a:ea typeface="+mn-ea"/>
                    <a:cs typeface="+mn-cs"/>
                  </a:rPr>
                  <a:t>𝐵_𝑖𝑖</a:t>
                </a:r>
                <a:r>
                  <a:rPr lang="en-US" sz="1200" kern="1200" dirty="0">
                    <a:solidFill>
                      <a:schemeClr val="tx1"/>
                    </a:solidFill>
                    <a:effectLst/>
                    <a:latin typeface="+mn-lt"/>
                    <a:ea typeface="+mn-ea"/>
                    <a:cs typeface="+mn-cs"/>
                  </a:rPr>
                  <a:t>=0.24).</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mc:Fallback>
      </mc:AlternateContent>
      <p:sp>
        <p:nvSpPr>
          <p:cNvPr id="4" name="Slide Number Placeholder 3"/>
          <p:cNvSpPr>
            <a:spLocks noGrp="1"/>
          </p:cNvSpPr>
          <p:nvPr>
            <p:ph type="sldNum" sz="quarter" idx="10"/>
          </p:nvPr>
        </p:nvSpPr>
        <p:spPr/>
        <p:txBody>
          <a:bodyPr/>
          <a:lstStyle/>
          <a:p>
            <a:fld id="{1985C390-8D46-46D8-ACD6-B5F0BA659E05}" type="slidenum">
              <a:rPr lang="en-US" smtClean="0"/>
              <a:pPr/>
              <a:t>20</a:t>
            </a:fld>
            <a:endParaRPr lang="en-US"/>
          </a:p>
        </p:txBody>
      </p:sp>
    </p:spTree>
    <p:extLst>
      <p:ext uri="{BB962C8B-B14F-4D97-AF65-F5344CB8AC3E}">
        <p14:creationId xmlns:p14="http://schemas.microsoft.com/office/powerpoint/2010/main" val="1049924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1" dirty="0" smtClean="0"/>
                  <a:t>Figure 7</a:t>
                </a:r>
                <a:r>
                  <a:rPr lang="en-US" dirty="0" smtClean="0"/>
                  <a:t>:  Simulated evolution of ornaments and preferences with a moving preference optimum (illustrated with a set of 25 lineages</a:t>
                </a:r>
                <a:r>
                  <a:rPr lang="en-US" baseline="0" dirty="0" smtClean="0"/>
                  <a:t> evolving for 100,000 generations</a:t>
                </a:r>
                <a:r>
                  <a:rPr lang="en-US" dirty="0" smtClean="0"/>
                  <a:t>).  Conventions as in Fig. 6.  95% confidence limits for ornament diversification by natural selection alone are not visible.  The orange curve shows the 95% confidence limits for diversification of preference means evolving under a model in which the preference optimum moves by Brownian motion.</a:t>
                </a:r>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Simulated ornament</a:t>
                </a:r>
                <a:r>
                  <a:rPr lang="en-US" sz="1200" kern="1200" dirty="0">
                    <a:solidFill>
                      <a:schemeClr val="tx1"/>
                    </a:solidFill>
                    <a:effectLst/>
                    <a:latin typeface="+mn-lt"/>
                    <a:ea typeface="+mn-ea"/>
                    <a:cs typeface="+mn-cs"/>
                  </a:rPr>
                  <a:t> lineage means evolving for 100,000 generations, showing that ornament diversification is predicted by the natural selection confidence limits for preferences (25 replicate lineages shown in black).  Ornament means are shown in units of within-population standard deviation, </a:t>
                </a:r>
                <a:r>
                  <a:rPr lang="en-US" sz="1200" i="0" kern="1200">
                    <a:solidFill>
                      <a:schemeClr val="tx1"/>
                    </a:solidFill>
                    <a:effectLst/>
                    <a:latin typeface="+mn-lt"/>
                    <a:ea typeface="+mn-ea"/>
                    <a:cs typeface="+mn-cs"/>
                  </a:rPr>
                  <a:t>√𝑃</a:t>
                </a:r>
                <a:r>
                  <a:rPr lang="en-US" sz="1200" kern="1200" dirty="0">
                    <a:solidFill>
                      <a:schemeClr val="tx1"/>
                    </a:solidFill>
                    <a:effectLst/>
                    <a:latin typeface="+mn-lt"/>
                    <a:ea typeface="+mn-ea"/>
                    <a:cs typeface="+mn-cs"/>
                  </a:rPr>
                  <a:t>  .  Blue lines show the expected 95% confidence limits for ornament diversification by natural selection alone. Red lines show the expected confidence limits for preference diversification by natural selection alone. (</a:t>
                </a:r>
                <a:r>
                  <a:rPr lang="en-US" sz="1200" i="0" kern="1200">
                    <a:solidFill>
                      <a:schemeClr val="tx1"/>
                    </a:solidFill>
                    <a:effectLst/>
                    <a:latin typeface="+mn-lt"/>
                    <a:ea typeface="+mn-ea"/>
                    <a:cs typeface="+mn-cs"/>
                  </a:rPr>
                  <a:t>𝑁_𝑒</a:t>
                </a:r>
                <a:r>
                  <a:rPr lang="en-US" sz="1200" kern="1200" dirty="0">
                    <a:solidFill>
                      <a:schemeClr val="tx1"/>
                    </a:solidFill>
                    <a:effectLst/>
                    <a:latin typeface="+mn-lt"/>
                    <a:ea typeface="+mn-ea"/>
                    <a:cs typeface="+mn-cs"/>
                  </a:rPr>
                  <a:t> = 500, </a:t>
                </a:r>
                <a:r>
                  <a:rPr lang="en-US" sz="1200" i="0" kern="1200">
                    <a:solidFill>
                      <a:schemeClr val="tx1"/>
                    </a:solidFill>
                    <a:effectLst/>
                    <a:latin typeface="+mn-lt"/>
                    <a:ea typeface="+mn-ea"/>
                    <a:cs typeface="+mn-cs"/>
                  </a:rPr>
                  <a:t>𝑃_𝑖𝑖</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𝑄_𝑖𝑖</a:t>
                </a:r>
                <a:r>
                  <a:rPr lang="en-US" sz="1200" kern="1200" dirty="0">
                    <a:solidFill>
                      <a:schemeClr val="tx1"/>
                    </a:solidFill>
                    <a:effectLst/>
                    <a:latin typeface="+mn-lt"/>
                    <a:ea typeface="+mn-ea"/>
                    <a:cs typeface="+mn-cs"/>
                  </a:rPr>
                  <a:t>=1, </a:t>
                </a:r>
                <a:r>
                  <a:rPr lang="en-US" sz="1200" i="0" kern="1200">
                    <a:solidFill>
                      <a:schemeClr val="tx1"/>
                    </a:solidFill>
                    <a:effectLst/>
                    <a:latin typeface="+mn-lt"/>
                    <a:ea typeface="+mn-ea"/>
                    <a:cs typeface="+mn-cs"/>
                  </a:rPr>
                  <a:t>𝐺_𝑖𝑖=𝐻_𝑖𝑖  </a:t>
                </a:r>
                <a:r>
                  <a:rPr lang="en-US" sz="1200" kern="1200" dirty="0">
                    <a:solidFill>
                      <a:schemeClr val="tx1"/>
                    </a:solidFill>
                    <a:effectLst/>
                    <a:latin typeface="+mn-lt"/>
                    <a:ea typeface="+mn-ea"/>
                    <a:cs typeface="+mn-cs"/>
                  </a:rPr>
                  <a:t>= 0.4, </a:t>
                </a:r>
                <a:r>
                  <a:rPr lang="en-US" sz="1200" i="0" kern="1200">
                    <a:solidFill>
                      <a:schemeClr val="tx1"/>
                    </a:solidFill>
                    <a:effectLst/>
                    <a:latin typeface="+mn-lt"/>
                    <a:ea typeface="+mn-ea"/>
                    <a:cs typeface="+mn-cs"/>
                  </a:rPr>
                  <a:t>𝜔_𝑧𝑖𝑗  </a:t>
                </a:r>
                <a:r>
                  <a:rPr lang="en-US" sz="1200" kern="1200" dirty="0">
                    <a:solidFill>
                      <a:schemeClr val="tx1"/>
                    </a:solidFill>
                    <a:effectLst/>
                    <a:latin typeface="+mn-lt"/>
                    <a:ea typeface="+mn-ea"/>
                    <a:cs typeface="+mn-cs"/>
                  </a:rPr>
                  <a:t>= 9, </a:t>
                </a:r>
                <a:r>
                  <a:rPr lang="en-US" sz="1200" i="0" kern="1200">
                    <a:solidFill>
                      <a:schemeClr val="tx1"/>
                    </a:solidFill>
                    <a:effectLst/>
                    <a:latin typeface="+mn-lt"/>
                    <a:ea typeface="+mn-ea"/>
                    <a:cs typeface="+mn-cs"/>
                  </a:rPr>
                  <a:t>𝜔_𝑦𝑖𝑖  </a:t>
                </a:r>
                <a:r>
                  <a:rPr lang="en-US" sz="1200" kern="1200" dirty="0">
                    <a:solidFill>
                      <a:schemeClr val="tx1"/>
                    </a:solidFill>
                    <a:effectLst/>
                    <a:latin typeface="+mn-lt"/>
                    <a:ea typeface="+mn-ea"/>
                    <a:cs typeface="+mn-cs"/>
                  </a:rPr>
                  <a:t>= 99999, </a:t>
                </a:r>
                <a:r>
                  <a:rPr lang="en-US" sz="1200" i="0" kern="1200">
                    <a:solidFill>
                      <a:schemeClr val="tx1"/>
                    </a:solidFill>
                    <a:effectLst/>
                    <a:latin typeface="+mn-lt"/>
                    <a:ea typeface="+mn-ea"/>
                    <a:cs typeface="+mn-cs"/>
                  </a:rPr>
                  <a:t>𝜈_𝑖𝑖  </a:t>
                </a:r>
                <a:r>
                  <a:rPr lang="en-US" sz="1200" kern="1200" dirty="0">
                    <a:solidFill>
                      <a:schemeClr val="tx1"/>
                    </a:solidFill>
                    <a:effectLst/>
                    <a:latin typeface="+mn-lt"/>
                    <a:ea typeface="+mn-ea"/>
                    <a:cs typeface="+mn-cs"/>
                  </a:rPr>
                  <a:t>= 0.4, and </a:t>
                </a:r>
                <a:r>
                  <a:rPr lang="en-US" sz="1200" i="0" kern="1200">
                    <a:solidFill>
                      <a:schemeClr val="tx1"/>
                    </a:solidFill>
                    <a:effectLst/>
                    <a:latin typeface="+mn-lt"/>
                    <a:ea typeface="+mn-ea"/>
                    <a:cs typeface="+mn-cs"/>
                  </a:rPr>
                  <a:t>𝐵_𝑖𝑖</a:t>
                </a:r>
                <a:r>
                  <a:rPr lang="en-US" sz="1200" kern="1200" dirty="0">
                    <a:solidFill>
                      <a:schemeClr val="tx1"/>
                    </a:solidFill>
                    <a:effectLst/>
                    <a:latin typeface="+mn-lt"/>
                    <a:ea typeface="+mn-ea"/>
                    <a:cs typeface="+mn-cs"/>
                  </a:rPr>
                  <a:t>=0.24).</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mc:Fallback>
      </mc:AlternateContent>
      <p:sp>
        <p:nvSpPr>
          <p:cNvPr id="4" name="Slide Number Placeholder 3"/>
          <p:cNvSpPr>
            <a:spLocks noGrp="1"/>
          </p:cNvSpPr>
          <p:nvPr>
            <p:ph type="sldNum" sz="quarter" idx="10"/>
          </p:nvPr>
        </p:nvSpPr>
        <p:spPr/>
        <p:txBody>
          <a:bodyPr/>
          <a:lstStyle/>
          <a:p>
            <a:fld id="{1985C390-8D46-46D8-ACD6-B5F0BA659E05}" type="slidenum">
              <a:rPr lang="en-US" smtClean="0"/>
              <a:pPr/>
              <a:t>21</a:t>
            </a:fld>
            <a:endParaRPr lang="en-US"/>
          </a:p>
        </p:txBody>
      </p:sp>
    </p:spTree>
    <p:extLst>
      <p:ext uri="{BB962C8B-B14F-4D97-AF65-F5344CB8AC3E}">
        <p14:creationId xmlns:p14="http://schemas.microsoft.com/office/powerpoint/2010/main" val="1049924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good and bad news.</a:t>
            </a:r>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Brownian motion models</a:t>
            </a:r>
            <a:r>
              <a:rPr lang="en-US" baseline="0" dirty="0" smtClean="0"/>
              <a:t> produce an ever-expanding radiation of trait means.  Because the model is cast in generic terms, it covers two underlying interpretations of BM: genetic drift of the trait mean (shown here with effective pop size of 100) or BM of an intermediate optimum.  In contrast, OU models without a moving peak produce a bounded radiation of trait means.   In the example on the right,  stabilizing selection is relatively strong, </a:t>
            </a:r>
            <a:r>
              <a:rPr lang="el-GR" dirty="0" smtClean="0"/>
              <a:t>ω</a:t>
            </a:r>
            <a:r>
              <a:rPr lang="en-US" dirty="0" smtClean="0"/>
              <a:t> = 9 (see Slide 7 for a diagram).</a:t>
            </a:r>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25</a:t>
            </a:fld>
            <a:endParaRPr lang="en-US"/>
          </a:p>
        </p:txBody>
      </p:sp>
    </p:spTree>
    <p:extLst>
      <p:ext uri="{BB962C8B-B14F-4D97-AF65-F5344CB8AC3E}">
        <p14:creationId xmlns:p14="http://schemas.microsoft.com/office/powerpoint/2010/main" val="3523452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program </a:t>
            </a:r>
            <a:r>
              <a:rPr lang="en-US" baseline="0" dirty="0" err="1" smtClean="0"/>
              <a:t>OUwie</a:t>
            </a:r>
            <a:r>
              <a:rPr lang="en-US" baseline="0" dirty="0" smtClean="0"/>
              <a:t>, we specify two selection regimes to test the idea that the position of an intermediate optimum changed during the radiation.</a:t>
            </a:r>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26</a:t>
            </a:fld>
            <a:endParaRPr lang="en-US"/>
          </a:p>
        </p:txBody>
      </p:sp>
    </p:spTree>
    <p:extLst>
      <p:ext uri="{BB962C8B-B14F-4D97-AF65-F5344CB8AC3E}">
        <p14:creationId xmlns:p14="http://schemas.microsoft.com/office/powerpoint/2010/main" val="1803783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BM</a:t>
            </a:r>
            <a:r>
              <a:rPr lang="en-US" b="1" baseline="0" dirty="0" smtClean="0"/>
              <a:t> and OU models with two selection regimes fit the data better than models with one regime.</a:t>
            </a:r>
            <a:r>
              <a:rPr lang="en-US" baseline="0" dirty="0" smtClean="0"/>
              <a:t>  In the case of the best BM model (BMS), the rate of diversification speeds up in the </a:t>
            </a:r>
            <a:r>
              <a:rPr lang="en-US" baseline="0" dirty="0" smtClean="0">
                <a:solidFill>
                  <a:srgbClr val="FF0000"/>
                </a:solidFill>
              </a:rPr>
              <a:t>red</a:t>
            </a:r>
            <a:r>
              <a:rPr lang="en-US" baseline="0" dirty="0" smtClean="0"/>
              <a:t> portion of the tree.  In the case of the best OU model (OUM), the position of the optimum changes in the red portion of the tree.</a:t>
            </a:r>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27</a:t>
            </a:fld>
            <a:endParaRPr lang="en-US"/>
          </a:p>
        </p:txBody>
      </p:sp>
    </p:spTree>
    <p:extLst>
      <p:ext uri="{BB962C8B-B14F-4D97-AF65-F5344CB8AC3E}">
        <p14:creationId xmlns:p14="http://schemas.microsoft.com/office/powerpoint/2010/main" val="3852231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 can also</a:t>
            </a:r>
            <a:r>
              <a:rPr lang="en-US" b="1" baseline="0" dirty="0" smtClean="0"/>
              <a:t> use </a:t>
            </a:r>
            <a:r>
              <a:rPr lang="en-US" b="1" baseline="0" dirty="0" err="1" smtClean="0"/>
              <a:t>OUwie</a:t>
            </a:r>
            <a:r>
              <a:rPr lang="en-US" b="1" baseline="0" dirty="0" smtClean="0"/>
              <a:t> to estimate FLP parameters  and distinguish between the two interpretations of BM.  </a:t>
            </a:r>
            <a:r>
              <a:rPr lang="en-US" b="0" baseline="0" dirty="0" smtClean="0"/>
              <a:t>Under the genetic drift interpretation of BM, we need to imagine implausibly large Ne in the black region of the tree and implausibly small Ne in the red region.  In contrast, under the peak movement interpretation of BM, we estimate a moderate and imaginable rate of peak movement.  Turning to OU models, we need to imagine that stabilizing selection on preferences is extremely weak!  See next slide.</a:t>
            </a:r>
            <a:endParaRPr lang="en-US" b="0"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28</a:t>
            </a:fld>
            <a:endParaRPr lang="en-US"/>
          </a:p>
        </p:txBody>
      </p:sp>
    </p:spTree>
    <p:extLst>
      <p:ext uri="{BB962C8B-B14F-4D97-AF65-F5344CB8AC3E}">
        <p14:creationId xmlns:p14="http://schemas.microsoft.com/office/powerpoint/2010/main" val="309441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a:t>
            </a:r>
            <a:r>
              <a:rPr lang="en-US" b="1" baseline="0" dirty="0" smtClean="0"/>
              <a:t> weak selection function with </a:t>
            </a:r>
            <a:r>
              <a:rPr lang="el-GR" b="1" baseline="0" dirty="0" smtClean="0"/>
              <a:t>ω</a:t>
            </a:r>
            <a:r>
              <a:rPr lang="en-US" b="1" baseline="0" dirty="0" smtClean="0"/>
              <a:t> in the range 6,000 to 25,000 is virtually a flat line!</a:t>
            </a:r>
            <a:endParaRPr lang="en-US" b="1"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29</a:t>
            </a:fld>
            <a:endParaRPr lang="en-US"/>
          </a:p>
        </p:txBody>
      </p:sp>
    </p:spTree>
    <p:extLst>
      <p:ext uri="{BB962C8B-B14F-4D97-AF65-F5344CB8AC3E}">
        <p14:creationId xmlns:p14="http://schemas.microsoft.com/office/powerpoint/2010/main" val="3034007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Fisher famously argued</a:t>
            </a:r>
            <a:r>
              <a:rPr lang="en-US" baseline="0" dirty="0" smtClean="0"/>
              <a:t> that ornaments and preference means would coevolve in a runaway process, subsequent work has shown that a walk-towards process is also possible and more plausible than the runaway.</a:t>
            </a:r>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3</a:t>
            </a:fld>
            <a:endParaRPr lang="en-US"/>
          </a:p>
        </p:txBody>
      </p:sp>
    </p:spTree>
    <p:extLst>
      <p:ext uri="{BB962C8B-B14F-4D97-AF65-F5344CB8AC3E}">
        <p14:creationId xmlns:p14="http://schemas.microsoft.com/office/powerpoint/2010/main" val="3527698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Photos</a:t>
            </a:r>
            <a:r>
              <a:rPr lang="en-US" baseline="0" dirty="0" smtClean="0"/>
              <a:t> at bottom show Josef Uyeda and Luke Harmon</a:t>
            </a:r>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a:t>
            </a:r>
            <a:r>
              <a:rPr lang="en-US" baseline="0" dirty="0" smtClean="0"/>
              <a:t> 2015 version of this talk (</a:t>
            </a:r>
            <a:r>
              <a:rPr lang="en-US" baseline="0" dirty="0" err="1" smtClean="0"/>
              <a:t>ppt</a:t>
            </a:r>
            <a:r>
              <a:rPr lang="en-US" baseline="0" dirty="0" smtClean="0"/>
              <a:t>, audiotape, and video) go to the </a:t>
            </a:r>
            <a:r>
              <a:rPr lang="en-US" baseline="0" dirty="0" err="1" smtClean="0"/>
              <a:t>NIMBioS</a:t>
            </a:r>
            <a:r>
              <a:rPr lang="en-US" baseline="0" dirty="0" smtClean="0"/>
              <a:t> sites:</a:t>
            </a:r>
          </a:p>
          <a:p>
            <a:r>
              <a:rPr lang="en-US" baseline="0" dirty="0" smtClean="0"/>
              <a:t>http://www.nimbios.org/wordpress-training/eqg2/2015/07/23/lecture-6-1-sexual-radiations/ </a:t>
            </a:r>
          </a:p>
          <a:p>
            <a:r>
              <a:rPr lang="en-US" baseline="0" dirty="0" smtClean="0"/>
              <a:t>and </a:t>
            </a:r>
          </a:p>
          <a:p>
            <a:r>
              <a:rPr lang="en-US" baseline="0" dirty="0" smtClean="0"/>
              <a:t>https://www.youtube.com/watch?v=o2h8D0rZQrA&amp;list=PLRyq_4VPZ9g8SlS3y4OHy9BmAuK0NdRHe&amp;index=18</a:t>
            </a:r>
          </a:p>
          <a:p>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32</a:t>
            </a:fld>
            <a:endParaRPr lang="en-US"/>
          </a:p>
        </p:txBody>
      </p:sp>
    </p:spTree>
    <p:extLst>
      <p:ext uri="{BB962C8B-B14F-4D97-AF65-F5344CB8AC3E}">
        <p14:creationId xmlns:p14="http://schemas.microsoft.com/office/powerpoint/2010/main" val="3746079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Within-population distributions of ornaments (blue) and preference (red) are normal curves in </a:t>
            </a:r>
            <a:r>
              <a:rPr lang="en-US" baseline="0" dirty="0" err="1" smtClean="0"/>
              <a:t>Lande’s</a:t>
            </a:r>
            <a:r>
              <a:rPr lang="en-US" baseline="0" dirty="0" smtClean="0"/>
              <a:t> (1981) model.  We will use his model for absolute preferences, in which the red curve shows the distribution of the ornaments most preferred by females in the populations.  Each female’s preferences are a Gaussian function with an optimum that represents her most preferred mate.  Her tendency to mate with a particular male falls off as a Gaussian curve in either direction from that optimum.  The distribution of those optima among females is the curve shown in red.  In our derivations, programming and figures, we have standardized the variance in both distributions to a value of 1.  The means of the two distributions, and hence the distance between them, are free to evolve.  </a:t>
            </a:r>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4</a:t>
            </a:fld>
            <a:endParaRPr lang="en-US"/>
          </a:p>
        </p:txBody>
      </p:sp>
    </p:spTree>
    <p:extLst>
      <p:ext uri="{BB962C8B-B14F-4D97-AF65-F5344CB8AC3E}">
        <p14:creationId xmlns:p14="http://schemas.microsoft.com/office/powerpoint/2010/main" val="350519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err="1" smtClean="0"/>
              <a:t>Lande’s</a:t>
            </a:r>
            <a:r>
              <a:rPr lang="en-US" dirty="0" smtClean="0"/>
              <a:t> (1981) model</a:t>
            </a:r>
            <a:r>
              <a:rPr lang="en-US" baseline="0" dirty="0" smtClean="0"/>
              <a:t>, with no selection on preferences, the ornament-preference mean evolves towards a stable line of equilibria or away from an unstable line of </a:t>
            </a:r>
            <a:r>
              <a:rPr lang="en-US" baseline="0" dirty="0" err="1" smtClean="0"/>
              <a:t>equilibra</a:t>
            </a:r>
            <a:r>
              <a:rPr lang="en-US" baseline="0" dirty="0" smtClean="0"/>
              <a:t>.  Along both lines, natural and sexual selection on ornaments are perfectly balanced.  In the stable (walk-towards) case and with a population of finite size, the bivariate mean will drift along the line.  In the model we will consider, parameters are chosen corresponding to the stable case, so the ornament-preference mean evolves towards a single stable point.  </a:t>
            </a:r>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6</a:t>
            </a:fld>
            <a:endParaRPr lang="en-US"/>
          </a:p>
        </p:txBody>
      </p:sp>
    </p:spTree>
    <p:extLst>
      <p:ext uri="{BB962C8B-B14F-4D97-AF65-F5344CB8AC3E}">
        <p14:creationId xmlns:p14="http://schemas.microsoft.com/office/powerpoint/2010/main" val="2105982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err="1" smtClean="0"/>
              <a:t>Lande’s</a:t>
            </a:r>
            <a:r>
              <a:rPr lang="en-US" dirty="0" smtClean="0"/>
              <a:t> (1981) model,</a:t>
            </a:r>
            <a:r>
              <a:rPr lang="en-US" baseline="0" dirty="0" smtClean="0"/>
              <a:t> with a single male ornament, at equilibrium natural selection on the ornament balances an opposing force of sexual selection, but the ornament mean is likely to equilibrate at some distance from its natural selection optimum, as in this illustration.  The ornament distribution here, shown in blue, has a variance of 1 (</a:t>
            </a:r>
            <a:r>
              <a:rPr lang="en-US" dirty="0" smtClean="0"/>
              <a:t>P=1).  The fitness function</a:t>
            </a:r>
            <a:r>
              <a:rPr lang="en-US" baseline="0" dirty="0" smtClean="0"/>
              <a:t> describing natural (viability) selection has a width parameter analogous to a variance that is 10*P (</a:t>
            </a:r>
            <a:r>
              <a:rPr lang="el-GR" dirty="0" smtClean="0"/>
              <a:t>ω</a:t>
            </a:r>
            <a:r>
              <a:rPr lang="en-US" dirty="0" smtClean="0"/>
              <a:t>=10).</a:t>
            </a:r>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7</a:t>
            </a:fld>
            <a:endParaRPr lang="en-US"/>
          </a:p>
        </p:txBody>
      </p:sp>
    </p:spTree>
    <p:extLst>
      <p:ext uri="{BB962C8B-B14F-4D97-AF65-F5344CB8AC3E}">
        <p14:creationId xmlns:p14="http://schemas.microsoft.com/office/powerpoint/2010/main" val="3207194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three dozen quantitative genetic models for</a:t>
            </a:r>
            <a:r>
              <a:rPr lang="en-US" baseline="0" dirty="0" smtClean="0"/>
              <a:t> evolution by sexual selection have been derived from </a:t>
            </a:r>
            <a:r>
              <a:rPr lang="en-US" baseline="0" dirty="0" err="1" smtClean="0"/>
              <a:t>Lande’s</a:t>
            </a:r>
            <a:r>
              <a:rPr lang="en-US" baseline="0" dirty="0" smtClean="0"/>
              <a:t> (1981) model (Mead &amp; Arnold 2004).  Surprisingly, these models have seldom been tested using actual data from sexual radiations.  The rest of the talk describes how this impasse can be broken.  For more details, see Arnold &amp; Houck (2016).</a:t>
            </a:r>
          </a:p>
          <a:p>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general, to apply our approach,</a:t>
            </a:r>
            <a:r>
              <a:rPr lang="en-US" baseline="0" dirty="0" smtClean="0"/>
              <a:t> one needs: 1. a time-calibrated phylogeny and 2. data on continuously-varying morphological or behavioral components of male display (i.e., ornaments) for multiple populations or species on the phylogeny.</a:t>
            </a:r>
          </a:p>
          <a:p>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41FCE-64D9-4DCE-A11F-38BDABADECB5}"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2CD5D-E752-40CE-A947-F23B85CD483E}" type="slidenum">
              <a:rPr lang="en-US" smtClean="0"/>
              <a:pPr/>
              <a:t>‹#›</a:t>
            </a:fld>
            <a:endParaRPr lang="en-US"/>
          </a:p>
        </p:txBody>
      </p:sp>
    </p:spTree>
    <p:extLst>
      <p:ext uri="{BB962C8B-B14F-4D97-AF65-F5344CB8AC3E}">
        <p14:creationId xmlns:p14="http://schemas.microsoft.com/office/powerpoint/2010/main" val="293688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41FCE-64D9-4DCE-A11F-38BDABADECB5}"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2CD5D-E752-40CE-A947-F23B85CD483E}" type="slidenum">
              <a:rPr lang="en-US" smtClean="0"/>
              <a:pPr/>
              <a:t>‹#›</a:t>
            </a:fld>
            <a:endParaRPr lang="en-US"/>
          </a:p>
        </p:txBody>
      </p:sp>
    </p:spTree>
    <p:extLst>
      <p:ext uri="{BB962C8B-B14F-4D97-AF65-F5344CB8AC3E}">
        <p14:creationId xmlns:p14="http://schemas.microsoft.com/office/powerpoint/2010/main" val="174867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41FCE-64D9-4DCE-A11F-38BDABADECB5}"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2CD5D-E752-40CE-A947-F23B85CD483E}" type="slidenum">
              <a:rPr lang="en-US" smtClean="0"/>
              <a:pPr/>
              <a:t>‹#›</a:t>
            </a:fld>
            <a:endParaRPr lang="en-US"/>
          </a:p>
        </p:txBody>
      </p:sp>
    </p:spTree>
    <p:extLst>
      <p:ext uri="{BB962C8B-B14F-4D97-AF65-F5344CB8AC3E}">
        <p14:creationId xmlns:p14="http://schemas.microsoft.com/office/powerpoint/2010/main" val="4280181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CC5D5D0-9012-40DF-914E-C5EA37FC8C2E}" type="datetimeFigureOut">
              <a:rPr lang="en-US">
                <a:solidFill>
                  <a:prstClr val="black">
                    <a:tint val="75000"/>
                  </a:prstClr>
                </a:solidFill>
              </a:rPr>
              <a:pPr>
                <a:defRPr/>
              </a:pPr>
              <a:t>6/8/2018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2C934C-C884-457E-B4C6-04AF5B7E92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4698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solidFill>
                  <a:schemeClr val="tx2"/>
                </a:solidFill>
              </a:defRPr>
            </a:lvl1pPr>
            <a:lvl2pPr>
              <a:defRPr b="1">
                <a:solidFill>
                  <a:schemeClr val="tx2"/>
                </a:solidFill>
              </a:defRPr>
            </a:lvl2pPr>
            <a:lvl3pPr>
              <a:defRPr b="1">
                <a:solidFill>
                  <a:schemeClr val="tx2"/>
                </a:solidFill>
              </a:defRPr>
            </a:lvl3pPr>
            <a:lvl4pPr>
              <a:defRPr b="1">
                <a:solidFill>
                  <a:schemeClr val="tx2"/>
                </a:solidFill>
              </a:defRPr>
            </a:lvl4pPr>
            <a:lvl5pPr>
              <a:defRPr b="1">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54876D-E0C0-431F-A559-C61381BCF14E}" type="datetimeFigureOut">
              <a:rPr lang="en-US">
                <a:solidFill>
                  <a:prstClr val="black">
                    <a:tint val="75000"/>
                  </a:prstClr>
                </a:solidFill>
              </a:rPr>
              <a:pPr>
                <a:defRPr/>
              </a:pPr>
              <a:t>6/8/2018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5B1A39-C40C-4B06-9D5E-E77E46216A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4721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54EFEBF-49BF-49F9-9305-70861EC3A5F7}" type="datetimeFigureOut">
              <a:rPr lang="en-US">
                <a:solidFill>
                  <a:prstClr val="black">
                    <a:tint val="75000"/>
                  </a:prstClr>
                </a:solidFill>
              </a:rPr>
              <a:pPr>
                <a:defRPr/>
              </a:pPr>
              <a:t>6/8/2018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909660-9689-4E7B-BB7E-15B70EB08D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2951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BAF181-F03B-40B6-AAFE-41975D4FFA4C}" type="datetimeFigureOut">
              <a:rPr lang="en-US">
                <a:solidFill>
                  <a:prstClr val="black">
                    <a:tint val="75000"/>
                  </a:prstClr>
                </a:solidFill>
              </a:rPr>
              <a:pPr>
                <a:defRPr/>
              </a:pPr>
              <a:t>6/8/2018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6877E52-0898-4978-9578-1233E9714B9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93961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9749364-EC02-4451-AFD3-96A33F76497F}" type="datetimeFigureOut">
              <a:rPr lang="en-US">
                <a:solidFill>
                  <a:prstClr val="black">
                    <a:tint val="75000"/>
                  </a:prstClr>
                </a:solidFill>
              </a:rPr>
              <a:pPr>
                <a:defRPr/>
              </a:pPr>
              <a:t>6/8/2018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915422C-ED87-4F84-8E6F-0EF13686FD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0638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D1F1DD2-2B72-4693-8567-C098AADA6DE0}" type="datetimeFigureOut">
              <a:rPr lang="en-US">
                <a:solidFill>
                  <a:prstClr val="black">
                    <a:tint val="75000"/>
                  </a:prstClr>
                </a:solidFill>
              </a:rPr>
              <a:pPr>
                <a:defRPr/>
              </a:pPr>
              <a:t>6/8/2018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2032EDB-140F-438C-AC15-C132E24E14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7229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FF9BF8-36A2-41D1-B526-F6FC294B21A7}" type="datetimeFigureOut">
              <a:rPr lang="en-US">
                <a:solidFill>
                  <a:prstClr val="black">
                    <a:tint val="75000"/>
                  </a:prstClr>
                </a:solidFill>
              </a:rPr>
              <a:pPr>
                <a:defRPr/>
              </a:pPr>
              <a:t>6/8/2018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AD433B0-062F-482D-84F9-7E9FE1C560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6054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AD5B43-3CF8-4C00-969B-81AA95FC0299}" type="datetimeFigureOut">
              <a:rPr lang="en-US">
                <a:solidFill>
                  <a:prstClr val="black">
                    <a:tint val="75000"/>
                  </a:prstClr>
                </a:solidFill>
              </a:rPr>
              <a:pPr>
                <a:defRPr/>
              </a:pPr>
              <a:t>6/8/2018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97E2F7B-B80D-47EB-8CF6-A7F2B59488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030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41FCE-64D9-4DCE-A11F-38BDABADECB5}"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2CD5D-E752-40CE-A947-F23B85CD483E}" type="slidenum">
              <a:rPr lang="en-US" smtClean="0"/>
              <a:pPr/>
              <a:t>‹#›</a:t>
            </a:fld>
            <a:endParaRPr lang="en-US"/>
          </a:p>
        </p:txBody>
      </p:sp>
    </p:spTree>
    <p:extLst>
      <p:ext uri="{BB962C8B-B14F-4D97-AF65-F5344CB8AC3E}">
        <p14:creationId xmlns:p14="http://schemas.microsoft.com/office/powerpoint/2010/main" val="3494538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6A56CB-750E-4BE7-BC7D-6A6BF79314DA}" type="datetimeFigureOut">
              <a:rPr lang="en-US">
                <a:solidFill>
                  <a:prstClr val="black">
                    <a:tint val="75000"/>
                  </a:prstClr>
                </a:solidFill>
              </a:rPr>
              <a:pPr>
                <a:defRPr/>
              </a:pPr>
              <a:t>6/8/2018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CBA92E-344F-4995-8E83-3035ACE4D6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1072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A6A0DF-DBA6-4BA1-9CEF-7F264BFB03D1}" type="datetimeFigureOut">
              <a:rPr lang="en-US">
                <a:solidFill>
                  <a:prstClr val="black">
                    <a:tint val="75000"/>
                  </a:prstClr>
                </a:solidFill>
              </a:rPr>
              <a:pPr>
                <a:defRPr/>
              </a:pPr>
              <a:t>6/8/2018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31DDC-4836-4710-BCE1-7EFF05A435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0579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7F0CF3-18A3-48CF-9E42-FABB888E88F0}" type="datetimeFigureOut">
              <a:rPr lang="en-US">
                <a:solidFill>
                  <a:prstClr val="black">
                    <a:tint val="75000"/>
                  </a:prstClr>
                </a:solidFill>
              </a:rPr>
              <a:pPr>
                <a:defRPr/>
              </a:pPr>
              <a:t>6/8/2018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AB1645-AEEF-4D1F-ABB0-FA1A179D67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0237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122910-816C-478C-B8D8-EA62E0E8792B}" type="datetimeFigureOut">
              <a:rPr lang="en-US" smtClean="0">
                <a:solidFill>
                  <a:prstClr val="black">
                    <a:tint val="75000"/>
                  </a:prstClr>
                </a:solidFill>
              </a:rPr>
              <a:pPr/>
              <a:t>6/8/2018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05689-D37D-492C-90CB-AF395C91C8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416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122910-816C-478C-B8D8-EA62E0E8792B}" type="datetimeFigureOut">
              <a:rPr lang="en-US" smtClean="0">
                <a:solidFill>
                  <a:prstClr val="black">
                    <a:tint val="75000"/>
                  </a:prstClr>
                </a:solidFill>
              </a:rPr>
              <a:pPr/>
              <a:t>6/8/2018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05689-D37D-492C-90CB-AF395C91C8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11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122910-816C-478C-B8D8-EA62E0E8792B}" type="datetimeFigureOut">
              <a:rPr lang="en-US" smtClean="0">
                <a:solidFill>
                  <a:prstClr val="black">
                    <a:tint val="75000"/>
                  </a:prstClr>
                </a:solidFill>
              </a:rPr>
              <a:pPr/>
              <a:t>6/8/2018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05689-D37D-492C-90CB-AF395C91C8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759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122910-816C-478C-B8D8-EA62E0E8792B}" type="datetimeFigureOut">
              <a:rPr lang="en-US" smtClean="0">
                <a:solidFill>
                  <a:prstClr val="black">
                    <a:tint val="75000"/>
                  </a:prstClr>
                </a:solidFill>
              </a:rPr>
              <a:pPr/>
              <a:t>6/8/2018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05689-D37D-492C-90CB-AF395C91C8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531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122910-816C-478C-B8D8-EA62E0E8792B}" type="datetimeFigureOut">
              <a:rPr lang="en-US" smtClean="0">
                <a:solidFill>
                  <a:prstClr val="black">
                    <a:tint val="75000"/>
                  </a:prstClr>
                </a:solidFill>
              </a:rPr>
              <a:pPr/>
              <a:t>6/8/2018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F05689-D37D-492C-90CB-AF395C91C8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084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122910-816C-478C-B8D8-EA62E0E8792B}" type="datetimeFigureOut">
              <a:rPr lang="en-US" smtClean="0">
                <a:solidFill>
                  <a:prstClr val="black">
                    <a:tint val="75000"/>
                  </a:prstClr>
                </a:solidFill>
              </a:rPr>
              <a:pPr/>
              <a:t>6/8/2018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F05689-D37D-492C-90CB-AF395C91C8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129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122910-816C-478C-B8D8-EA62E0E8792B}" type="datetimeFigureOut">
              <a:rPr lang="en-US" smtClean="0">
                <a:solidFill>
                  <a:prstClr val="black">
                    <a:tint val="75000"/>
                  </a:prstClr>
                </a:solidFill>
              </a:rPr>
              <a:pPr/>
              <a:t>6/8/2018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F05689-D37D-492C-90CB-AF395C91C8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32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41FCE-64D9-4DCE-A11F-38BDABADECB5}"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2CD5D-E752-40CE-A947-F23B85CD483E}" type="slidenum">
              <a:rPr lang="en-US" smtClean="0"/>
              <a:pPr/>
              <a:t>‹#›</a:t>
            </a:fld>
            <a:endParaRPr lang="en-US"/>
          </a:p>
        </p:txBody>
      </p:sp>
    </p:spTree>
    <p:extLst>
      <p:ext uri="{BB962C8B-B14F-4D97-AF65-F5344CB8AC3E}">
        <p14:creationId xmlns:p14="http://schemas.microsoft.com/office/powerpoint/2010/main" val="2490346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122910-816C-478C-B8D8-EA62E0E8792B}" type="datetimeFigureOut">
              <a:rPr lang="en-US" smtClean="0">
                <a:solidFill>
                  <a:prstClr val="black">
                    <a:tint val="75000"/>
                  </a:prstClr>
                </a:solidFill>
              </a:rPr>
              <a:pPr/>
              <a:t>6/8/2018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05689-D37D-492C-90CB-AF395C91C8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318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122910-816C-478C-B8D8-EA62E0E8792B}" type="datetimeFigureOut">
              <a:rPr lang="en-US" smtClean="0">
                <a:solidFill>
                  <a:prstClr val="black">
                    <a:tint val="75000"/>
                  </a:prstClr>
                </a:solidFill>
              </a:rPr>
              <a:pPr/>
              <a:t>6/8/2018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05689-D37D-492C-90CB-AF395C91C8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73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122910-816C-478C-B8D8-EA62E0E8792B}" type="datetimeFigureOut">
              <a:rPr lang="en-US" smtClean="0">
                <a:solidFill>
                  <a:prstClr val="black">
                    <a:tint val="75000"/>
                  </a:prstClr>
                </a:solidFill>
              </a:rPr>
              <a:pPr/>
              <a:t>6/8/2018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05689-D37D-492C-90CB-AF395C91C8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361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122910-816C-478C-B8D8-EA62E0E8792B}" type="datetimeFigureOut">
              <a:rPr lang="en-US" smtClean="0">
                <a:solidFill>
                  <a:prstClr val="black">
                    <a:tint val="75000"/>
                  </a:prstClr>
                </a:solidFill>
              </a:rPr>
              <a:pPr/>
              <a:t>6/8/2018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05689-D37D-492C-90CB-AF395C91C8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515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41FCE-64D9-4DCE-A11F-38BDABADECB5}" type="datetimeFigureOut">
              <a:rPr lang="en-US" smtClean="0">
                <a:solidFill>
                  <a:prstClr val="black">
                    <a:tint val="75000"/>
                  </a:prstClr>
                </a:solidFill>
              </a:rPr>
              <a:pPr/>
              <a:t>6/8/2018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212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41FCE-64D9-4DCE-A11F-38BDABADECB5}" type="datetimeFigureOut">
              <a:rPr lang="en-US" smtClean="0">
                <a:solidFill>
                  <a:prstClr val="black">
                    <a:tint val="75000"/>
                  </a:prstClr>
                </a:solidFill>
              </a:rPr>
              <a:pPr/>
              <a:t>6/8/2018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827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41FCE-64D9-4DCE-A11F-38BDABADECB5}" type="datetimeFigureOut">
              <a:rPr lang="en-US" smtClean="0">
                <a:solidFill>
                  <a:prstClr val="black">
                    <a:tint val="75000"/>
                  </a:prstClr>
                </a:solidFill>
              </a:rPr>
              <a:pPr/>
              <a:t>6/8/2018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51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A41FCE-64D9-4DCE-A11F-38BDABADECB5}" type="datetimeFigureOut">
              <a:rPr lang="en-US" smtClean="0">
                <a:solidFill>
                  <a:prstClr val="black">
                    <a:tint val="75000"/>
                  </a:prstClr>
                </a:solidFill>
              </a:rPr>
              <a:pPr/>
              <a:t>6/8/2018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78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A41FCE-64D9-4DCE-A11F-38BDABADECB5}" type="datetimeFigureOut">
              <a:rPr lang="en-US" smtClean="0">
                <a:solidFill>
                  <a:prstClr val="black">
                    <a:tint val="75000"/>
                  </a:prstClr>
                </a:solidFill>
              </a:rPr>
              <a:pPr/>
              <a:t>6/8/2018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538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A41FCE-64D9-4DCE-A11F-38BDABADECB5}" type="datetimeFigureOut">
              <a:rPr lang="en-US" smtClean="0">
                <a:solidFill>
                  <a:prstClr val="black">
                    <a:tint val="75000"/>
                  </a:prstClr>
                </a:solidFill>
              </a:rPr>
              <a:pPr/>
              <a:t>6/8/2018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224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A41FCE-64D9-4DCE-A11F-38BDABADECB5}" type="datetimeFigureOut">
              <a:rPr lang="en-US" smtClean="0"/>
              <a:pPr/>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2CD5D-E752-40CE-A947-F23B85CD483E}" type="slidenum">
              <a:rPr lang="en-US" smtClean="0"/>
              <a:pPr/>
              <a:t>‹#›</a:t>
            </a:fld>
            <a:endParaRPr lang="en-US"/>
          </a:p>
        </p:txBody>
      </p:sp>
    </p:spTree>
    <p:extLst>
      <p:ext uri="{BB962C8B-B14F-4D97-AF65-F5344CB8AC3E}">
        <p14:creationId xmlns:p14="http://schemas.microsoft.com/office/powerpoint/2010/main" val="16211525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41FCE-64D9-4DCE-A11F-38BDABADECB5}" type="datetimeFigureOut">
              <a:rPr lang="en-US" smtClean="0">
                <a:solidFill>
                  <a:prstClr val="black">
                    <a:tint val="75000"/>
                  </a:prstClr>
                </a:solidFill>
              </a:rPr>
              <a:pPr/>
              <a:t>6/8/2018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3383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41FCE-64D9-4DCE-A11F-38BDABADECB5}" type="datetimeFigureOut">
              <a:rPr lang="en-US" smtClean="0">
                <a:solidFill>
                  <a:prstClr val="black">
                    <a:tint val="75000"/>
                  </a:prstClr>
                </a:solidFill>
              </a:rPr>
              <a:pPr/>
              <a:t>6/8/2018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06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41FCE-64D9-4DCE-A11F-38BDABADECB5}" type="datetimeFigureOut">
              <a:rPr lang="en-US" smtClean="0">
                <a:solidFill>
                  <a:prstClr val="black">
                    <a:tint val="75000"/>
                  </a:prstClr>
                </a:solidFill>
              </a:rPr>
              <a:pPr/>
              <a:t>6/8/2018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7504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41FCE-64D9-4DCE-A11F-38BDABADECB5}" type="datetimeFigureOut">
              <a:rPr lang="en-US" smtClean="0">
                <a:solidFill>
                  <a:prstClr val="black">
                    <a:tint val="75000"/>
                  </a:prstClr>
                </a:solidFill>
              </a:rPr>
              <a:pPr/>
              <a:t>6/8/2018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10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41FCE-64D9-4DCE-A11F-38BDABADECB5}" type="datetimeFigureOut">
              <a:rPr lang="en-US" smtClean="0">
                <a:solidFill>
                  <a:prstClr val="black">
                    <a:tint val="75000"/>
                  </a:prstClr>
                </a:solidFill>
              </a:rPr>
              <a:pPr/>
              <a:t>6/8/2018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360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A41FCE-64D9-4DCE-A11F-38BDABADECB5}" type="datetimeFigureOut">
              <a:rPr lang="en-US" smtClean="0"/>
              <a:pPr/>
              <a:t>6/8/2018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2CD5D-E752-40CE-A947-F23B85CD483E}" type="slidenum">
              <a:rPr lang="en-US" smtClean="0"/>
              <a:pPr/>
              <a:t>‹#›</a:t>
            </a:fld>
            <a:endParaRPr lang="en-US"/>
          </a:p>
        </p:txBody>
      </p:sp>
    </p:spTree>
    <p:extLst>
      <p:ext uri="{BB962C8B-B14F-4D97-AF65-F5344CB8AC3E}">
        <p14:creationId xmlns:p14="http://schemas.microsoft.com/office/powerpoint/2010/main" val="2328906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A41FCE-64D9-4DCE-A11F-38BDABADECB5}" type="datetimeFigureOut">
              <a:rPr lang="en-US" smtClean="0"/>
              <a:pPr/>
              <a:t>6/8/2018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2CD5D-E752-40CE-A947-F23B85CD483E}" type="slidenum">
              <a:rPr lang="en-US" smtClean="0"/>
              <a:pPr/>
              <a:t>‹#›</a:t>
            </a:fld>
            <a:endParaRPr lang="en-US"/>
          </a:p>
        </p:txBody>
      </p:sp>
    </p:spTree>
    <p:extLst>
      <p:ext uri="{BB962C8B-B14F-4D97-AF65-F5344CB8AC3E}">
        <p14:creationId xmlns:p14="http://schemas.microsoft.com/office/powerpoint/2010/main" val="356222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41FCE-64D9-4DCE-A11F-38BDABADECB5}" type="datetimeFigureOut">
              <a:rPr lang="en-US" smtClean="0"/>
              <a:pPr/>
              <a:t>6/8/2018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2CD5D-E752-40CE-A947-F23B85CD483E}" type="slidenum">
              <a:rPr lang="en-US" smtClean="0"/>
              <a:pPr/>
              <a:t>‹#›</a:t>
            </a:fld>
            <a:endParaRPr lang="en-US"/>
          </a:p>
        </p:txBody>
      </p:sp>
    </p:spTree>
    <p:extLst>
      <p:ext uri="{BB962C8B-B14F-4D97-AF65-F5344CB8AC3E}">
        <p14:creationId xmlns:p14="http://schemas.microsoft.com/office/powerpoint/2010/main" val="3279874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41FCE-64D9-4DCE-A11F-38BDABADECB5}" type="datetimeFigureOut">
              <a:rPr lang="en-US" smtClean="0"/>
              <a:pPr/>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2CD5D-E752-40CE-A947-F23B85CD483E}" type="slidenum">
              <a:rPr lang="en-US" smtClean="0"/>
              <a:pPr/>
              <a:t>‹#›</a:t>
            </a:fld>
            <a:endParaRPr lang="en-US"/>
          </a:p>
        </p:txBody>
      </p:sp>
    </p:spTree>
    <p:extLst>
      <p:ext uri="{BB962C8B-B14F-4D97-AF65-F5344CB8AC3E}">
        <p14:creationId xmlns:p14="http://schemas.microsoft.com/office/powerpoint/2010/main" val="922148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41FCE-64D9-4DCE-A11F-38BDABADECB5}" type="datetimeFigureOut">
              <a:rPr lang="en-US" smtClean="0"/>
              <a:pPr/>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2CD5D-E752-40CE-A947-F23B85CD483E}" type="slidenum">
              <a:rPr lang="en-US" smtClean="0"/>
              <a:pPr/>
              <a:t>‹#›</a:t>
            </a:fld>
            <a:endParaRPr lang="en-US"/>
          </a:p>
        </p:txBody>
      </p:sp>
    </p:spTree>
    <p:extLst>
      <p:ext uri="{BB962C8B-B14F-4D97-AF65-F5344CB8AC3E}">
        <p14:creationId xmlns:p14="http://schemas.microsoft.com/office/powerpoint/2010/main" val="395124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41FCE-64D9-4DCE-A11F-38BDABADECB5}" type="datetimeFigureOut">
              <a:rPr lang="en-US" smtClean="0"/>
              <a:pPr/>
              <a:t>6/8/2018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2CD5D-E752-40CE-A947-F23B85CD483E}" type="slidenum">
              <a:rPr lang="en-US" smtClean="0"/>
              <a:pPr/>
              <a:t>‹#›</a:t>
            </a:fld>
            <a:endParaRPr lang="en-US"/>
          </a:p>
        </p:txBody>
      </p:sp>
    </p:spTree>
    <p:extLst>
      <p:ext uri="{BB962C8B-B14F-4D97-AF65-F5344CB8AC3E}">
        <p14:creationId xmlns:p14="http://schemas.microsoft.com/office/powerpoint/2010/main" val="406898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95546BB-0937-4698-8A2D-E3F5041F3158}" type="datetimeFigureOut">
              <a:rPr lang="en-US">
                <a:solidFill>
                  <a:prstClr val="black">
                    <a:tint val="75000"/>
                  </a:prstClr>
                </a:solidFill>
              </a:rPr>
              <a:pPr>
                <a:defRPr/>
              </a:pPr>
              <a:t>6/8/2018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C21A85E-2A4D-45E2-B59C-9A1DB9E0C4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6143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accent1"/>
          </a:solidFill>
          <a:latin typeface="+mj-lt"/>
          <a:ea typeface="+mj-ea"/>
          <a:cs typeface="+mj-cs"/>
        </a:defRPr>
      </a:lvl1pPr>
      <a:lvl2pPr algn="ctr" rtl="0" fontAlgn="base">
        <a:spcBef>
          <a:spcPct val="0"/>
        </a:spcBef>
        <a:spcAft>
          <a:spcPct val="0"/>
        </a:spcAft>
        <a:defRPr sz="4400">
          <a:solidFill>
            <a:schemeClr val="accent1"/>
          </a:solidFill>
          <a:latin typeface="Calibri" pitchFamily="34" charset="0"/>
        </a:defRPr>
      </a:lvl2pPr>
      <a:lvl3pPr algn="ctr" rtl="0" fontAlgn="base">
        <a:spcBef>
          <a:spcPct val="0"/>
        </a:spcBef>
        <a:spcAft>
          <a:spcPct val="0"/>
        </a:spcAft>
        <a:defRPr sz="4400">
          <a:solidFill>
            <a:schemeClr val="accent1"/>
          </a:solidFill>
          <a:latin typeface="Calibri" pitchFamily="34" charset="0"/>
        </a:defRPr>
      </a:lvl3pPr>
      <a:lvl4pPr algn="ctr" rtl="0" fontAlgn="base">
        <a:spcBef>
          <a:spcPct val="0"/>
        </a:spcBef>
        <a:spcAft>
          <a:spcPct val="0"/>
        </a:spcAft>
        <a:defRPr sz="4400">
          <a:solidFill>
            <a:schemeClr val="accent1"/>
          </a:solidFill>
          <a:latin typeface="Calibri" pitchFamily="34" charset="0"/>
        </a:defRPr>
      </a:lvl4pPr>
      <a:lvl5pPr algn="ctr" rtl="0" fontAlgn="base">
        <a:spcBef>
          <a:spcPct val="0"/>
        </a:spcBef>
        <a:spcAft>
          <a:spcPct val="0"/>
        </a:spcAft>
        <a:defRPr sz="4400">
          <a:solidFill>
            <a:schemeClr val="accent1"/>
          </a:solidFill>
          <a:latin typeface="Calibri" pitchFamily="34" charset="0"/>
        </a:defRPr>
      </a:lvl5pPr>
      <a:lvl6pPr marL="457200" algn="ctr" rtl="0" fontAlgn="base">
        <a:spcBef>
          <a:spcPct val="0"/>
        </a:spcBef>
        <a:spcAft>
          <a:spcPct val="0"/>
        </a:spcAft>
        <a:defRPr sz="4400">
          <a:solidFill>
            <a:schemeClr val="accent1"/>
          </a:solidFill>
          <a:latin typeface="Calibri" pitchFamily="34" charset="0"/>
        </a:defRPr>
      </a:lvl6pPr>
      <a:lvl7pPr marL="914400" algn="ctr" rtl="0" fontAlgn="base">
        <a:spcBef>
          <a:spcPct val="0"/>
        </a:spcBef>
        <a:spcAft>
          <a:spcPct val="0"/>
        </a:spcAft>
        <a:defRPr sz="4400">
          <a:solidFill>
            <a:schemeClr val="accent1"/>
          </a:solidFill>
          <a:latin typeface="Calibri" pitchFamily="34" charset="0"/>
        </a:defRPr>
      </a:lvl7pPr>
      <a:lvl8pPr marL="1371600" algn="ctr" rtl="0" fontAlgn="base">
        <a:spcBef>
          <a:spcPct val="0"/>
        </a:spcBef>
        <a:spcAft>
          <a:spcPct val="0"/>
        </a:spcAft>
        <a:defRPr sz="4400">
          <a:solidFill>
            <a:schemeClr val="accent1"/>
          </a:solidFill>
          <a:latin typeface="Calibri" pitchFamily="34" charset="0"/>
        </a:defRPr>
      </a:lvl8pPr>
      <a:lvl9pPr marL="1828800" algn="ctr" rtl="0" fontAlgn="base">
        <a:spcBef>
          <a:spcPct val="0"/>
        </a:spcBef>
        <a:spcAft>
          <a:spcPct val="0"/>
        </a:spcAft>
        <a:defRPr sz="4400">
          <a:solidFill>
            <a:schemeClr val="accent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accent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accent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accent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accent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22910-816C-478C-B8D8-EA62E0E8792B}" type="datetimeFigureOut">
              <a:rPr lang="en-US" smtClean="0">
                <a:solidFill>
                  <a:prstClr val="black">
                    <a:tint val="75000"/>
                  </a:prstClr>
                </a:solidFill>
              </a:rPr>
              <a:pPr/>
              <a:t>6/8/2018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05689-D37D-492C-90CB-AF395C91C8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41361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41FCE-64D9-4DCE-A11F-38BDABADECB5}" type="datetimeFigureOut">
              <a:rPr lang="en-US" smtClean="0">
                <a:solidFill>
                  <a:prstClr val="black">
                    <a:tint val="75000"/>
                  </a:prstClr>
                </a:solidFill>
              </a:rPr>
              <a:pPr/>
              <a:t>6/8/2018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539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facebook.com/Birds.Lovers.1/videos/1003571246388699/"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hyperlink" Target="http://phenotypicevolution.com/?p=22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5.png"/><Relationship Id="rId7"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48.png"/><Relationship Id="rId7" Type="http://schemas.openxmlformats.org/officeDocument/2006/relationships/image" Target="../media/image52.jpeg"/><Relationship Id="rId12" Type="http://schemas.openxmlformats.org/officeDocument/2006/relationships/image" Target="../media/image56.jp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51.jpeg"/><Relationship Id="rId11" Type="http://schemas.openxmlformats.org/officeDocument/2006/relationships/image" Target="../media/image55.jpeg"/><Relationship Id="rId5" Type="http://schemas.openxmlformats.org/officeDocument/2006/relationships/image" Target="../media/image50.jpeg"/><Relationship Id="rId10" Type="http://schemas.openxmlformats.org/officeDocument/2006/relationships/image" Target="../media/image54.jpeg"/><Relationship Id="rId4" Type="http://schemas.openxmlformats.org/officeDocument/2006/relationships/image" Target="../media/image49.png"/><Relationship Id="rId9" Type="http://schemas.openxmlformats.org/officeDocument/2006/relationships/image" Target="../media/image53.jpe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9.png"/><Relationship Id="rId3" Type="http://schemas.openxmlformats.org/officeDocument/2006/relationships/image" Target="../media/image16.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5.jpeg"/><Relationship Id="rId11" Type="http://schemas.openxmlformats.org/officeDocument/2006/relationships/image" Target="../media/image18.png"/><Relationship Id="rId5" Type="http://schemas.openxmlformats.org/officeDocument/2006/relationships/image" Target="../media/image4.jpeg"/><Relationship Id="rId10" Type="http://schemas.openxmlformats.org/officeDocument/2006/relationships/image" Target="../media/image10.png"/><Relationship Id="rId4" Type="http://schemas.openxmlformats.org/officeDocument/2006/relationships/image" Target="../media/image17.png"/><Relationship Id="rId9" Type="http://schemas.openxmlformats.org/officeDocument/2006/relationships/image" Target="../media/image8.jpe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8.jp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29.xml"/><Relationship Id="rId5" Type="http://schemas.openxmlformats.org/officeDocument/2006/relationships/image" Target="../media/image63.jpg"/><Relationship Id="rId4" Type="http://schemas.openxmlformats.org/officeDocument/2006/relationships/image" Target="../media/image62.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9.png"/><Relationship Id="rId3" Type="http://schemas.openxmlformats.org/officeDocument/2006/relationships/image" Target="../media/image16.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5.jpeg"/><Relationship Id="rId11" Type="http://schemas.openxmlformats.org/officeDocument/2006/relationships/image" Target="../media/image18.png"/><Relationship Id="rId5" Type="http://schemas.openxmlformats.org/officeDocument/2006/relationships/image" Target="../media/image4.jpeg"/><Relationship Id="rId10" Type="http://schemas.openxmlformats.org/officeDocument/2006/relationships/image" Target="../media/image10.png"/><Relationship Id="rId4" Type="http://schemas.openxmlformats.org/officeDocument/2006/relationships/image" Target="../media/image17.png"/><Relationship Id="rId9" Type="http://schemas.openxmlformats.org/officeDocument/2006/relationships/image" Target="../media/image8.jpeg"/><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pn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lstStyle/>
          <a:p>
            <a:r>
              <a:rPr lang="en-US" sz="3200" b="1" dirty="0">
                <a:solidFill>
                  <a:srgbClr val="0070C0"/>
                </a:solidFill>
              </a:rPr>
              <a:t>Can the Fisher-</a:t>
            </a:r>
            <a:r>
              <a:rPr lang="en-US" sz="3200" b="1" dirty="0" err="1">
                <a:solidFill>
                  <a:srgbClr val="0070C0"/>
                </a:solidFill>
              </a:rPr>
              <a:t>Lande</a:t>
            </a:r>
            <a:r>
              <a:rPr lang="en-US" sz="3200" b="1" dirty="0">
                <a:solidFill>
                  <a:srgbClr val="0070C0"/>
                </a:solidFill>
              </a:rPr>
              <a:t> Process Account for </a:t>
            </a:r>
            <a:r>
              <a:rPr lang="en-US" sz="3200" b="1" dirty="0" smtClean="0">
                <a:solidFill>
                  <a:srgbClr val="0070C0"/>
                </a:solidFill>
              </a:rPr>
              <a:t>Birds-of-Paradise </a:t>
            </a:r>
            <a:r>
              <a:rPr lang="en-US" sz="3200" b="1" dirty="0">
                <a:solidFill>
                  <a:srgbClr val="0070C0"/>
                </a:solidFill>
              </a:rPr>
              <a:t>and Other Sexual Radiations?</a:t>
            </a:r>
          </a:p>
        </p:txBody>
      </p:sp>
      <p:sp>
        <p:nvSpPr>
          <p:cNvPr id="3" name="Subtitle 2"/>
          <p:cNvSpPr>
            <a:spLocks noGrp="1"/>
          </p:cNvSpPr>
          <p:nvPr>
            <p:ph type="subTitle" idx="1"/>
          </p:nvPr>
        </p:nvSpPr>
        <p:spPr>
          <a:xfrm>
            <a:off x="762000" y="4114800"/>
            <a:ext cx="7620000" cy="1752600"/>
          </a:xfrm>
        </p:spPr>
        <p:txBody>
          <a:bodyPr/>
          <a:lstStyle/>
          <a:p>
            <a:r>
              <a:rPr lang="en-US" sz="3600" i="1" dirty="0" smtClean="0">
                <a:solidFill>
                  <a:schemeClr val="tx1"/>
                </a:solidFill>
              </a:rPr>
              <a:t>Stevan J. Arnold &amp; Lynne D. Houck</a:t>
            </a:r>
          </a:p>
          <a:p>
            <a:r>
              <a:rPr lang="en-US" sz="2800" i="1" dirty="0" smtClean="0">
                <a:solidFill>
                  <a:schemeClr val="tx1"/>
                </a:solidFill>
              </a:rPr>
              <a:t>Department of Integrative Biology</a:t>
            </a:r>
          </a:p>
          <a:p>
            <a:r>
              <a:rPr lang="en-US" sz="2800" i="1" dirty="0" smtClean="0">
                <a:solidFill>
                  <a:schemeClr val="tx1"/>
                </a:solidFill>
              </a:rPr>
              <a:t>Oregon State University</a:t>
            </a:r>
            <a:endParaRPr lang="en-US" sz="2800" i="1" dirty="0">
              <a:solidFill>
                <a:schemeClr val="tx1"/>
              </a:solidFill>
            </a:endParaRPr>
          </a:p>
        </p:txBody>
      </p:sp>
      <mc:AlternateContent xmlns:mc="http://schemas.openxmlformats.org/markup-compatibility/2006" xmlns:a14="http://schemas.microsoft.com/office/drawing/2010/main">
        <mc:Choice Requires="a14">
          <p:sp>
            <p:nvSpPr>
              <p:cNvPr id="5" name="Rectangle 4"/>
              <p:cNvSpPr/>
              <p:nvPr/>
            </p:nvSpPr>
            <p:spPr>
              <a:xfrm>
                <a:off x="1066800" y="2133599"/>
                <a:ext cx="3076355" cy="9389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i="1" smtClean="0">
                              <a:solidFill>
                                <a:schemeClr val="tx1"/>
                              </a:solidFill>
                              <a:latin typeface="Cambria Math"/>
                            </a:rPr>
                          </m:ctrlPr>
                        </m:dPr>
                        <m:e>
                          <m:m>
                            <m:mPr>
                              <m:mcs>
                                <m:mc>
                                  <m:mcPr>
                                    <m:count m:val="1"/>
                                    <m:mcJc m:val="center"/>
                                  </m:mcPr>
                                </m:mc>
                              </m:mcs>
                              <m:ctrlPr>
                                <a:rPr lang="en-US" sz="2400" i="1">
                                  <a:solidFill>
                                    <a:schemeClr val="tx1"/>
                                  </a:solidFill>
                                  <a:latin typeface="Cambria Math"/>
                                </a:rPr>
                              </m:ctrlPr>
                            </m:mPr>
                            <m:mr>
                              <m:e>
                                <m:r>
                                  <a:rPr lang="en-US" sz="2400" i="1">
                                    <a:solidFill>
                                      <a:schemeClr val="tx1"/>
                                    </a:solidFill>
                                    <a:latin typeface="Cambria Math"/>
                                  </a:rPr>
                                  <m:t>∆</m:t>
                                </m:r>
                                <m:acc>
                                  <m:accPr>
                                    <m:chr m:val="̅"/>
                                    <m:ctrlPr>
                                      <a:rPr lang="en-US" sz="2400" i="1">
                                        <a:solidFill>
                                          <a:schemeClr val="tx1"/>
                                        </a:solidFill>
                                        <a:latin typeface="Cambria Math"/>
                                      </a:rPr>
                                    </m:ctrlPr>
                                  </m:accPr>
                                  <m:e>
                                    <m:r>
                                      <a:rPr lang="en-US" sz="2400" i="1">
                                        <a:solidFill>
                                          <a:schemeClr val="tx1"/>
                                        </a:solidFill>
                                        <a:latin typeface="Cambria Math"/>
                                      </a:rPr>
                                      <m:t>𝑧</m:t>
                                    </m:r>
                                  </m:e>
                                </m:acc>
                              </m:e>
                            </m:mr>
                            <m:mr>
                              <m:e>
                                <m:r>
                                  <a:rPr lang="en-US" sz="2400" i="1">
                                    <a:solidFill>
                                      <a:schemeClr val="tx1"/>
                                    </a:solidFill>
                                    <a:latin typeface="Cambria Math"/>
                                  </a:rPr>
                                  <m:t>∆</m:t>
                                </m:r>
                                <m:acc>
                                  <m:accPr>
                                    <m:chr m:val="̅"/>
                                    <m:ctrlPr>
                                      <a:rPr lang="en-US" sz="2400" i="1">
                                        <a:solidFill>
                                          <a:schemeClr val="tx1"/>
                                        </a:solidFill>
                                        <a:latin typeface="Cambria Math"/>
                                      </a:rPr>
                                    </m:ctrlPr>
                                  </m:accPr>
                                  <m:e>
                                    <m:r>
                                      <a:rPr lang="en-US" sz="2400" i="1">
                                        <a:solidFill>
                                          <a:schemeClr val="tx1"/>
                                        </a:solidFill>
                                        <a:latin typeface="Cambria Math"/>
                                      </a:rPr>
                                      <m:t>𝑦</m:t>
                                    </m:r>
                                  </m:e>
                                </m:acc>
                              </m:e>
                            </m:mr>
                          </m:m>
                        </m:e>
                      </m:d>
                      <m:r>
                        <a:rPr lang="en-US" sz="2400" i="1">
                          <a:solidFill>
                            <a:schemeClr val="tx1"/>
                          </a:solidFill>
                          <a:latin typeface="Cambria Math"/>
                        </a:rPr>
                        <m:t>=</m:t>
                      </m:r>
                      <m:d>
                        <m:dPr>
                          <m:ctrlPr>
                            <a:rPr lang="en-US" sz="2400" i="1">
                              <a:solidFill>
                                <a:schemeClr val="tx1"/>
                              </a:solidFill>
                              <a:latin typeface="Cambria Math"/>
                            </a:rPr>
                          </m:ctrlPr>
                        </m:dPr>
                        <m:e>
                          <m:m>
                            <m:mPr>
                              <m:mcs>
                                <m:mc>
                                  <m:mcPr>
                                    <m:count m:val="2"/>
                                    <m:mcJc m:val="center"/>
                                  </m:mcPr>
                                </m:mc>
                              </m:mcs>
                              <m:ctrlPr>
                                <a:rPr lang="en-US" sz="2400" i="1">
                                  <a:solidFill>
                                    <a:schemeClr val="tx1"/>
                                  </a:solidFill>
                                  <a:latin typeface="Cambria Math"/>
                                </a:rPr>
                              </m:ctrlPr>
                            </m:mPr>
                            <m:mr>
                              <m:e>
                                <m:r>
                                  <a:rPr lang="en-US" sz="2400" i="1">
                                    <a:solidFill>
                                      <a:schemeClr val="tx1"/>
                                    </a:solidFill>
                                    <a:latin typeface="Cambria Math"/>
                                  </a:rPr>
                                  <m:t>𝐺</m:t>
                                </m:r>
                              </m:e>
                              <m:e>
                                <m:r>
                                  <a:rPr lang="en-US" sz="2400" i="1">
                                    <a:solidFill>
                                      <a:schemeClr val="tx1"/>
                                    </a:solidFill>
                                    <a:latin typeface="Cambria Math"/>
                                  </a:rPr>
                                  <m:t>𝐵</m:t>
                                </m:r>
                              </m:e>
                            </m:mr>
                            <m:mr>
                              <m:e>
                                <m:r>
                                  <a:rPr lang="en-US" sz="2400" i="1">
                                    <a:solidFill>
                                      <a:schemeClr val="tx1"/>
                                    </a:solidFill>
                                    <a:latin typeface="Cambria Math"/>
                                  </a:rPr>
                                  <m:t>𝐵</m:t>
                                </m:r>
                              </m:e>
                              <m:e>
                                <m:r>
                                  <a:rPr lang="en-US" sz="2400" i="1">
                                    <a:solidFill>
                                      <a:schemeClr val="tx1"/>
                                    </a:solidFill>
                                    <a:latin typeface="Cambria Math"/>
                                  </a:rPr>
                                  <m:t>𝐻</m:t>
                                </m:r>
                              </m:e>
                            </m:mr>
                          </m:m>
                        </m:e>
                      </m:d>
                      <m:d>
                        <m:dPr>
                          <m:ctrlPr>
                            <a:rPr lang="en-US" sz="2400" i="1">
                              <a:solidFill>
                                <a:schemeClr val="tx1"/>
                              </a:solidFill>
                              <a:latin typeface="Cambria Math"/>
                            </a:rPr>
                          </m:ctrlPr>
                        </m:dPr>
                        <m:e>
                          <m:m>
                            <m:mPr>
                              <m:mcs>
                                <m:mc>
                                  <m:mcPr>
                                    <m:count m:val="1"/>
                                    <m:mcJc m:val="center"/>
                                  </m:mcPr>
                                </m:mc>
                              </m:mcs>
                              <m:ctrlPr>
                                <a:rPr lang="en-US" sz="2400" i="1">
                                  <a:solidFill>
                                    <a:schemeClr val="tx1"/>
                                  </a:solidFill>
                                  <a:latin typeface="Cambria Math"/>
                                </a:rPr>
                              </m:ctrlPr>
                            </m:mPr>
                            <m:mr>
                              <m:e>
                                <m:sSub>
                                  <m:sSubPr>
                                    <m:ctrlPr>
                                      <a:rPr lang="en-US" sz="2400" i="1">
                                        <a:solidFill>
                                          <a:schemeClr val="tx1"/>
                                        </a:solidFill>
                                        <a:latin typeface="Cambria Math"/>
                                      </a:rPr>
                                    </m:ctrlPr>
                                  </m:sSubPr>
                                  <m:e>
                                    <m:r>
                                      <a:rPr lang="en-US" sz="2400" i="1">
                                        <a:solidFill>
                                          <a:schemeClr val="tx1"/>
                                        </a:solidFill>
                                        <a:latin typeface="Cambria Math"/>
                                      </a:rPr>
                                      <m:t>𝛽</m:t>
                                    </m:r>
                                  </m:e>
                                  <m:sub>
                                    <m:r>
                                      <a:rPr lang="en-US" sz="2400" i="1">
                                        <a:solidFill>
                                          <a:schemeClr val="tx1"/>
                                        </a:solidFill>
                                        <a:latin typeface="Cambria Math"/>
                                      </a:rPr>
                                      <m:t>𝑧</m:t>
                                    </m:r>
                                  </m:sub>
                                </m:sSub>
                              </m:e>
                            </m:mr>
                            <m:mr>
                              <m:e>
                                <m:sSub>
                                  <m:sSubPr>
                                    <m:ctrlPr>
                                      <a:rPr lang="en-US" sz="2400" i="1">
                                        <a:solidFill>
                                          <a:schemeClr val="tx1"/>
                                        </a:solidFill>
                                        <a:latin typeface="Cambria Math"/>
                                      </a:rPr>
                                    </m:ctrlPr>
                                  </m:sSubPr>
                                  <m:e>
                                    <m:r>
                                      <a:rPr lang="en-US" sz="2400" i="1">
                                        <a:solidFill>
                                          <a:schemeClr val="tx1"/>
                                        </a:solidFill>
                                        <a:latin typeface="Cambria Math"/>
                                      </a:rPr>
                                      <m:t>𝛽</m:t>
                                    </m:r>
                                  </m:e>
                                  <m:sub>
                                    <m:r>
                                      <a:rPr lang="en-US" sz="2400" i="1">
                                        <a:solidFill>
                                          <a:schemeClr val="tx1"/>
                                        </a:solidFill>
                                        <a:latin typeface="Cambria Math"/>
                                      </a:rPr>
                                      <m:t>𝑦</m:t>
                                    </m:r>
                                  </m:sub>
                                </m:sSub>
                              </m:e>
                            </m:mr>
                          </m:m>
                        </m:e>
                      </m:d>
                    </m:oMath>
                  </m:oMathPara>
                </a14:m>
                <a:endParaRPr lang="en-US" sz="24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066800" y="2133599"/>
                <a:ext cx="3076355" cy="938911"/>
              </a:xfrm>
              <a:prstGeom prst="rect">
                <a:avLst/>
              </a:prstGeom>
              <a:blipFill rotWithShape="1">
                <a:blip r:embed="rId4"/>
                <a:stretch>
                  <a:fillRect/>
                </a:stretch>
              </a:blipFill>
            </p:spPr>
            <p:txBody>
              <a:bodyPr/>
              <a:lstStyle/>
              <a:p>
                <a:r>
                  <a:rPr lang="en-US">
                    <a:noFill/>
                  </a:rPr>
                  <a:t> </a:t>
                </a:r>
              </a:p>
            </p:txBody>
          </p:sp>
        </mc:Fallback>
      </mc:AlternateContent>
      <p:sp>
        <p:nvSpPr>
          <p:cNvPr id="6" name="Left-Right Arrow 5"/>
          <p:cNvSpPr/>
          <p:nvPr/>
        </p:nvSpPr>
        <p:spPr>
          <a:xfrm>
            <a:off x="4343400" y="2360738"/>
            <a:ext cx="1216152" cy="484632"/>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1752600"/>
            <a:ext cx="1828800" cy="2039420"/>
          </a:xfrm>
          <a:prstGeom prst="rect">
            <a:avLst/>
          </a:prstGeom>
        </p:spPr>
      </p:pic>
    </p:spTree>
    <p:extLst>
      <p:ext uri="{BB962C8B-B14F-4D97-AF65-F5344CB8AC3E}">
        <p14:creationId xmlns:p14="http://schemas.microsoft.com/office/powerpoint/2010/main" val="1175392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0" y="1219200"/>
            <a:ext cx="914400" cy="39624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1143000"/>
          </a:xfrm>
        </p:spPr>
        <p:txBody>
          <a:bodyPr>
            <a:normAutofit fontScale="90000"/>
          </a:bodyPr>
          <a:lstStyle/>
          <a:p>
            <a:r>
              <a:rPr lang="en-US" b="1" i="1" dirty="0" smtClean="0"/>
              <a:t>Diversification over 23 million years</a:t>
            </a:r>
            <a:endParaRPr lang="en-US" b="1" i="1"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878958"/>
            <a:ext cx="4715146"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24000"/>
            <a:ext cx="3664843"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95800" y="1600200"/>
            <a:ext cx="2531783" cy="461665"/>
          </a:xfrm>
          <a:prstGeom prst="rect">
            <a:avLst/>
          </a:prstGeom>
          <a:noFill/>
        </p:spPr>
        <p:txBody>
          <a:bodyPr wrap="none" rtlCol="0">
            <a:spAutoFit/>
          </a:bodyPr>
          <a:lstStyle/>
          <a:p>
            <a:r>
              <a:rPr lang="en-US" sz="2400" dirty="0" err="1" smtClean="0"/>
              <a:t>Irestedt</a:t>
            </a:r>
            <a:r>
              <a:rPr lang="en-US" sz="2400" dirty="0" smtClean="0"/>
              <a:t> et al. 2009</a:t>
            </a:r>
            <a:endParaRPr lang="en-US" sz="2400"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051" y="2781300"/>
            <a:ext cx="1828800" cy="14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629400" y="4114800"/>
            <a:ext cx="4572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24400" y="2781300"/>
            <a:ext cx="1600200" cy="1463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Brace 10"/>
          <p:cNvSpPr/>
          <p:nvPr/>
        </p:nvSpPr>
        <p:spPr>
          <a:xfrm>
            <a:off x="8382000" y="1143000"/>
            <a:ext cx="457200" cy="40386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03453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Special features of plumage presented during male displays </a:t>
            </a:r>
            <a:endParaRPr lang="en-US" b="1" i="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7528" y="1600200"/>
            <a:ext cx="6788944" cy="4525963"/>
          </a:xfrm>
        </p:spPr>
      </p:pic>
      <p:sp>
        <p:nvSpPr>
          <p:cNvPr id="3" name="Rectangle 2"/>
          <p:cNvSpPr/>
          <p:nvPr/>
        </p:nvSpPr>
        <p:spPr>
          <a:xfrm>
            <a:off x="1143000" y="6211669"/>
            <a:ext cx="7162800" cy="369332"/>
          </a:xfrm>
          <a:prstGeom prst="rect">
            <a:avLst/>
          </a:prstGeom>
        </p:spPr>
        <p:txBody>
          <a:bodyPr wrap="square">
            <a:spAutoFit/>
          </a:bodyPr>
          <a:lstStyle/>
          <a:p>
            <a:r>
              <a:rPr lang="en-US" dirty="0">
                <a:hlinkClick r:id="rId4"/>
              </a:rPr>
              <a:t>https://www.facebook.com/Birds.Lovers.1/videos/1003571246388699/</a:t>
            </a:r>
            <a:endParaRPr lang="en-US" dirty="0"/>
          </a:p>
        </p:txBody>
      </p:sp>
    </p:spTree>
    <p:extLst>
      <p:ext uri="{BB962C8B-B14F-4D97-AF65-F5344CB8AC3E}">
        <p14:creationId xmlns:p14="http://schemas.microsoft.com/office/powerpoint/2010/main" val="1400499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0070C0"/>
                </a:solidFill>
              </a:rPr>
              <a:t>Phenotypic tango</a:t>
            </a:r>
            <a:r>
              <a:rPr lang="en-US" b="1" i="1" dirty="0" smtClean="0"/>
              <a:t>: a more general model of the FLP</a:t>
            </a:r>
            <a:endParaRPr lang="en-US" b="1" i="1" dirty="0"/>
          </a:p>
        </p:txBody>
      </p:sp>
      <p:sp>
        <p:nvSpPr>
          <p:cNvPr id="3" name="Content Placeholder 2"/>
          <p:cNvSpPr>
            <a:spLocks noGrp="1"/>
          </p:cNvSpPr>
          <p:nvPr>
            <p:ph idx="1"/>
          </p:nvPr>
        </p:nvSpPr>
        <p:spPr/>
        <p:txBody>
          <a:bodyPr/>
          <a:lstStyle/>
          <a:p>
            <a:r>
              <a:rPr lang="en-US" dirty="0" smtClean="0"/>
              <a:t>Two male display traits (</a:t>
            </a:r>
            <a:r>
              <a:rPr lang="en-US" dirty="0" smtClean="0">
                <a:solidFill>
                  <a:srgbClr val="0070C0"/>
                </a:solidFill>
              </a:rPr>
              <a:t>ornaments</a:t>
            </a:r>
            <a:r>
              <a:rPr lang="en-US" dirty="0" smtClean="0"/>
              <a:t>)</a:t>
            </a:r>
          </a:p>
          <a:p>
            <a:r>
              <a:rPr lang="en-US" dirty="0" smtClean="0"/>
              <a:t>Two female </a:t>
            </a:r>
            <a:r>
              <a:rPr lang="en-US" dirty="0" smtClean="0">
                <a:solidFill>
                  <a:srgbClr val="FF0000"/>
                </a:solidFill>
              </a:rPr>
              <a:t>preference</a:t>
            </a:r>
            <a:r>
              <a:rPr lang="en-US" dirty="0" smtClean="0"/>
              <a:t> traits</a:t>
            </a:r>
          </a:p>
          <a:p>
            <a:r>
              <a:rPr lang="en-US" dirty="0" smtClean="0"/>
              <a:t>Selection on female preference </a:t>
            </a:r>
          </a:p>
          <a:p>
            <a:r>
              <a:rPr lang="en-US" dirty="0" smtClean="0"/>
              <a:t>Finite population size</a:t>
            </a:r>
            <a:endParaRPr lang="en-US" dirty="0"/>
          </a:p>
        </p:txBody>
      </p:sp>
      <p:sp>
        <p:nvSpPr>
          <p:cNvPr id="5" name="Oval 4"/>
          <p:cNvSpPr/>
          <p:nvPr/>
        </p:nvSpPr>
        <p:spPr>
          <a:xfrm>
            <a:off x="1828800" y="4724400"/>
            <a:ext cx="914400" cy="914400"/>
          </a:xfrm>
          <a:prstGeom prst="ellipse">
            <a:avLst/>
          </a:prstGeom>
          <a:noFill/>
          <a:ln w="5715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361846" y="4450080"/>
            <a:ext cx="914400" cy="914400"/>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600200" y="6248400"/>
            <a:ext cx="1752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371600" y="4462130"/>
            <a:ext cx="0" cy="1676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04614" y="6380385"/>
            <a:ext cx="1694823" cy="461665"/>
          </a:xfrm>
          <a:prstGeom prst="rect">
            <a:avLst/>
          </a:prstGeom>
          <a:noFill/>
        </p:spPr>
        <p:txBody>
          <a:bodyPr wrap="none" rtlCol="0">
            <a:spAutoFit/>
          </a:bodyPr>
          <a:lstStyle/>
          <a:p>
            <a:r>
              <a:rPr lang="en-US" sz="2400" dirty="0" smtClean="0"/>
              <a:t>Wing length</a:t>
            </a:r>
            <a:endParaRPr lang="en-US" sz="2400" dirty="0"/>
          </a:p>
        </p:txBody>
      </p:sp>
      <p:sp>
        <p:nvSpPr>
          <p:cNvPr id="13" name="TextBox 12"/>
          <p:cNvSpPr txBox="1"/>
          <p:nvPr/>
        </p:nvSpPr>
        <p:spPr>
          <a:xfrm rot="16200000">
            <a:off x="187041" y="5069497"/>
            <a:ext cx="1459182" cy="461665"/>
          </a:xfrm>
          <a:prstGeom prst="rect">
            <a:avLst/>
          </a:prstGeom>
          <a:noFill/>
        </p:spPr>
        <p:txBody>
          <a:bodyPr wrap="none" rtlCol="0">
            <a:spAutoFit/>
          </a:bodyPr>
          <a:lstStyle/>
          <a:p>
            <a:r>
              <a:rPr lang="en-US" sz="2400" dirty="0" smtClean="0"/>
              <a:t>Tail length</a:t>
            </a:r>
            <a:endParaRPr lang="en-US" sz="2400" dirty="0"/>
          </a:p>
        </p:txBody>
      </p:sp>
      <p:sp>
        <p:nvSpPr>
          <p:cNvPr id="14" name="Oval 13"/>
          <p:cNvSpPr/>
          <p:nvPr/>
        </p:nvSpPr>
        <p:spPr>
          <a:xfrm>
            <a:off x="2240280" y="5135880"/>
            <a:ext cx="91440" cy="9144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85377" y="4861560"/>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rot="371593">
            <a:off x="5698435" y="4653501"/>
            <a:ext cx="741229" cy="598998"/>
            <a:chOff x="5745480" y="4933122"/>
            <a:chExt cx="741229" cy="598998"/>
          </a:xfrm>
        </p:grpSpPr>
        <p:cxnSp>
          <p:nvCxnSpPr>
            <p:cNvPr id="20" name="Straight Connector 19"/>
            <p:cNvCxnSpPr/>
            <p:nvPr/>
          </p:nvCxnSpPr>
          <p:spPr>
            <a:xfrm flipV="1">
              <a:off x="5791200" y="4953000"/>
              <a:ext cx="68580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395269" y="4933122"/>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745480" y="5440680"/>
              <a:ext cx="91440" cy="9144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ight Arrow 23"/>
          <p:cNvSpPr/>
          <p:nvPr/>
        </p:nvSpPr>
        <p:spPr>
          <a:xfrm>
            <a:off x="4038600" y="4907280"/>
            <a:ext cx="978408" cy="4846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76500" y="3930134"/>
            <a:ext cx="3042628" cy="461665"/>
          </a:xfrm>
          <a:prstGeom prst="rect">
            <a:avLst/>
          </a:prstGeom>
          <a:noFill/>
        </p:spPr>
        <p:txBody>
          <a:bodyPr wrap="none" rtlCol="0">
            <a:spAutoFit/>
          </a:bodyPr>
          <a:lstStyle/>
          <a:p>
            <a:r>
              <a:rPr lang="en-US" sz="2400" b="1" i="1" dirty="0" smtClean="0">
                <a:solidFill>
                  <a:srgbClr val="0070C0"/>
                </a:solidFill>
              </a:rPr>
              <a:t>Graphical Conventions</a:t>
            </a:r>
            <a:endParaRPr lang="en-US" sz="2400" b="1" i="1" dirty="0">
              <a:solidFill>
                <a:srgbClr val="0070C0"/>
              </a:solidFill>
            </a:endParaRPr>
          </a:p>
        </p:txBody>
      </p:sp>
    </p:spTree>
    <p:extLst>
      <p:ext uri="{BB962C8B-B14F-4D97-AF65-F5344CB8AC3E}">
        <p14:creationId xmlns:p14="http://schemas.microsoft.com/office/powerpoint/2010/main" val="4270373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0070C0"/>
                </a:solidFill>
              </a:rPr>
              <a:t>Phenotypic tango</a:t>
            </a:r>
            <a:r>
              <a:rPr lang="en-US" b="1" i="1" dirty="0" smtClean="0"/>
              <a:t>: a more general model of the FLP</a:t>
            </a:r>
            <a:endParaRPr lang="en-US" b="1" i="1"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smtClean="0"/>
              <a:t>GOOD NEWS! - Model more general than past versions</a:t>
            </a:r>
          </a:p>
          <a:p>
            <a:pPr lvl="1">
              <a:buFont typeface="Courier New" panose="02070309020205020404" pitchFamily="49" charset="0"/>
              <a:buChar char="o"/>
            </a:pPr>
            <a:endParaRPr lang="en-US" dirty="0" smtClean="0"/>
          </a:p>
          <a:p>
            <a:r>
              <a:rPr lang="en-US" dirty="0" smtClean="0"/>
              <a:t>BAD NEWS! – No analytical solution for model</a:t>
            </a:r>
          </a:p>
          <a:p>
            <a:pPr marL="0" indent="0">
              <a:buNone/>
            </a:pPr>
            <a:endParaRPr lang="en-US" dirty="0" smtClean="0"/>
          </a:p>
          <a:p>
            <a:r>
              <a:rPr lang="en-US" dirty="0" smtClean="0"/>
              <a:t>MORE GOOD NEWS! – Can determine the 	model’s behavior with simulations</a:t>
            </a:r>
          </a:p>
          <a:p>
            <a:endParaRPr lang="en-US" dirty="0" smtClean="0"/>
          </a:p>
        </p:txBody>
      </p:sp>
    </p:spTree>
    <p:extLst>
      <p:ext uri="{BB962C8B-B14F-4D97-AF65-F5344CB8AC3E}">
        <p14:creationId xmlns:p14="http://schemas.microsoft.com/office/powerpoint/2010/main" val="4007813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0070C0"/>
                </a:solidFill>
              </a:rPr>
              <a:t>Phenotypic tango</a:t>
            </a:r>
            <a:r>
              <a:rPr lang="en-US" b="1" i="1" dirty="0" smtClean="0"/>
              <a:t>: evaluating the model’s behavior with simulations</a:t>
            </a:r>
            <a:endParaRPr lang="en-US" b="1" i="1"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600200"/>
            <a:ext cx="2286000" cy="2286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600200"/>
            <a:ext cx="2286000" cy="2286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8428" y="4114800"/>
            <a:ext cx="2286000" cy="228600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8200" y="4114800"/>
            <a:ext cx="2286000" cy="2286000"/>
          </a:xfrm>
          <a:prstGeom prst="rect">
            <a:avLst/>
          </a:prstGeom>
        </p:spPr>
      </p:pic>
    </p:spTree>
    <p:extLst>
      <p:ext uri="{BB962C8B-B14F-4D97-AF65-F5344CB8AC3E}">
        <p14:creationId xmlns:p14="http://schemas.microsoft.com/office/powerpoint/2010/main" val="3872263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0070C0"/>
                </a:solidFill>
              </a:rPr>
              <a:t>Phenotypic tango</a:t>
            </a:r>
            <a:r>
              <a:rPr lang="en-US" b="1" i="1" dirty="0" smtClean="0"/>
              <a:t>: evaluating the model’s behavior with simulations</a:t>
            </a:r>
            <a:endParaRPr lang="en-US" b="1" i="1"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Box 3"/>
          <p:cNvSpPr txBox="1"/>
          <p:nvPr/>
        </p:nvSpPr>
        <p:spPr>
          <a:xfrm>
            <a:off x="670322" y="2514600"/>
            <a:ext cx="7803355" cy="1754326"/>
          </a:xfrm>
          <a:prstGeom prst="rect">
            <a:avLst/>
          </a:prstGeom>
          <a:noFill/>
        </p:spPr>
        <p:txBody>
          <a:bodyPr wrap="none" rtlCol="0">
            <a:spAutoFit/>
          </a:bodyPr>
          <a:lstStyle/>
          <a:p>
            <a:pPr algn="ctr"/>
            <a:r>
              <a:rPr lang="en-US" sz="3600" dirty="0" smtClean="0"/>
              <a:t>For animations, see</a:t>
            </a:r>
          </a:p>
          <a:p>
            <a:pPr algn="ctr"/>
            <a:endParaRPr lang="en-US" sz="3600" dirty="0" smtClean="0"/>
          </a:p>
          <a:p>
            <a:pPr algn="ctr"/>
            <a:r>
              <a:rPr lang="en-US" sz="3600" dirty="0">
                <a:hlinkClick r:id="rId3"/>
              </a:rPr>
              <a:t>http://phenotypicevolution.com/?</a:t>
            </a:r>
            <a:r>
              <a:rPr lang="en-US" sz="3600" dirty="0" smtClean="0">
                <a:hlinkClick r:id="rId3"/>
              </a:rPr>
              <a:t>p=221</a:t>
            </a:r>
            <a:endParaRPr lang="en-US" sz="3600" dirty="0" smtClean="0"/>
          </a:p>
        </p:txBody>
      </p:sp>
    </p:spTree>
    <p:extLst>
      <p:ext uri="{BB962C8B-B14F-4D97-AF65-F5344CB8AC3E}">
        <p14:creationId xmlns:p14="http://schemas.microsoft.com/office/powerpoint/2010/main" val="1498248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fontScale="90000"/>
          </a:bodyPr>
          <a:lstStyle/>
          <a:p>
            <a:r>
              <a:rPr lang="en-US" b="1" i="1" dirty="0"/>
              <a:t>Accounting for the </a:t>
            </a:r>
            <a:r>
              <a:rPr lang="en-US" b="1" i="1" dirty="0" smtClean="0"/>
              <a:t>Bird-of-Paradise </a:t>
            </a:r>
            <a:r>
              <a:rPr lang="en-US" b="1" i="1" dirty="0"/>
              <a:t>radiation with the </a:t>
            </a:r>
            <a:r>
              <a:rPr lang="en-US" b="1" i="1" dirty="0" smtClean="0">
                <a:solidFill>
                  <a:srgbClr val="0070C0"/>
                </a:solidFill>
              </a:rPr>
              <a:t>Phenotypic Tango </a:t>
            </a:r>
            <a:r>
              <a:rPr lang="en-US" b="1" i="1" dirty="0"/>
              <a:t>model</a:t>
            </a:r>
          </a:p>
        </p:txBody>
      </p:sp>
      <p:sp>
        <p:nvSpPr>
          <p:cNvPr id="3" name="Content Placeholder 2"/>
          <p:cNvSpPr>
            <a:spLocks noGrp="1"/>
          </p:cNvSpPr>
          <p:nvPr>
            <p:ph idx="1"/>
          </p:nvPr>
        </p:nvSpPr>
        <p:spPr/>
        <p:txBody>
          <a:bodyPr/>
          <a:lstStyle/>
          <a:p>
            <a:endParaRPr lang="en-US" dirty="0" smtClean="0"/>
          </a:p>
          <a:p>
            <a:endParaRPr lang="en-US" dirty="0"/>
          </a:p>
        </p:txBody>
      </p:sp>
      <mc:AlternateContent xmlns:mc="http://schemas.openxmlformats.org/markup-compatibility/2006" xmlns:a14="http://schemas.microsoft.com/office/drawing/2010/main">
        <mc:Choice Requires="a14">
          <p:sp>
            <p:nvSpPr>
              <p:cNvPr id="4" name="Oval 3"/>
              <p:cNvSpPr/>
              <p:nvPr/>
            </p:nvSpPr>
            <p:spPr>
              <a:xfrm>
                <a:off x="228600" y="1777409"/>
                <a:ext cx="3505200" cy="43168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d>
                        <m:dPr>
                          <m:ctrlPr>
                            <a:rPr lang="en-US" i="1">
                              <a:latin typeface="Cambria Math"/>
                            </a:rPr>
                          </m:ctrlPr>
                        </m:dPr>
                        <m:e>
                          <m:m>
                            <m:mPr>
                              <m:mcs>
                                <m:mc>
                                  <m:mcPr>
                                    <m:count m:val="1"/>
                                    <m:mcJc m:val="center"/>
                                  </m:mcPr>
                                </m:mc>
                              </m:mcs>
                              <m:ctrlPr>
                                <a:rPr lang="en-US" i="1">
                                  <a:latin typeface="Cambria Math"/>
                                </a:rPr>
                              </m:ctrlPr>
                            </m:mPr>
                            <m:mr>
                              <m:e>
                                <m:r>
                                  <a:rPr lang="en-US" i="1">
                                    <a:latin typeface="Cambria Math"/>
                                  </a:rPr>
                                  <m:t>∆</m:t>
                                </m:r>
                                <m:acc>
                                  <m:accPr>
                                    <m:chr m:val="̅"/>
                                    <m:ctrlPr>
                                      <a:rPr lang="en-US" i="1">
                                        <a:latin typeface="Cambria Math"/>
                                      </a:rPr>
                                    </m:ctrlPr>
                                  </m:accPr>
                                  <m:e>
                                    <m:r>
                                      <a:rPr lang="en-US" i="1">
                                        <a:latin typeface="Cambria Math"/>
                                      </a:rPr>
                                      <m:t>𝑧</m:t>
                                    </m:r>
                                  </m:e>
                                </m:acc>
                              </m:e>
                            </m:mr>
                            <m:mr>
                              <m:e>
                                <m:r>
                                  <a:rPr lang="en-US" i="1">
                                    <a:latin typeface="Cambria Math"/>
                                  </a:rPr>
                                  <m:t>∆</m:t>
                                </m:r>
                                <m:acc>
                                  <m:accPr>
                                    <m:chr m:val="̅"/>
                                    <m:ctrlPr>
                                      <a:rPr lang="en-US" i="1">
                                        <a:latin typeface="Cambria Math"/>
                                      </a:rPr>
                                    </m:ctrlPr>
                                  </m:accPr>
                                  <m:e>
                                    <m:r>
                                      <a:rPr lang="en-US" i="1">
                                        <a:latin typeface="Cambria Math"/>
                                      </a:rPr>
                                      <m:t>𝑦</m:t>
                                    </m:r>
                                  </m:e>
                                </m:acc>
                              </m:e>
                            </m:mr>
                          </m:m>
                        </m:e>
                      </m:d>
                      <m:r>
                        <a:rPr lang="en-US" i="1">
                          <a:latin typeface="Cambria Math"/>
                        </a:rPr>
                        <m:t>=</m:t>
                      </m:r>
                      <m:d>
                        <m:dPr>
                          <m:ctrlPr>
                            <a:rPr lang="en-US" i="1">
                              <a:latin typeface="Cambria Math"/>
                            </a:rPr>
                          </m:ctrlPr>
                        </m:dPr>
                        <m:e>
                          <m:m>
                            <m:mPr>
                              <m:mcs>
                                <m:mc>
                                  <m:mcPr>
                                    <m:count m:val="2"/>
                                    <m:mcJc m:val="center"/>
                                  </m:mcPr>
                                </m:mc>
                              </m:mcs>
                              <m:ctrlPr>
                                <a:rPr lang="en-US" i="1">
                                  <a:latin typeface="Cambria Math"/>
                                </a:rPr>
                              </m:ctrlPr>
                            </m:mPr>
                            <m:mr>
                              <m:e>
                                <m:r>
                                  <a:rPr lang="en-US" i="1">
                                    <a:latin typeface="Cambria Math"/>
                                  </a:rPr>
                                  <m:t>𝐺</m:t>
                                </m:r>
                              </m:e>
                              <m:e>
                                <m:r>
                                  <a:rPr lang="en-US" i="1">
                                    <a:latin typeface="Cambria Math"/>
                                  </a:rPr>
                                  <m:t>𝐵</m:t>
                                </m:r>
                              </m:e>
                            </m:mr>
                            <m:mr>
                              <m:e>
                                <m:r>
                                  <a:rPr lang="en-US" i="1">
                                    <a:latin typeface="Cambria Math"/>
                                  </a:rPr>
                                  <m:t>𝐵</m:t>
                                </m:r>
                              </m:e>
                              <m:e>
                                <m:r>
                                  <a:rPr lang="en-US" i="1">
                                    <a:latin typeface="Cambria Math"/>
                                  </a:rPr>
                                  <m:t>𝐻</m:t>
                                </m:r>
                              </m:e>
                            </m:mr>
                          </m:m>
                        </m:e>
                      </m:d>
                      <m:d>
                        <m:dPr>
                          <m:ctrlPr>
                            <a:rPr lang="en-US" i="1">
                              <a:latin typeface="Cambria Math"/>
                            </a:rPr>
                          </m:ctrlPr>
                        </m:dP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a:rPr>
                                      <m:t>𝛽</m:t>
                                    </m:r>
                                  </m:e>
                                  <m:sub>
                                    <m:r>
                                      <a:rPr lang="en-US" i="1">
                                        <a:latin typeface="Cambria Math"/>
                                      </a:rPr>
                                      <m:t>𝑧</m:t>
                                    </m:r>
                                  </m:sub>
                                </m:sSub>
                              </m:e>
                            </m:mr>
                            <m:mr>
                              <m:e>
                                <m:sSub>
                                  <m:sSubPr>
                                    <m:ctrlPr>
                                      <a:rPr lang="en-US" i="1">
                                        <a:latin typeface="Cambria Math"/>
                                      </a:rPr>
                                    </m:ctrlPr>
                                  </m:sSubPr>
                                  <m:e>
                                    <m:r>
                                      <a:rPr lang="en-US" i="1">
                                        <a:latin typeface="Cambria Math"/>
                                      </a:rPr>
                                      <m:t>𝛽</m:t>
                                    </m:r>
                                  </m:e>
                                  <m:sub>
                                    <m:r>
                                      <a:rPr lang="en-US" i="1">
                                        <a:latin typeface="Cambria Math"/>
                                      </a:rPr>
                                      <m:t>𝑦</m:t>
                                    </m:r>
                                  </m:sub>
                                </m:sSub>
                              </m:e>
                            </m:mr>
                          </m:m>
                        </m:e>
                      </m:d>
                    </m:oMath>
                  </m:oMathPara>
                </a14:m>
                <a:endParaRPr lang="en-US" dirty="0"/>
              </a:p>
            </p:txBody>
          </p:sp>
        </mc:Choice>
        <mc:Fallback xmlns="">
          <p:sp>
            <p:nvSpPr>
              <p:cNvPr id="4" name="Oval 3"/>
              <p:cNvSpPr>
                <a:spLocks noRot="1" noChangeAspect="1" noMove="1" noResize="1" noEditPoints="1" noAdjustHandles="1" noChangeArrowheads="1" noChangeShapeType="1" noTextEdit="1"/>
              </p:cNvSpPr>
              <p:nvPr/>
            </p:nvSpPr>
            <p:spPr>
              <a:xfrm>
                <a:off x="228600" y="1777409"/>
                <a:ext cx="3505200" cy="4316819"/>
              </a:xfrm>
              <a:prstGeom prst="ellipse">
                <a:avLst/>
              </a:prstGeom>
              <a:blipFill rotWithShape="1">
                <a:blip r:embed="rId3"/>
                <a:stretch>
                  <a:fillRect/>
                </a:stretch>
              </a:blipFill>
            </p:spPr>
            <p:txBody>
              <a:bodyPr/>
              <a:lstStyle/>
              <a:p>
                <a:r>
                  <a:rPr lang="en-US">
                    <a:noFill/>
                  </a:rPr>
                  <a:t> </a:t>
                </a:r>
              </a:p>
            </p:txBody>
          </p:sp>
        </mc:Fallback>
      </mc:AlternateContent>
      <p:sp>
        <p:nvSpPr>
          <p:cNvPr id="5" name="Oval 4"/>
          <p:cNvSpPr/>
          <p:nvPr/>
        </p:nvSpPr>
        <p:spPr>
          <a:xfrm>
            <a:off x="5562600" y="1777409"/>
            <a:ext cx="2895600" cy="43168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2057400"/>
            <a:ext cx="914400" cy="99454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4495800"/>
            <a:ext cx="914400" cy="92495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4572" y="2895600"/>
            <a:ext cx="914400" cy="77125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3600" y="3245783"/>
            <a:ext cx="914400" cy="107174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75967" y="3949109"/>
            <a:ext cx="914400" cy="815879"/>
          </a:xfrm>
          <a:prstGeom prst="rect">
            <a:avLst/>
          </a:prstGeom>
        </p:spPr>
      </p:pic>
      <p:sp>
        <p:nvSpPr>
          <p:cNvPr id="12" name="Left-Right Arrow 11"/>
          <p:cNvSpPr/>
          <p:nvPr/>
        </p:nvSpPr>
        <p:spPr>
          <a:xfrm>
            <a:off x="3886200" y="3281226"/>
            <a:ext cx="1524000" cy="107582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126198" y="3458491"/>
            <a:ext cx="1044004" cy="646331"/>
          </a:xfrm>
          <a:prstGeom prst="rect">
            <a:avLst/>
          </a:prstGeom>
          <a:noFill/>
        </p:spPr>
        <p:txBody>
          <a:bodyPr wrap="none" rtlCol="0">
            <a:spAutoFit/>
          </a:bodyPr>
          <a:lstStyle/>
          <a:p>
            <a:r>
              <a:rPr lang="en-US" sz="3600" i="1" dirty="0" smtClean="0"/>
              <a:t>data</a:t>
            </a:r>
            <a:endParaRPr lang="en-US" sz="3600" i="1" dirty="0"/>
          </a:p>
        </p:txBody>
      </p:sp>
    </p:spTree>
    <p:extLst>
      <p:ext uri="{BB962C8B-B14F-4D97-AF65-F5344CB8AC3E}">
        <p14:creationId xmlns:p14="http://schemas.microsoft.com/office/powerpoint/2010/main" val="226331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0"/>
            <a:ext cx="8915400" cy="1143000"/>
          </a:xfrm>
        </p:spPr>
        <p:txBody>
          <a:bodyPr>
            <a:normAutofit/>
          </a:bodyPr>
          <a:lstStyle/>
          <a:p>
            <a:r>
              <a:rPr lang="en-US" sz="3200" b="1" i="1" dirty="0" smtClean="0">
                <a:solidFill>
                  <a:schemeClr val="tx1"/>
                </a:solidFill>
              </a:rPr>
              <a:t>Phenotypic differentiation in the genus </a:t>
            </a:r>
            <a:r>
              <a:rPr lang="en-US" sz="3200" b="1" dirty="0" err="1" smtClean="0">
                <a:solidFill>
                  <a:schemeClr val="tx1"/>
                </a:solidFill>
              </a:rPr>
              <a:t>Paradisaea</a:t>
            </a:r>
            <a:r>
              <a:rPr lang="en-US" sz="3200" b="1" dirty="0" smtClean="0">
                <a:solidFill>
                  <a:schemeClr val="tx1"/>
                </a:solidFill>
              </a:rPr>
              <a:t> </a:t>
            </a:r>
            <a:r>
              <a:rPr lang="en-US" sz="3200" b="1" i="1" dirty="0" smtClean="0">
                <a:solidFill>
                  <a:schemeClr val="tx1"/>
                </a:solidFill>
              </a:rPr>
              <a:t>over 9 million years</a:t>
            </a:r>
            <a:endParaRPr lang="en-US" sz="3200" b="1" i="1" dirty="0">
              <a:solidFill>
                <a:schemeClr val="tx1"/>
              </a:solidFill>
            </a:endParaRP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201033" y="1169581"/>
            <a:ext cx="1546225" cy="22860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1143000"/>
            <a:ext cx="1662545" cy="2286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7765" y="3886200"/>
            <a:ext cx="1551530" cy="22860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3842266"/>
            <a:ext cx="1584237" cy="22860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2496" y="1143000"/>
            <a:ext cx="1469571" cy="22860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3400" y="1143000"/>
            <a:ext cx="1533719" cy="2286000"/>
          </a:xfrm>
          <a:prstGeom prst="rect">
            <a:avLst/>
          </a:prstGeom>
        </p:spPr>
      </p:pic>
      <p:pic>
        <p:nvPicPr>
          <p:cNvPr id="2050" name="Picture 2" descr="C:\Users\arnolds\Desktop\Pheno Tango\bird of paradise drawings\apod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62400" y="3833406"/>
            <a:ext cx="1486033"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0381" y="3429000"/>
            <a:ext cx="979755" cy="369332"/>
          </a:xfrm>
          <a:prstGeom prst="rect">
            <a:avLst/>
          </a:prstGeom>
          <a:noFill/>
        </p:spPr>
        <p:txBody>
          <a:bodyPr wrap="none" rtlCol="0">
            <a:spAutoFit/>
          </a:bodyPr>
          <a:lstStyle/>
          <a:p>
            <a:r>
              <a:rPr lang="en-US" i="1" dirty="0" err="1" smtClean="0"/>
              <a:t>rudolphi</a:t>
            </a:r>
            <a:endParaRPr lang="en-US" i="1" dirty="0"/>
          </a:p>
        </p:txBody>
      </p:sp>
      <p:sp>
        <p:nvSpPr>
          <p:cNvPr id="10" name="TextBox 9"/>
          <p:cNvSpPr txBox="1"/>
          <p:nvPr/>
        </p:nvSpPr>
        <p:spPr>
          <a:xfrm>
            <a:off x="3050133" y="3429000"/>
            <a:ext cx="979755" cy="369332"/>
          </a:xfrm>
          <a:prstGeom prst="rect">
            <a:avLst/>
          </a:prstGeom>
          <a:noFill/>
        </p:spPr>
        <p:txBody>
          <a:bodyPr wrap="none" rtlCol="0">
            <a:spAutoFit/>
          </a:bodyPr>
          <a:lstStyle/>
          <a:p>
            <a:r>
              <a:rPr lang="en-US" i="1" dirty="0" err="1" smtClean="0"/>
              <a:t>guilielmi</a:t>
            </a:r>
            <a:endParaRPr lang="en-US" i="1" dirty="0"/>
          </a:p>
        </p:txBody>
      </p:sp>
      <p:sp>
        <p:nvSpPr>
          <p:cNvPr id="11" name="TextBox 10"/>
          <p:cNvSpPr txBox="1"/>
          <p:nvPr/>
        </p:nvSpPr>
        <p:spPr>
          <a:xfrm>
            <a:off x="5360038" y="3429000"/>
            <a:ext cx="694485" cy="369332"/>
          </a:xfrm>
          <a:prstGeom prst="rect">
            <a:avLst/>
          </a:prstGeom>
          <a:noFill/>
        </p:spPr>
        <p:txBody>
          <a:bodyPr wrap="none" rtlCol="0">
            <a:spAutoFit/>
          </a:bodyPr>
          <a:lstStyle/>
          <a:p>
            <a:r>
              <a:rPr lang="en-US" i="1" dirty="0" err="1" smtClean="0"/>
              <a:t>rubra</a:t>
            </a:r>
            <a:endParaRPr lang="en-US" i="1" dirty="0"/>
          </a:p>
        </p:txBody>
      </p:sp>
      <p:sp>
        <p:nvSpPr>
          <p:cNvPr id="12" name="TextBox 11"/>
          <p:cNvSpPr txBox="1"/>
          <p:nvPr/>
        </p:nvSpPr>
        <p:spPr>
          <a:xfrm>
            <a:off x="7543800" y="3429000"/>
            <a:ext cx="825611" cy="369332"/>
          </a:xfrm>
          <a:prstGeom prst="rect">
            <a:avLst/>
          </a:prstGeom>
          <a:noFill/>
        </p:spPr>
        <p:txBody>
          <a:bodyPr wrap="none" rtlCol="0">
            <a:spAutoFit/>
          </a:bodyPr>
          <a:lstStyle/>
          <a:p>
            <a:r>
              <a:rPr lang="en-US" i="1" dirty="0" err="1" smtClean="0"/>
              <a:t>decora</a:t>
            </a:r>
            <a:endParaRPr lang="en-US" i="1" dirty="0"/>
          </a:p>
        </p:txBody>
      </p:sp>
      <p:sp>
        <p:nvSpPr>
          <p:cNvPr id="13" name="TextBox 12"/>
          <p:cNvSpPr txBox="1"/>
          <p:nvPr/>
        </p:nvSpPr>
        <p:spPr>
          <a:xfrm>
            <a:off x="1940671" y="6172200"/>
            <a:ext cx="745717" cy="369332"/>
          </a:xfrm>
          <a:prstGeom prst="rect">
            <a:avLst/>
          </a:prstGeom>
          <a:noFill/>
        </p:spPr>
        <p:txBody>
          <a:bodyPr wrap="none" rtlCol="0">
            <a:spAutoFit/>
          </a:bodyPr>
          <a:lstStyle/>
          <a:p>
            <a:r>
              <a:rPr lang="en-US" i="1" dirty="0" smtClean="0"/>
              <a:t>minor</a:t>
            </a:r>
            <a:endParaRPr lang="en-US" i="1" dirty="0"/>
          </a:p>
        </p:txBody>
      </p:sp>
      <p:sp>
        <p:nvSpPr>
          <p:cNvPr id="14" name="TextBox 13"/>
          <p:cNvSpPr txBox="1"/>
          <p:nvPr/>
        </p:nvSpPr>
        <p:spPr>
          <a:xfrm>
            <a:off x="6374195" y="6145987"/>
            <a:ext cx="1027845" cy="369332"/>
          </a:xfrm>
          <a:prstGeom prst="rect">
            <a:avLst/>
          </a:prstGeom>
          <a:noFill/>
        </p:spPr>
        <p:txBody>
          <a:bodyPr wrap="none" rtlCol="0">
            <a:spAutoFit/>
          </a:bodyPr>
          <a:lstStyle/>
          <a:p>
            <a:r>
              <a:rPr lang="en-US" i="1" dirty="0" err="1" smtClean="0"/>
              <a:t>raggiana</a:t>
            </a:r>
            <a:endParaRPr lang="en-US" i="1" dirty="0"/>
          </a:p>
        </p:txBody>
      </p:sp>
      <p:sp>
        <p:nvSpPr>
          <p:cNvPr id="15" name="TextBox 14"/>
          <p:cNvSpPr txBox="1"/>
          <p:nvPr/>
        </p:nvSpPr>
        <p:spPr>
          <a:xfrm>
            <a:off x="4319733" y="6119406"/>
            <a:ext cx="771365" cy="369332"/>
          </a:xfrm>
          <a:prstGeom prst="rect">
            <a:avLst/>
          </a:prstGeom>
          <a:noFill/>
        </p:spPr>
        <p:txBody>
          <a:bodyPr wrap="none" rtlCol="0">
            <a:spAutoFit/>
          </a:bodyPr>
          <a:lstStyle/>
          <a:p>
            <a:r>
              <a:rPr lang="en-US" i="1" dirty="0" err="1" smtClean="0"/>
              <a:t>apoda</a:t>
            </a:r>
            <a:endParaRPr lang="en-US" i="1" dirty="0"/>
          </a:p>
        </p:txBody>
      </p:sp>
    </p:spTree>
    <p:extLst>
      <p:ext uri="{BB962C8B-B14F-4D97-AF65-F5344CB8AC3E}">
        <p14:creationId xmlns:p14="http://schemas.microsoft.com/office/powerpoint/2010/main" val="4096809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356" y="228600"/>
            <a:ext cx="8229600" cy="1143000"/>
          </a:xfrm>
        </p:spPr>
        <p:txBody>
          <a:bodyPr>
            <a:normAutofit/>
          </a:bodyPr>
          <a:lstStyle/>
          <a:p>
            <a:r>
              <a:rPr lang="en-US" sz="3200" b="1" i="1" dirty="0" smtClean="0">
                <a:solidFill>
                  <a:schemeClr val="tx1"/>
                </a:solidFill>
              </a:rPr>
              <a:t>How much evolution?  ±10-12 phenotypic standard deviations in 1.8 million generations</a:t>
            </a:r>
            <a:endParaRPr lang="en-US" sz="3200" b="1" i="1" dirty="0">
              <a:solidFill>
                <a:schemeClr val="tx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1850" y="1874806"/>
            <a:ext cx="1371600" cy="1828800"/>
          </a:xfrm>
          <a:prstGeom prst="rect">
            <a:avLst/>
          </a:prstGeom>
        </p:spPr>
      </p:pic>
      <p:sp>
        <p:nvSpPr>
          <p:cNvPr id="4" name="TextBox 3"/>
          <p:cNvSpPr txBox="1"/>
          <p:nvPr/>
        </p:nvSpPr>
        <p:spPr>
          <a:xfrm>
            <a:off x="7696200" y="6430090"/>
            <a:ext cx="1343509" cy="369332"/>
          </a:xfrm>
          <a:prstGeom prst="rect">
            <a:avLst/>
          </a:prstGeom>
          <a:noFill/>
        </p:spPr>
        <p:txBody>
          <a:bodyPr wrap="none" rtlCol="0">
            <a:spAutoFit/>
          </a:bodyPr>
          <a:lstStyle/>
          <a:p>
            <a:r>
              <a:rPr lang="en-US" dirty="0" err="1" smtClean="0"/>
              <a:t>LeCroy</a:t>
            </a:r>
            <a:r>
              <a:rPr lang="en-US" dirty="0" smtClean="0"/>
              <a:t> 1981</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708666"/>
            <a:ext cx="460811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184742" y="3810000"/>
            <a:ext cx="1368708" cy="369332"/>
          </a:xfrm>
          <a:prstGeom prst="rect">
            <a:avLst/>
          </a:prstGeom>
          <a:noFill/>
        </p:spPr>
        <p:txBody>
          <a:bodyPr wrap="none" rtlCol="0">
            <a:spAutoFit/>
          </a:bodyPr>
          <a:lstStyle/>
          <a:p>
            <a:r>
              <a:rPr lang="en-US" dirty="0" smtClean="0"/>
              <a:t>Mary </a:t>
            </a:r>
            <a:r>
              <a:rPr lang="en-US" dirty="0" err="1" smtClean="0"/>
              <a:t>LeCroy</a:t>
            </a:r>
            <a:endParaRPr lang="en-US" dirty="0"/>
          </a:p>
        </p:txBody>
      </p:sp>
      <p:sp>
        <p:nvSpPr>
          <p:cNvPr id="3" name="TextBox 2"/>
          <p:cNvSpPr txBox="1"/>
          <p:nvPr/>
        </p:nvSpPr>
        <p:spPr>
          <a:xfrm>
            <a:off x="3538496" y="3021664"/>
            <a:ext cx="917880" cy="369332"/>
          </a:xfrm>
          <a:prstGeom prst="rect">
            <a:avLst/>
          </a:prstGeom>
          <a:noFill/>
        </p:spPr>
        <p:txBody>
          <a:bodyPr wrap="none" rtlCol="0">
            <a:spAutoFit/>
          </a:bodyPr>
          <a:lstStyle/>
          <a:p>
            <a:r>
              <a:rPr lang="en-US" dirty="0" smtClean="0">
                <a:solidFill>
                  <a:srgbClr val="FF0000"/>
                </a:solidFill>
              </a:rPr>
              <a:t>females</a:t>
            </a:r>
            <a:endParaRPr lang="en-US" dirty="0">
              <a:solidFill>
                <a:srgbClr val="FF0000"/>
              </a:solidFill>
            </a:endParaRPr>
          </a:p>
        </p:txBody>
      </p:sp>
      <p:sp>
        <p:nvSpPr>
          <p:cNvPr id="6" name="TextBox 5"/>
          <p:cNvSpPr txBox="1"/>
          <p:nvPr/>
        </p:nvSpPr>
        <p:spPr>
          <a:xfrm>
            <a:off x="5257800" y="2419874"/>
            <a:ext cx="737702" cy="369332"/>
          </a:xfrm>
          <a:prstGeom prst="rect">
            <a:avLst/>
          </a:prstGeom>
          <a:noFill/>
        </p:spPr>
        <p:txBody>
          <a:bodyPr wrap="none" rtlCol="0">
            <a:spAutoFit/>
          </a:bodyPr>
          <a:lstStyle/>
          <a:p>
            <a:r>
              <a:rPr lang="en-US" dirty="0" smtClean="0">
                <a:solidFill>
                  <a:srgbClr val="0070C0"/>
                </a:solidFill>
              </a:rPr>
              <a:t>males</a:t>
            </a:r>
            <a:endParaRPr lang="en-US" dirty="0">
              <a:solidFill>
                <a:srgbClr val="0070C0"/>
              </a:solidFill>
            </a:endParaRPr>
          </a:p>
        </p:txBody>
      </p:sp>
    </p:spTree>
    <p:extLst>
      <p:ext uri="{BB962C8B-B14F-4D97-AF65-F5344CB8AC3E}">
        <p14:creationId xmlns:p14="http://schemas.microsoft.com/office/powerpoint/2010/main" val="2800342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smtClean="0">
                <a:solidFill>
                  <a:schemeClr val="tx1"/>
                </a:solidFill>
              </a:rPr>
              <a:t>The </a:t>
            </a:r>
            <a:r>
              <a:rPr lang="en-US" sz="3200" b="1" i="1" dirty="0" smtClean="0">
                <a:solidFill>
                  <a:srgbClr val="0070C0"/>
                </a:solidFill>
              </a:rPr>
              <a:t>Phenotypic Tango </a:t>
            </a:r>
            <a:r>
              <a:rPr lang="en-US" sz="3200" b="1" i="1" dirty="0" smtClean="0">
                <a:solidFill>
                  <a:schemeClr val="tx1"/>
                </a:solidFill>
              </a:rPr>
              <a:t>can account for bivariate patterns in the data</a:t>
            </a:r>
            <a:endParaRPr lang="en-US" sz="3200" b="1" i="1" dirty="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676400"/>
            <a:ext cx="4572000" cy="4572000"/>
          </a:xfrm>
          <a:prstGeom prst="rect">
            <a:avLst/>
          </a:prstGeom>
        </p:spPr>
      </p:pic>
    </p:spTree>
    <p:extLst>
      <p:ext uri="{BB962C8B-B14F-4D97-AF65-F5344CB8AC3E}">
        <p14:creationId xmlns:p14="http://schemas.microsoft.com/office/powerpoint/2010/main" val="4026659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Argument</a:t>
            </a:r>
            <a:endParaRPr lang="en-US" b="1" i="1" dirty="0"/>
          </a:p>
        </p:txBody>
      </p:sp>
      <p:sp>
        <p:nvSpPr>
          <p:cNvPr id="3" name="Content Placeholder 2"/>
          <p:cNvSpPr>
            <a:spLocks noGrp="1"/>
          </p:cNvSpPr>
          <p:nvPr>
            <p:ph idx="1"/>
          </p:nvPr>
        </p:nvSpPr>
        <p:spPr/>
        <p:txBody>
          <a:bodyPr>
            <a:normAutofit fontScale="85000" lnSpcReduction="20000"/>
          </a:bodyPr>
          <a:lstStyle/>
          <a:p>
            <a:r>
              <a:rPr lang="en-US" dirty="0" smtClean="0"/>
              <a:t>Models of the FLP have been successful, but</a:t>
            </a:r>
          </a:p>
          <a:p>
            <a:r>
              <a:rPr lang="en-US" dirty="0" smtClean="0"/>
              <a:t>Their predictions are seldom (never</a:t>
            </a:r>
            <a:r>
              <a:rPr lang="en-US" dirty="0"/>
              <a:t>?) </a:t>
            </a:r>
            <a:r>
              <a:rPr lang="en-US" dirty="0" smtClean="0"/>
              <a:t>tested.</a:t>
            </a:r>
          </a:p>
          <a:p>
            <a:r>
              <a:rPr lang="en-US" dirty="0" smtClean="0"/>
              <a:t>The Phenotypic Tango, a more general version of the model, offers some improvements.</a:t>
            </a:r>
          </a:p>
          <a:p>
            <a:r>
              <a:rPr lang="en-US" dirty="0" smtClean="0"/>
              <a:t>Its predictions can be evaluated with simulations, but</a:t>
            </a:r>
          </a:p>
          <a:p>
            <a:r>
              <a:rPr lang="en-US" dirty="0" smtClean="0"/>
              <a:t>Can the Phenotypic Tango account for actual sexual radiations (e.g., the bird-of-paradise radiation)?</a:t>
            </a:r>
          </a:p>
          <a:p>
            <a:r>
              <a:rPr lang="en-US" dirty="0" smtClean="0"/>
              <a:t> What about popular generic models (BM &amp; OU)?  </a:t>
            </a:r>
            <a:r>
              <a:rPr lang="en-US" dirty="0"/>
              <a:t>C</a:t>
            </a:r>
            <a:r>
              <a:rPr lang="en-US" dirty="0" smtClean="0"/>
              <a:t>an they account for the b-o-p radiation? Models useful?</a:t>
            </a:r>
          </a:p>
          <a:p>
            <a:r>
              <a:rPr lang="en-US" dirty="0" smtClean="0"/>
              <a:t>Conclusions</a:t>
            </a:r>
          </a:p>
          <a:p>
            <a:r>
              <a:rPr lang="en-US" dirty="0" smtClean="0"/>
              <a:t>Some directions for the future</a:t>
            </a:r>
          </a:p>
          <a:p>
            <a:endParaRPr lang="en-US" dirty="0"/>
          </a:p>
        </p:txBody>
      </p:sp>
    </p:spTree>
    <p:extLst>
      <p:ext uri="{BB962C8B-B14F-4D97-AF65-F5344CB8AC3E}">
        <p14:creationId xmlns:p14="http://schemas.microsoft.com/office/powerpoint/2010/main" val="363320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588532"/>
            <a:ext cx="5029200" cy="5029200"/>
          </a:xfrm>
          <a:prstGeom prst="rect">
            <a:avLst/>
          </a:prstGeom>
        </p:spPr>
      </p:pic>
      <p:sp>
        <p:nvSpPr>
          <p:cNvPr id="2" name="Title 1"/>
          <p:cNvSpPr>
            <a:spLocks noGrp="1"/>
          </p:cNvSpPr>
          <p:nvPr>
            <p:ph type="title"/>
          </p:nvPr>
        </p:nvSpPr>
        <p:spPr/>
        <p:txBody>
          <a:bodyPr>
            <a:normAutofit/>
          </a:bodyPr>
          <a:lstStyle/>
          <a:p>
            <a:r>
              <a:rPr lang="en-US" sz="3200" b="1" i="1" dirty="0" smtClean="0">
                <a:solidFill>
                  <a:schemeClr val="tx1"/>
                </a:solidFill>
              </a:rPr>
              <a:t>The </a:t>
            </a:r>
            <a:r>
              <a:rPr lang="en-US" sz="3200" b="1" i="1" dirty="0" smtClean="0">
                <a:solidFill>
                  <a:srgbClr val="0070C0"/>
                </a:solidFill>
              </a:rPr>
              <a:t>Phenotypic </a:t>
            </a:r>
            <a:r>
              <a:rPr lang="en-US" sz="3200" b="1" i="1" dirty="0">
                <a:solidFill>
                  <a:srgbClr val="0070C0"/>
                </a:solidFill>
              </a:rPr>
              <a:t>T</a:t>
            </a:r>
            <a:r>
              <a:rPr lang="en-US" sz="3200" b="1" i="1" dirty="0" smtClean="0">
                <a:solidFill>
                  <a:srgbClr val="0070C0"/>
                </a:solidFill>
              </a:rPr>
              <a:t>ango </a:t>
            </a:r>
            <a:r>
              <a:rPr lang="en-US" sz="3200" b="1" i="1" dirty="0" smtClean="0">
                <a:solidFill>
                  <a:schemeClr val="tx1"/>
                </a:solidFill>
              </a:rPr>
              <a:t>can account for the observed amount of diversification </a:t>
            </a:r>
            <a:endParaRPr lang="en-US" sz="3200" b="1" i="1" dirty="0">
              <a:solidFill>
                <a:schemeClr val="tx1"/>
              </a:solidFill>
            </a:endParaRPr>
          </a:p>
        </p:txBody>
      </p:sp>
      <p:sp>
        <p:nvSpPr>
          <p:cNvPr id="3" name="TextBox 2"/>
          <p:cNvSpPr txBox="1"/>
          <p:nvPr/>
        </p:nvSpPr>
        <p:spPr>
          <a:xfrm>
            <a:off x="2895600" y="2362200"/>
            <a:ext cx="1818126" cy="369332"/>
          </a:xfrm>
          <a:prstGeom prst="rect">
            <a:avLst/>
          </a:prstGeom>
          <a:noFill/>
        </p:spPr>
        <p:txBody>
          <a:bodyPr wrap="none" rtlCol="0">
            <a:spAutoFit/>
          </a:bodyPr>
          <a:lstStyle/>
          <a:p>
            <a:r>
              <a:rPr lang="el-GR" dirty="0">
                <a:solidFill>
                  <a:srgbClr val="0070C0"/>
                </a:solidFill>
              </a:rPr>
              <a:t>ω</a:t>
            </a:r>
            <a:r>
              <a:rPr lang="en-US" dirty="0" smtClean="0">
                <a:solidFill>
                  <a:srgbClr val="0070C0"/>
                </a:solidFill>
              </a:rPr>
              <a:t> = 9</a:t>
            </a:r>
            <a:r>
              <a:rPr lang="en-US" dirty="0" smtClean="0"/>
              <a:t>, </a:t>
            </a:r>
            <a:r>
              <a:rPr lang="el-GR" dirty="0" smtClean="0">
                <a:solidFill>
                  <a:srgbClr val="FF0000"/>
                </a:solidFill>
              </a:rPr>
              <a:t>ω</a:t>
            </a:r>
            <a:r>
              <a:rPr lang="en-US" dirty="0" smtClean="0">
                <a:solidFill>
                  <a:srgbClr val="FF0000"/>
                </a:solidFill>
              </a:rPr>
              <a:t> = 99,999</a:t>
            </a:r>
            <a:endParaRPr lang="en-US" dirty="0">
              <a:solidFill>
                <a:srgbClr val="FF0000"/>
              </a:solidFill>
            </a:endParaRPr>
          </a:p>
        </p:txBody>
      </p:sp>
      <p:sp>
        <p:nvSpPr>
          <p:cNvPr id="4" name="TextBox 3"/>
          <p:cNvSpPr txBox="1"/>
          <p:nvPr/>
        </p:nvSpPr>
        <p:spPr>
          <a:xfrm>
            <a:off x="2819400" y="5257800"/>
            <a:ext cx="1210588" cy="369332"/>
          </a:xfrm>
          <a:prstGeom prst="rect">
            <a:avLst/>
          </a:prstGeom>
          <a:noFill/>
        </p:spPr>
        <p:txBody>
          <a:bodyPr wrap="none" rtlCol="0">
            <a:spAutoFit/>
          </a:bodyPr>
          <a:lstStyle/>
          <a:p>
            <a:r>
              <a:rPr lang="en-US" dirty="0" smtClean="0"/>
              <a:t>N</a:t>
            </a:r>
            <a:r>
              <a:rPr lang="en-US" baseline="-25000" dirty="0" smtClean="0"/>
              <a:t>e</a:t>
            </a:r>
            <a:r>
              <a:rPr lang="en-US" dirty="0" smtClean="0"/>
              <a:t> = 1,000 </a:t>
            </a:r>
            <a:endParaRPr lang="en-US" dirty="0"/>
          </a:p>
        </p:txBody>
      </p:sp>
      <p:sp>
        <p:nvSpPr>
          <p:cNvPr id="7" name="TextBox 6"/>
          <p:cNvSpPr txBox="1"/>
          <p:nvPr/>
        </p:nvSpPr>
        <p:spPr>
          <a:xfrm>
            <a:off x="2434074" y="1784797"/>
            <a:ext cx="4364400" cy="400110"/>
          </a:xfrm>
          <a:prstGeom prst="rect">
            <a:avLst/>
          </a:prstGeom>
          <a:noFill/>
        </p:spPr>
        <p:txBody>
          <a:bodyPr wrap="none" rtlCol="0">
            <a:spAutoFit/>
          </a:bodyPr>
          <a:lstStyle/>
          <a:p>
            <a:r>
              <a:rPr lang="en-US" sz="2000" b="1" dirty="0"/>
              <a:t>i</a:t>
            </a:r>
            <a:r>
              <a:rPr lang="en-US" sz="2000" b="1" dirty="0" smtClean="0"/>
              <a:t>f selection on preferences is very weak</a:t>
            </a:r>
            <a:endParaRPr lang="en-US" sz="2000" b="1" dirty="0"/>
          </a:p>
        </p:txBody>
      </p:sp>
    </p:spTree>
    <p:extLst>
      <p:ext uri="{BB962C8B-B14F-4D97-AF65-F5344CB8AC3E}">
        <p14:creationId xmlns:p14="http://schemas.microsoft.com/office/powerpoint/2010/main" val="444132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chemeClr val="tx1"/>
                </a:solidFill>
              </a:rPr>
              <a:t>The </a:t>
            </a:r>
            <a:r>
              <a:rPr lang="en-US" sz="3200" b="1" i="1" dirty="0" smtClean="0">
                <a:solidFill>
                  <a:srgbClr val="0070C0"/>
                </a:solidFill>
              </a:rPr>
              <a:t>Phenotypic </a:t>
            </a:r>
            <a:r>
              <a:rPr lang="en-US" sz="3200" b="1" i="1" dirty="0">
                <a:solidFill>
                  <a:srgbClr val="0070C0"/>
                </a:solidFill>
              </a:rPr>
              <a:t>T</a:t>
            </a:r>
            <a:r>
              <a:rPr lang="en-US" sz="3200" b="1" i="1" dirty="0" smtClean="0">
                <a:solidFill>
                  <a:srgbClr val="0070C0"/>
                </a:solidFill>
              </a:rPr>
              <a:t>ango </a:t>
            </a:r>
            <a:r>
              <a:rPr lang="en-US" sz="3200" b="1" i="1" dirty="0" smtClean="0">
                <a:solidFill>
                  <a:schemeClr val="tx1"/>
                </a:solidFill>
              </a:rPr>
              <a:t>can account for the observed amount of diversification </a:t>
            </a:r>
            <a:endParaRPr lang="en-US" sz="3200" b="1" i="1" dirty="0">
              <a:solidFill>
                <a:schemeClr val="tx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524000"/>
            <a:ext cx="5029200" cy="5029200"/>
          </a:xfrm>
          <a:prstGeom prst="rect">
            <a:avLst/>
          </a:prstGeom>
        </p:spPr>
      </p:pic>
      <p:sp>
        <p:nvSpPr>
          <p:cNvPr id="7" name="TextBox 6"/>
          <p:cNvSpPr txBox="1"/>
          <p:nvPr/>
        </p:nvSpPr>
        <p:spPr>
          <a:xfrm>
            <a:off x="2362200" y="1720334"/>
            <a:ext cx="4689192" cy="400110"/>
          </a:xfrm>
          <a:prstGeom prst="rect">
            <a:avLst/>
          </a:prstGeom>
          <a:noFill/>
        </p:spPr>
        <p:txBody>
          <a:bodyPr wrap="square" rtlCol="0">
            <a:spAutoFit/>
          </a:bodyPr>
          <a:lstStyle/>
          <a:p>
            <a:r>
              <a:rPr lang="en-US" sz="2000" b="1" dirty="0" smtClean="0"/>
              <a:t> if the preference optimum moves by BM </a:t>
            </a:r>
            <a:endParaRPr lang="en-US" sz="2000" b="1" dirty="0"/>
          </a:p>
        </p:txBody>
      </p:sp>
    </p:spTree>
    <p:extLst>
      <p:ext uri="{BB962C8B-B14F-4D97-AF65-F5344CB8AC3E}">
        <p14:creationId xmlns:p14="http://schemas.microsoft.com/office/powerpoint/2010/main" val="513439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chemeClr val="tx1"/>
                </a:solidFill>
              </a:rPr>
              <a:t>Conclusions using the </a:t>
            </a:r>
            <a:r>
              <a:rPr lang="en-US" b="1" i="1" dirty="0" smtClean="0">
                <a:solidFill>
                  <a:srgbClr val="0070C0"/>
                </a:solidFill>
              </a:rPr>
              <a:t>Phenotypic Tango</a:t>
            </a:r>
            <a:r>
              <a:rPr lang="en-US" b="1" i="1" dirty="0" smtClean="0">
                <a:solidFill>
                  <a:schemeClr val="tx1"/>
                </a:solidFill>
              </a:rPr>
              <a:t> model</a:t>
            </a:r>
            <a:r>
              <a:rPr lang="en-US" b="1" i="1" dirty="0" smtClean="0"/>
              <a:t> </a:t>
            </a:r>
            <a:endParaRPr lang="en-US" b="1" i="1" dirty="0"/>
          </a:p>
        </p:txBody>
      </p:sp>
      <p:sp>
        <p:nvSpPr>
          <p:cNvPr id="3" name="Content Placeholder 2"/>
          <p:cNvSpPr>
            <a:spLocks noGrp="1"/>
          </p:cNvSpPr>
          <p:nvPr>
            <p:ph idx="1"/>
          </p:nvPr>
        </p:nvSpPr>
        <p:spPr>
          <a:ln>
            <a:noFill/>
          </a:ln>
        </p:spPr>
        <p:txBody>
          <a:bodyPr>
            <a:normAutofit fontScale="70000" lnSpcReduction="20000"/>
          </a:bodyPr>
          <a:lstStyle/>
          <a:p>
            <a:pPr marL="0" indent="0">
              <a:buNone/>
            </a:pPr>
            <a:endParaRPr lang="en-US" dirty="0">
              <a:solidFill>
                <a:schemeClr val="tx1"/>
              </a:solidFill>
            </a:endParaRPr>
          </a:p>
          <a:p>
            <a:r>
              <a:rPr lang="en-US" sz="3600" b="0" dirty="0">
                <a:solidFill>
                  <a:schemeClr val="tx1"/>
                </a:solidFill>
              </a:rPr>
              <a:t>Evolving </a:t>
            </a:r>
            <a:r>
              <a:rPr lang="en-US" sz="3600" b="0" dirty="0" smtClean="0">
                <a:solidFill>
                  <a:schemeClr val="tx1"/>
                </a:solidFill>
              </a:rPr>
              <a:t>preferences </a:t>
            </a:r>
            <a:r>
              <a:rPr lang="en-US" sz="3600" b="0" dirty="0">
                <a:solidFill>
                  <a:schemeClr val="tx1"/>
                </a:solidFill>
              </a:rPr>
              <a:t>control the evolution of </a:t>
            </a:r>
            <a:r>
              <a:rPr lang="en-US" sz="3600" b="0" dirty="0" smtClean="0">
                <a:solidFill>
                  <a:schemeClr val="tx1"/>
                </a:solidFill>
              </a:rPr>
              <a:t>ornaments</a:t>
            </a:r>
          </a:p>
          <a:p>
            <a:endParaRPr lang="en-US" sz="3600" b="0" dirty="0">
              <a:solidFill>
                <a:schemeClr val="tx1"/>
              </a:solidFill>
            </a:endParaRPr>
          </a:p>
          <a:p>
            <a:r>
              <a:rPr lang="en-US" sz="3600" b="0" dirty="0" smtClean="0">
                <a:solidFill>
                  <a:schemeClr val="tx1"/>
                </a:solidFill>
              </a:rPr>
              <a:t>Can account for diversification </a:t>
            </a:r>
            <a:r>
              <a:rPr lang="en-US" sz="3600" b="0" dirty="0" smtClean="0">
                <a:solidFill>
                  <a:srgbClr val="0070C0"/>
                </a:solidFill>
              </a:rPr>
              <a:t>patterns</a:t>
            </a:r>
            <a:r>
              <a:rPr lang="en-US" sz="3600" b="0" dirty="0" smtClean="0">
                <a:solidFill>
                  <a:schemeClr val="tx1"/>
                </a:solidFill>
              </a:rPr>
              <a:t> in single and multiple ornaments</a:t>
            </a:r>
          </a:p>
          <a:p>
            <a:pPr lvl="1">
              <a:buFont typeface="Courier New" panose="02070309020205020404" pitchFamily="49" charset="0"/>
              <a:buChar char="o"/>
            </a:pPr>
            <a:endParaRPr lang="en-US" sz="3600" b="0" dirty="0" smtClean="0">
              <a:solidFill>
                <a:schemeClr val="tx1"/>
              </a:solidFill>
            </a:endParaRPr>
          </a:p>
          <a:p>
            <a:r>
              <a:rPr lang="en-US" sz="3600" b="0" dirty="0" smtClean="0">
                <a:solidFill>
                  <a:schemeClr val="tx1"/>
                </a:solidFill>
              </a:rPr>
              <a:t>To account for the </a:t>
            </a:r>
            <a:r>
              <a:rPr lang="en-US" sz="3600" b="0" dirty="0" smtClean="0">
                <a:solidFill>
                  <a:srgbClr val="0070C0"/>
                </a:solidFill>
              </a:rPr>
              <a:t>extent</a:t>
            </a:r>
            <a:r>
              <a:rPr lang="en-US" sz="3600" b="0" dirty="0" smtClean="0">
                <a:solidFill>
                  <a:schemeClr val="tx1"/>
                </a:solidFill>
              </a:rPr>
              <a:t> of ornament  diversification on  right timescale, we need to invoke:</a:t>
            </a:r>
          </a:p>
          <a:p>
            <a:pPr marL="0" indent="0">
              <a:buNone/>
            </a:pPr>
            <a:endParaRPr lang="en-US" sz="3600" b="0" dirty="0" smtClean="0">
              <a:solidFill>
                <a:schemeClr val="tx1"/>
              </a:solidFill>
            </a:endParaRPr>
          </a:p>
          <a:p>
            <a:pPr lvl="1">
              <a:buFont typeface="Courier New" panose="02070309020205020404" pitchFamily="49" charset="0"/>
              <a:buChar char="o"/>
            </a:pPr>
            <a:r>
              <a:rPr lang="en-US" sz="3600" b="0" dirty="0" smtClean="0">
                <a:solidFill>
                  <a:schemeClr val="tx1"/>
                </a:solidFill>
              </a:rPr>
              <a:t>Very weak stabilizing selection on preferences and</a:t>
            </a:r>
          </a:p>
          <a:p>
            <a:pPr marL="457200" lvl="1" indent="0">
              <a:buNone/>
            </a:pPr>
            <a:r>
              <a:rPr lang="en-US" sz="3600" b="0" dirty="0" smtClean="0">
                <a:solidFill>
                  <a:schemeClr val="tx1"/>
                </a:solidFill>
              </a:rPr>
              <a:t>	relatively small effective population sizes</a:t>
            </a:r>
          </a:p>
          <a:p>
            <a:pPr lvl="1">
              <a:buFont typeface="Courier New" panose="02070309020205020404" pitchFamily="49" charset="0"/>
              <a:buChar char="o"/>
            </a:pPr>
            <a:r>
              <a:rPr lang="en-US" sz="3600" b="0" dirty="0" smtClean="0">
                <a:solidFill>
                  <a:schemeClr val="tx1"/>
                </a:solidFill>
              </a:rPr>
              <a:t>Or move the natural selection optimum at a modest rate</a:t>
            </a:r>
          </a:p>
          <a:p>
            <a:pPr marL="457200" lvl="1" indent="0">
              <a:buNone/>
            </a:pPr>
            <a:endParaRPr lang="en-US" sz="3600" dirty="0" smtClean="0">
              <a:solidFill>
                <a:schemeClr val="tx1"/>
              </a:solidFill>
            </a:endParaRPr>
          </a:p>
          <a:p>
            <a:pPr lvl="1">
              <a:buFont typeface="Courier New" panose="02070309020205020404" pitchFamily="49" charset="0"/>
              <a:buChar char="o"/>
            </a:pPr>
            <a:endParaRPr lang="en-US" sz="3600" dirty="0" smtClean="0">
              <a:solidFill>
                <a:schemeClr val="tx1"/>
              </a:solidFill>
            </a:endParaRPr>
          </a:p>
          <a:p>
            <a:pPr marL="0" indent="0">
              <a:buNone/>
            </a:pPr>
            <a:endParaRPr lang="en-US" dirty="0" smtClean="0"/>
          </a:p>
          <a:p>
            <a:endParaRPr lang="en-US" dirty="0" smtClean="0"/>
          </a:p>
        </p:txBody>
      </p:sp>
    </p:spTree>
    <p:extLst>
      <p:ext uri="{BB962C8B-B14F-4D97-AF65-F5344CB8AC3E}">
        <p14:creationId xmlns:p14="http://schemas.microsoft.com/office/powerpoint/2010/main" val="1951002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i="1" dirty="0" smtClean="0"/>
              <a:t>Accounting for the Bird of Paradise radiation with </a:t>
            </a:r>
            <a:r>
              <a:rPr lang="en-US" sz="3600" b="1" i="1" dirty="0" smtClean="0">
                <a:solidFill>
                  <a:srgbClr val="0070C0"/>
                </a:solidFill>
              </a:rPr>
              <a:t>generic models</a:t>
            </a:r>
            <a:r>
              <a:rPr lang="en-US" sz="3600" b="1" i="1" dirty="0" smtClean="0"/>
              <a:t>: Brownian motion &amp; Ornstein-</a:t>
            </a:r>
            <a:r>
              <a:rPr lang="en-US" sz="3600" b="1" i="1" dirty="0" err="1" smtClean="0"/>
              <a:t>Uhlenbeck</a:t>
            </a:r>
            <a:endParaRPr lang="en-US" sz="3600" b="1" i="1" dirty="0"/>
          </a:p>
        </p:txBody>
      </p:sp>
      <p:sp>
        <p:nvSpPr>
          <p:cNvPr id="3" name="Content Placeholder 2"/>
          <p:cNvSpPr>
            <a:spLocks noGrp="1"/>
          </p:cNvSpPr>
          <p:nvPr>
            <p:ph idx="1"/>
          </p:nvPr>
        </p:nvSpPr>
        <p:spPr/>
        <p:txBody>
          <a:bodyPr>
            <a:normAutofit fontScale="92500"/>
          </a:bodyPr>
          <a:lstStyle/>
          <a:p>
            <a:pPr marL="0" indent="0">
              <a:buNone/>
            </a:pPr>
            <a:endParaRPr lang="en-US" dirty="0"/>
          </a:p>
          <a:p>
            <a:endParaRPr lang="en-US" dirty="0" smtClean="0"/>
          </a:p>
          <a:p>
            <a:r>
              <a:rPr lang="en-US" dirty="0" smtClean="0"/>
              <a:t>GOOD NEWS! – Analytical solutions available.</a:t>
            </a:r>
          </a:p>
          <a:p>
            <a:r>
              <a:rPr lang="en-US" dirty="0" smtClean="0"/>
              <a:t>BAD NEWS! – </a:t>
            </a:r>
            <a:r>
              <a:rPr lang="en-US" dirty="0"/>
              <a:t>T</a:t>
            </a:r>
            <a:r>
              <a:rPr lang="en-US" dirty="0" smtClean="0"/>
              <a:t>he parameters we estimate confound inheritance, selection, and pop. size.</a:t>
            </a:r>
          </a:p>
          <a:p>
            <a:r>
              <a:rPr lang="en-US" dirty="0" smtClean="0"/>
              <a:t>GOOD NEWS! – We can account for phylogeny.</a:t>
            </a:r>
          </a:p>
          <a:p>
            <a:r>
              <a:rPr lang="en-US" dirty="0" smtClean="0"/>
              <a:t>GOOD NEWS! – We can use likelihood to compare alternative models</a:t>
            </a:r>
            <a:endParaRPr lang="en-US" dirty="0"/>
          </a:p>
        </p:txBody>
      </p:sp>
    </p:spTree>
    <p:extLst>
      <p:ext uri="{BB962C8B-B14F-4D97-AF65-F5344CB8AC3E}">
        <p14:creationId xmlns:p14="http://schemas.microsoft.com/office/powerpoint/2010/main" val="315382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04800"/>
            <a:ext cx="8229600" cy="1143000"/>
          </a:xfrm>
        </p:spPr>
        <p:txBody>
          <a:bodyPr>
            <a:noAutofit/>
          </a:bodyPr>
          <a:lstStyle/>
          <a:p>
            <a:r>
              <a:rPr lang="en-US" sz="3600" b="1" i="1" dirty="0" smtClean="0">
                <a:solidFill>
                  <a:schemeClr val="tx1"/>
                </a:solidFill>
              </a:rPr>
              <a:t>Accounting for the Bird-of-Paradise radiation with </a:t>
            </a:r>
            <a:r>
              <a:rPr lang="en-US" sz="3600" b="1" i="1" dirty="0" smtClean="0">
                <a:solidFill>
                  <a:srgbClr val="0070C0"/>
                </a:solidFill>
              </a:rPr>
              <a:t>generic models</a:t>
            </a:r>
            <a:endParaRPr lang="en-US" sz="3600" b="1" i="1" dirty="0">
              <a:solidFill>
                <a:srgbClr val="0070C0"/>
              </a:solidFill>
            </a:endParaRPr>
          </a:p>
        </p:txBody>
      </p:sp>
      <p:sp>
        <p:nvSpPr>
          <p:cNvPr id="3" name="Content Placeholder 2"/>
          <p:cNvSpPr>
            <a:spLocks noGrp="1"/>
          </p:cNvSpPr>
          <p:nvPr>
            <p:ph idx="4294967295"/>
          </p:nvPr>
        </p:nvSpPr>
        <p:spPr>
          <a:xfrm>
            <a:off x="609600" y="1371600"/>
            <a:ext cx="8229600" cy="4525963"/>
          </a:xfrm>
        </p:spPr>
        <p:txBody>
          <a:bodyPr/>
          <a:lstStyle/>
          <a:p>
            <a:pPr marL="0" indent="0">
              <a:buNone/>
            </a:pPr>
            <a:endParaRPr lang="en-US" dirty="0"/>
          </a:p>
          <a:p>
            <a:r>
              <a:rPr lang="en-US" sz="2800" dirty="0" smtClean="0">
                <a:solidFill>
                  <a:schemeClr val="tx1"/>
                </a:solidFill>
              </a:rPr>
              <a:t>The contrast between </a:t>
            </a:r>
            <a:r>
              <a:rPr lang="en-US" sz="2800" dirty="0">
                <a:solidFill>
                  <a:schemeClr val="tx1"/>
                </a:solidFill>
              </a:rPr>
              <a:t>Brownian Motion (BM) </a:t>
            </a:r>
            <a:r>
              <a:rPr lang="en-US" sz="2800" dirty="0" smtClean="0">
                <a:solidFill>
                  <a:schemeClr val="tx1"/>
                </a:solidFill>
              </a:rPr>
              <a:t>and Ornstein-</a:t>
            </a:r>
            <a:r>
              <a:rPr lang="en-US" sz="2800" dirty="0" err="1" smtClean="0">
                <a:solidFill>
                  <a:schemeClr val="tx1"/>
                </a:solidFill>
              </a:rPr>
              <a:t>Uhlenbeck</a:t>
            </a:r>
            <a:r>
              <a:rPr lang="en-US" sz="2800" dirty="0" smtClean="0">
                <a:solidFill>
                  <a:schemeClr val="tx1"/>
                </a:solidFill>
              </a:rPr>
              <a:t> (OU) models</a:t>
            </a:r>
          </a:p>
          <a:p>
            <a:r>
              <a:rPr lang="en-US" sz="2800" dirty="0" smtClean="0">
                <a:solidFill>
                  <a:schemeClr val="tx1"/>
                </a:solidFill>
              </a:rPr>
              <a:t>Testing model predictions on the Bird-of-Paradise tree with </a:t>
            </a:r>
            <a:r>
              <a:rPr lang="en-US" sz="2800" dirty="0" err="1" smtClean="0">
                <a:solidFill>
                  <a:schemeClr val="tx1"/>
                </a:solidFill>
              </a:rPr>
              <a:t>OUwie</a:t>
            </a:r>
            <a:endParaRPr lang="en-US" sz="2800" dirty="0" smtClean="0">
              <a:solidFill>
                <a:schemeClr val="tx1"/>
              </a:solidFill>
            </a:endParaRPr>
          </a:p>
          <a:p>
            <a:r>
              <a:rPr lang="en-US" sz="2800" dirty="0" smtClean="0">
                <a:solidFill>
                  <a:schemeClr val="tx1"/>
                </a:solidFill>
              </a:rPr>
              <a:t>Do we need more than one selection regime (poor man’s version of moving optimum) to account for the data?</a:t>
            </a:r>
          </a:p>
          <a:p>
            <a:r>
              <a:rPr lang="en-US" sz="2800" dirty="0" smtClean="0">
                <a:solidFill>
                  <a:schemeClr val="tx1"/>
                </a:solidFill>
              </a:rPr>
              <a:t>Can we use this framework to estimate FLP parameters?</a:t>
            </a:r>
            <a:endParaRPr lang="en-US" sz="2800" dirty="0">
              <a:solidFill>
                <a:schemeClr val="tx1"/>
              </a:solidFill>
            </a:endParaRPr>
          </a:p>
        </p:txBody>
      </p:sp>
    </p:spTree>
    <p:extLst>
      <p:ext uri="{BB962C8B-B14F-4D97-AF65-F5344CB8AC3E}">
        <p14:creationId xmlns:p14="http://schemas.microsoft.com/office/powerpoint/2010/main" val="43069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647" y="0"/>
            <a:ext cx="8229600" cy="1143000"/>
          </a:xfrm>
        </p:spPr>
        <p:txBody>
          <a:bodyPr>
            <a:normAutofit/>
          </a:bodyPr>
          <a:lstStyle/>
          <a:p>
            <a:r>
              <a:rPr lang="en-US" sz="3200" b="1" i="1" dirty="0" smtClean="0">
                <a:solidFill>
                  <a:schemeClr val="tx1"/>
                </a:solidFill>
              </a:rPr>
              <a:t>Contrasting model predictions </a:t>
            </a:r>
            <a:endParaRPr lang="en-US" sz="3200" b="1" i="1" dirty="0">
              <a:solidFill>
                <a:schemeClr val="tx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35" y="1347827"/>
            <a:ext cx="4114800" cy="409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8600" y="1413394"/>
            <a:ext cx="4231671" cy="461665"/>
          </a:xfrm>
          <a:prstGeom prst="rect">
            <a:avLst/>
          </a:prstGeom>
          <a:noFill/>
        </p:spPr>
        <p:txBody>
          <a:bodyPr wrap="none" rtlCol="0">
            <a:spAutoFit/>
          </a:bodyPr>
          <a:lstStyle/>
          <a:p>
            <a:r>
              <a:rPr lang="en-US" sz="2400" b="1" i="1" dirty="0"/>
              <a:t>BM -&gt; </a:t>
            </a:r>
            <a:r>
              <a:rPr lang="en-US" sz="2400" b="1" i="1" dirty="0" smtClean="0"/>
              <a:t>ever-expanding </a:t>
            </a:r>
            <a:r>
              <a:rPr lang="en-US" sz="2400" b="1" i="1" dirty="0"/>
              <a:t>evolution</a:t>
            </a:r>
            <a:endParaRPr lang="en-US" sz="240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2623" y="1362003"/>
            <a:ext cx="4114800" cy="409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257800" y="1383268"/>
            <a:ext cx="3364447" cy="461665"/>
          </a:xfrm>
          <a:prstGeom prst="rect">
            <a:avLst/>
          </a:prstGeom>
          <a:noFill/>
        </p:spPr>
        <p:txBody>
          <a:bodyPr wrap="none" rtlCol="0">
            <a:spAutoFit/>
          </a:bodyPr>
          <a:lstStyle/>
          <a:p>
            <a:r>
              <a:rPr lang="en-US" sz="2400" b="1" i="1" dirty="0"/>
              <a:t>OU -&gt; bounded evolution</a:t>
            </a:r>
            <a:endParaRPr lang="en-US" sz="2400" dirty="0"/>
          </a:p>
        </p:txBody>
      </p:sp>
      <p:sp>
        <p:nvSpPr>
          <p:cNvPr id="3" name="TextBox 2"/>
          <p:cNvSpPr txBox="1"/>
          <p:nvPr/>
        </p:nvSpPr>
        <p:spPr>
          <a:xfrm>
            <a:off x="351100" y="5673505"/>
            <a:ext cx="4050735" cy="646331"/>
          </a:xfrm>
          <a:prstGeom prst="rect">
            <a:avLst/>
          </a:prstGeom>
          <a:noFill/>
        </p:spPr>
        <p:txBody>
          <a:bodyPr wrap="square" rtlCol="0">
            <a:spAutoFit/>
          </a:bodyPr>
          <a:lstStyle/>
          <a:p>
            <a:pPr algn="ctr"/>
            <a:r>
              <a:rPr lang="en-US" dirty="0" smtClean="0"/>
              <a:t>Two versions of BM: genetic drift (shown here) or Brownian motion of peak</a:t>
            </a:r>
            <a:endParaRPr lang="en-US" dirty="0"/>
          </a:p>
        </p:txBody>
      </p:sp>
    </p:spTree>
    <p:extLst>
      <p:ext uri="{BB962C8B-B14F-4D97-AF65-F5344CB8AC3E}">
        <p14:creationId xmlns:p14="http://schemas.microsoft.com/office/powerpoint/2010/main" val="4109504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354" y="0"/>
            <a:ext cx="8229600" cy="1143000"/>
          </a:xfrm>
        </p:spPr>
        <p:txBody>
          <a:bodyPr/>
          <a:lstStyle/>
          <a:p>
            <a:r>
              <a:rPr lang="en-US" sz="3200" b="1" i="1" dirty="0" smtClean="0">
                <a:solidFill>
                  <a:schemeClr val="tx1"/>
                </a:solidFill>
              </a:rPr>
              <a:t>Tree for the genus </a:t>
            </a:r>
            <a:r>
              <a:rPr lang="en-US" sz="3200" b="1" dirty="0" err="1" smtClean="0">
                <a:solidFill>
                  <a:schemeClr val="tx1"/>
                </a:solidFill>
              </a:rPr>
              <a:t>Paradisaea</a:t>
            </a:r>
            <a:r>
              <a:rPr lang="en-US" sz="3200" b="1" dirty="0" smtClean="0">
                <a:solidFill>
                  <a:schemeClr val="tx1"/>
                </a:solidFill>
              </a:rPr>
              <a:t>:  two hypothetical selection regimes</a:t>
            </a:r>
            <a:endParaRPr lang="en-US" sz="3200" b="1" dirty="0">
              <a:solidFill>
                <a:schemeClr val="tx1"/>
              </a:solidFill>
            </a:endParaRPr>
          </a:p>
        </p:txBody>
      </p:sp>
      <p:pic>
        <p:nvPicPr>
          <p:cNvPr id="409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057400" y="1371600"/>
            <a:ext cx="5424488"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5" name="Group 34"/>
          <p:cNvGrpSpPr/>
          <p:nvPr/>
        </p:nvGrpSpPr>
        <p:grpSpPr>
          <a:xfrm>
            <a:off x="2311791" y="2246411"/>
            <a:ext cx="5003409" cy="3925789"/>
            <a:chOff x="2311791" y="2246411"/>
            <a:chExt cx="5003409" cy="3925789"/>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7272" y="3424007"/>
              <a:ext cx="96837"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Oval 24"/>
            <p:cNvSpPr/>
            <p:nvPr/>
          </p:nvSpPr>
          <p:spPr>
            <a:xfrm>
              <a:off x="5410200" y="401808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096000" y="4648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886200" y="2895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311791" y="2362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57889" y="4876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400800" y="4114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400800" y="5257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2387405" y="2246411"/>
              <a:ext cx="4927795" cy="3925789"/>
              <a:chOff x="2387405" y="2246411"/>
              <a:chExt cx="4927795" cy="3925789"/>
            </a:xfrm>
          </p:grpSpPr>
          <p:sp>
            <p:nvSpPr>
              <p:cNvPr id="17" name="Rectangle 16"/>
              <p:cNvSpPr/>
              <p:nvPr/>
            </p:nvSpPr>
            <p:spPr>
              <a:xfrm>
                <a:off x="5791200" y="3657600"/>
                <a:ext cx="1524000" cy="2514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387405" y="2246411"/>
                <a:ext cx="688009" cy="307777"/>
              </a:xfrm>
              <a:prstGeom prst="rect">
                <a:avLst/>
              </a:prstGeom>
              <a:noFill/>
            </p:spPr>
            <p:txBody>
              <a:bodyPr wrap="none" rtlCol="0">
                <a:spAutoFit/>
              </a:bodyPr>
              <a:lstStyle/>
              <a:p>
                <a:r>
                  <a:rPr lang="en-US" sz="1400" dirty="0" smtClean="0"/>
                  <a:t>9.4 My</a:t>
                </a:r>
                <a:endParaRPr lang="en-US" sz="1400" dirty="0"/>
              </a:p>
            </p:txBody>
          </p:sp>
          <p:sp>
            <p:nvSpPr>
              <p:cNvPr id="20" name="Rectangle 19"/>
              <p:cNvSpPr/>
              <p:nvPr/>
            </p:nvSpPr>
            <p:spPr>
              <a:xfrm>
                <a:off x="3962400" y="2768936"/>
                <a:ext cx="551754" cy="307777"/>
              </a:xfrm>
              <a:prstGeom prst="rect">
                <a:avLst/>
              </a:prstGeom>
            </p:spPr>
            <p:txBody>
              <a:bodyPr wrap="none">
                <a:spAutoFit/>
              </a:bodyPr>
              <a:lstStyle/>
              <a:p>
                <a:r>
                  <a:rPr lang="en-US" sz="1400" dirty="0"/>
                  <a:t>6</a:t>
                </a:r>
                <a:r>
                  <a:rPr lang="en-US" sz="1400" dirty="0" smtClean="0"/>
                  <a:t> </a:t>
                </a:r>
                <a:r>
                  <a:rPr lang="en-US" sz="1400" dirty="0"/>
                  <a:t>My</a:t>
                </a:r>
              </a:p>
            </p:txBody>
          </p:sp>
          <p:sp>
            <p:nvSpPr>
              <p:cNvPr id="24" name="Rectangle 23"/>
              <p:cNvSpPr/>
              <p:nvPr/>
            </p:nvSpPr>
            <p:spPr>
              <a:xfrm>
                <a:off x="6132995" y="4527991"/>
                <a:ext cx="688009" cy="307777"/>
              </a:xfrm>
              <a:prstGeom prst="rect">
                <a:avLst/>
              </a:prstGeom>
            </p:spPr>
            <p:txBody>
              <a:bodyPr wrap="none">
                <a:spAutoFit/>
              </a:bodyPr>
              <a:lstStyle/>
              <a:p>
                <a:r>
                  <a:rPr lang="en-US" sz="1400" dirty="0" smtClean="0">
                    <a:solidFill>
                      <a:srgbClr val="FF0000"/>
                    </a:solidFill>
                  </a:rPr>
                  <a:t>1.4 </a:t>
                </a:r>
                <a:r>
                  <a:rPr lang="en-US" sz="1400" dirty="0">
                    <a:solidFill>
                      <a:srgbClr val="FF0000"/>
                    </a:solidFill>
                  </a:rPr>
                  <a:t>My</a:t>
                </a:r>
              </a:p>
            </p:txBody>
          </p:sp>
          <p:sp>
            <p:nvSpPr>
              <p:cNvPr id="33" name="Rectangle 32"/>
              <p:cNvSpPr/>
              <p:nvPr/>
            </p:nvSpPr>
            <p:spPr>
              <a:xfrm>
                <a:off x="4934646" y="3321711"/>
                <a:ext cx="551754" cy="307777"/>
              </a:xfrm>
              <a:prstGeom prst="rect">
                <a:avLst/>
              </a:prstGeom>
            </p:spPr>
            <p:txBody>
              <a:bodyPr wrap="none">
                <a:spAutoFit/>
              </a:bodyPr>
              <a:lstStyle/>
              <a:p>
                <a:r>
                  <a:rPr lang="en-US" sz="1400" dirty="0"/>
                  <a:t>4</a:t>
                </a:r>
                <a:r>
                  <a:rPr lang="en-US" sz="1400" dirty="0" smtClean="0"/>
                  <a:t> </a:t>
                </a:r>
                <a:r>
                  <a:rPr lang="en-US" sz="1400" dirty="0"/>
                  <a:t>My</a:t>
                </a:r>
              </a:p>
            </p:txBody>
          </p:sp>
        </p:grpSp>
        <p:sp>
          <p:nvSpPr>
            <p:cNvPr id="37" name="Oval 36"/>
            <p:cNvSpPr/>
            <p:nvPr/>
          </p:nvSpPr>
          <p:spPr>
            <a:xfrm>
              <a:off x="6571092" y="5610131"/>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7638" y="1178855"/>
            <a:ext cx="613488" cy="914400"/>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4706" y="5229131"/>
            <a:ext cx="633695" cy="914400"/>
          </a:xfrm>
          <a:prstGeom prst="rect">
            <a:avLst/>
          </a:prstGeom>
        </p:spPr>
      </p:pic>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36818" y="1789211"/>
            <a:ext cx="665018" cy="914400"/>
          </a:xfrm>
          <a:prstGeom prst="rect">
            <a:avLst/>
          </a:prstGeom>
        </p:spPr>
      </p:pic>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7638" y="2311736"/>
            <a:ext cx="587829" cy="914400"/>
          </a:xfrm>
          <a:prstGeom prst="rect">
            <a:avLst/>
          </a:prstGeom>
        </p:spPr>
      </p:pic>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36818" y="2864511"/>
            <a:ext cx="618565" cy="914400"/>
          </a:xfrm>
          <a:prstGeom prst="rect">
            <a:avLst/>
          </a:prstGeom>
        </p:spPr>
      </p:pic>
      <p:pic>
        <p:nvPicPr>
          <p:cNvPr id="44" name="Picture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83537" y="3598985"/>
            <a:ext cx="620612" cy="914400"/>
          </a:xfrm>
          <a:prstGeom prst="rect">
            <a:avLst/>
          </a:prstGeom>
        </p:spPr>
      </p:pic>
      <p:pic>
        <p:nvPicPr>
          <p:cNvPr id="45" name="Picture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04477" y="4419600"/>
            <a:ext cx="594530" cy="914400"/>
          </a:xfrm>
          <a:prstGeom prst="rect">
            <a:avLst/>
          </a:prstGeom>
        </p:spPr>
      </p:pic>
      <p:sp>
        <p:nvSpPr>
          <p:cNvPr id="3" name="TextBox 2"/>
          <p:cNvSpPr txBox="1"/>
          <p:nvPr/>
        </p:nvSpPr>
        <p:spPr>
          <a:xfrm>
            <a:off x="2545540" y="3264188"/>
            <a:ext cx="1052660" cy="369332"/>
          </a:xfrm>
          <a:prstGeom prst="rect">
            <a:avLst/>
          </a:prstGeom>
          <a:noFill/>
        </p:spPr>
        <p:txBody>
          <a:bodyPr wrap="none" rtlCol="0">
            <a:spAutoFit/>
          </a:bodyPr>
          <a:lstStyle/>
          <a:p>
            <a:r>
              <a:rPr lang="en-US" dirty="0" smtClean="0"/>
              <a:t>Regime 1</a:t>
            </a:r>
            <a:endParaRPr lang="en-US" dirty="0"/>
          </a:p>
        </p:txBody>
      </p:sp>
      <p:sp>
        <p:nvSpPr>
          <p:cNvPr id="4" name="Rectangle 3"/>
          <p:cNvSpPr/>
          <p:nvPr/>
        </p:nvSpPr>
        <p:spPr>
          <a:xfrm>
            <a:off x="4280898" y="4768334"/>
            <a:ext cx="1052660" cy="369332"/>
          </a:xfrm>
          <a:prstGeom prst="rect">
            <a:avLst/>
          </a:prstGeom>
        </p:spPr>
        <p:txBody>
          <a:bodyPr wrap="none">
            <a:spAutoFit/>
          </a:bodyPr>
          <a:lstStyle/>
          <a:p>
            <a:r>
              <a:rPr lang="en-US" dirty="0">
                <a:solidFill>
                  <a:srgbClr val="FF0000"/>
                </a:solidFill>
              </a:rPr>
              <a:t>Regime </a:t>
            </a:r>
            <a:r>
              <a:rPr lang="en-US" dirty="0" smtClean="0">
                <a:solidFill>
                  <a:srgbClr val="FF0000"/>
                </a:solidFill>
              </a:rPr>
              <a:t>2</a:t>
            </a:r>
            <a:endParaRPr lang="en-US" dirty="0">
              <a:solidFill>
                <a:srgbClr val="FF0000"/>
              </a:solidFill>
            </a:endParaRPr>
          </a:p>
        </p:txBody>
      </p:sp>
      <p:sp>
        <p:nvSpPr>
          <p:cNvPr id="6" name="TextBox 5"/>
          <p:cNvSpPr txBox="1"/>
          <p:nvPr/>
        </p:nvSpPr>
        <p:spPr>
          <a:xfrm>
            <a:off x="2165023" y="5886893"/>
            <a:ext cx="3416705" cy="369332"/>
          </a:xfrm>
          <a:prstGeom prst="rect">
            <a:avLst/>
          </a:prstGeom>
          <a:noFill/>
        </p:spPr>
        <p:txBody>
          <a:bodyPr wrap="none" rtlCol="0">
            <a:spAutoFit/>
          </a:bodyPr>
          <a:lstStyle/>
          <a:p>
            <a:r>
              <a:rPr lang="en-US" dirty="0"/>
              <a:t>u</a:t>
            </a:r>
            <a:r>
              <a:rPr lang="en-US" dirty="0" smtClean="0"/>
              <a:t>sing </a:t>
            </a:r>
            <a:r>
              <a:rPr lang="en-US" dirty="0" err="1" smtClean="0"/>
              <a:t>OUwie</a:t>
            </a:r>
            <a:r>
              <a:rPr lang="en-US" dirty="0" smtClean="0"/>
              <a:t> = Beaulieu et al. 2012</a:t>
            </a:r>
            <a:endParaRPr lang="en-US" dirty="0"/>
          </a:p>
        </p:txBody>
      </p:sp>
      <p:pic>
        <p:nvPicPr>
          <p:cNvPr id="7" name="Picture 6"/>
          <p:cNvPicPr>
            <a:picLocks noChangeAspect="1"/>
          </p:cNvPicPr>
          <p:nvPr/>
        </p:nvPicPr>
        <p:blipFill rotWithShape="1">
          <a:blip r:embed="rId12">
            <a:extLst>
              <a:ext uri="{28A0092B-C50C-407E-A947-70E740481C1C}">
                <a14:useLocalDpi xmlns:a14="http://schemas.microsoft.com/office/drawing/2010/main" val="0"/>
              </a:ext>
            </a:extLst>
          </a:blip>
          <a:srcRect l="10160" t="5274" r="13577" b="18211"/>
          <a:stretch/>
        </p:blipFill>
        <p:spPr>
          <a:xfrm>
            <a:off x="2375515" y="3757160"/>
            <a:ext cx="1673646" cy="2094291"/>
          </a:xfrm>
          <a:prstGeom prst="rect">
            <a:avLst/>
          </a:prstGeom>
        </p:spPr>
      </p:pic>
    </p:spTree>
    <p:extLst>
      <p:ext uri="{BB962C8B-B14F-4D97-AF65-F5344CB8AC3E}">
        <p14:creationId xmlns:p14="http://schemas.microsoft.com/office/powerpoint/2010/main" val="1402812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b="1" i="1" dirty="0" smtClean="0">
                <a:solidFill>
                  <a:schemeClr val="tx1"/>
                </a:solidFill>
              </a:rPr>
              <a:t>Tests of alternative </a:t>
            </a:r>
            <a:r>
              <a:rPr lang="en-US" sz="3200" b="1" i="1" dirty="0" smtClean="0">
                <a:solidFill>
                  <a:srgbClr val="0070C0"/>
                </a:solidFill>
              </a:rPr>
              <a:t>generic models</a:t>
            </a:r>
            <a:r>
              <a:rPr lang="en-US" sz="3200" b="1" i="1" dirty="0" smtClean="0">
                <a:solidFill>
                  <a:schemeClr val="tx1"/>
                </a:solidFill>
              </a:rPr>
              <a:t>:</a:t>
            </a:r>
            <a:br>
              <a:rPr lang="en-US" sz="3200" b="1" i="1" dirty="0" smtClean="0">
                <a:solidFill>
                  <a:schemeClr val="tx1"/>
                </a:solidFill>
              </a:rPr>
            </a:br>
            <a:r>
              <a:rPr lang="en-US" sz="3200" b="1" i="1" dirty="0" smtClean="0">
                <a:solidFill>
                  <a:schemeClr val="tx1"/>
                </a:solidFill>
              </a:rPr>
              <a:t>using generic BM &amp; OU parameters in </a:t>
            </a:r>
            <a:r>
              <a:rPr lang="en-US" sz="3200" b="1" i="1" dirty="0" err="1" smtClean="0">
                <a:solidFill>
                  <a:srgbClr val="0070C0"/>
                </a:solidFill>
              </a:rPr>
              <a:t>OUwie</a:t>
            </a:r>
            <a:endParaRPr lang="en-US" sz="3200" b="1" i="1" dirty="0">
              <a:solidFill>
                <a:srgbClr val="0070C0"/>
              </a:solidFill>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noChangeAspect="1"/>
              </p:cNvGraphicFramePr>
              <p:nvPr>
                <p:extLst>
                  <p:ext uri="{D42A27DB-BD31-4B8C-83A1-F6EECF244321}">
                    <p14:modId xmlns:p14="http://schemas.microsoft.com/office/powerpoint/2010/main" val="2191336311"/>
                  </p:ext>
                </p:extLst>
              </p:nvPr>
            </p:nvGraphicFramePr>
            <p:xfrm>
              <a:off x="533400" y="2209800"/>
              <a:ext cx="8153400" cy="2438400"/>
            </p:xfrm>
            <a:graphic>
              <a:graphicData uri="http://schemas.openxmlformats.org/drawingml/2006/table">
                <a:tbl>
                  <a:tblPr firstRow="1" firstCol="1" bandRow="1">
                    <a:tableStyleId>{5C22544A-7EE6-4342-B048-85BDC9FD1C3A}</a:tableStyleId>
                  </a:tblPr>
                  <a:tblGrid>
                    <a:gridCol w="884865"/>
                    <a:gridCol w="790058"/>
                    <a:gridCol w="3278077"/>
                    <a:gridCol w="3200400"/>
                  </a:tblGrid>
                  <a:tr h="406400">
                    <a:tc gridSpan="4">
                      <a:txBody>
                        <a:bodyPr/>
                        <a:lstStyle/>
                        <a:p>
                          <a:pPr marL="0" marR="0" algn="ctr">
                            <a:lnSpc>
                              <a:spcPct val="115000"/>
                            </a:lnSpc>
                            <a:spcBef>
                              <a:spcPts val="0"/>
                            </a:spcBef>
                            <a:spcAft>
                              <a:spcPts val="0"/>
                            </a:spcAft>
                          </a:pPr>
                          <a:r>
                            <a:rPr lang="en-US" sz="1800" dirty="0">
                              <a:effectLst/>
                              <a:latin typeface="+mj-lt"/>
                            </a:rPr>
                            <a:t>Table </a:t>
                          </a:r>
                          <a:r>
                            <a:rPr lang="en-US" sz="1800" dirty="0" smtClean="0">
                              <a:effectLst/>
                              <a:latin typeface="+mj-lt"/>
                            </a:rPr>
                            <a:t>3.  </a:t>
                          </a:r>
                          <a:r>
                            <a:rPr lang="en-US" sz="1800" dirty="0">
                              <a:effectLst/>
                              <a:latin typeface="+mj-lt"/>
                            </a:rPr>
                            <a:t>Comparison of Brownian Motion and Ornstein-</a:t>
                          </a:r>
                          <a:r>
                            <a:rPr lang="en-US" sz="1800" dirty="0" err="1">
                              <a:effectLst/>
                              <a:latin typeface="+mj-lt"/>
                            </a:rPr>
                            <a:t>Uhlenbeck</a:t>
                          </a:r>
                          <a:r>
                            <a:rPr lang="en-US" sz="1800" dirty="0">
                              <a:effectLst/>
                              <a:latin typeface="+mj-lt"/>
                            </a:rPr>
                            <a:t> model fits</a:t>
                          </a:r>
                          <a:endParaRPr lang="en-US" sz="1800" dirty="0">
                            <a:effectLst/>
                            <a:latin typeface="+mj-lt"/>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06400">
                    <a:tc>
                      <a:txBody>
                        <a:bodyPr/>
                        <a:lstStyle/>
                        <a:p>
                          <a:pPr marL="0" marR="0" algn="ctr">
                            <a:lnSpc>
                              <a:spcPct val="115000"/>
                            </a:lnSpc>
                            <a:spcBef>
                              <a:spcPts val="0"/>
                            </a:spcBef>
                            <a:spcAft>
                              <a:spcPts val="0"/>
                            </a:spcAft>
                          </a:pPr>
                          <a:r>
                            <a:rPr lang="en-US" sz="1800" dirty="0">
                              <a:effectLst/>
                              <a:latin typeface="+mj-lt"/>
                            </a:rPr>
                            <a:t>model</a:t>
                          </a:r>
                          <a:endParaRPr lang="en-US" sz="18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l-GR" sz="1800" dirty="0" smtClean="0">
                              <a:effectLst/>
                              <a:latin typeface="+mj-lt"/>
                            </a:rPr>
                            <a:t>Δ</a:t>
                          </a:r>
                          <a:r>
                            <a:rPr lang="en-US" sz="1800" dirty="0" err="1" smtClean="0">
                              <a:effectLst/>
                              <a:latin typeface="+mj-lt"/>
                            </a:rPr>
                            <a:t>AICc</a:t>
                          </a:r>
                          <a:endParaRPr lang="en-US" sz="18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mj-lt"/>
                            </a:rPr>
                            <a:t>Regime 1 </a:t>
                          </a:r>
                          <a:endParaRPr lang="en-US" sz="18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rgbClr val="FF0000"/>
                              </a:solidFill>
                              <a:effectLst/>
                              <a:latin typeface="+mj-lt"/>
                            </a:rPr>
                            <a:t>Regime 2</a:t>
                          </a:r>
                          <a:endParaRPr lang="en-US" sz="1800" dirty="0">
                            <a:solidFill>
                              <a:srgbClr val="FF0000"/>
                            </a:solidFill>
                            <a:effectLst/>
                            <a:latin typeface="+mj-lt"/>
                            <a:ea typeface="Calibri"/>
                            <a:cs typeface="Times New Roman"/>
                          </a:endParaRPr>
                        </a:p>
                      </a:txBody>
                      <a:tcPr marL="68580" marR="68580" marT="0" marB="0"/>
                    </a:tc>
                  </a:tr>
                  <a:tr h="406400">
                    <a:tc>
                      <a:txBody>
                        <a:bodyPr/>
                        <a:lstStyle/>
                        <a:p>
                          <a:pPr marL="0" marR="0" algn="ctr">
                            <a:lnSpc>
                              <a:spcPct val="115000"/>
                            </a:lnSpc>
                            <a:spcBef>
                              <a:spcPts val="0"/>
                            </a:spcBef>
                            <a:spcAft>
                              <a:spcPts val="0"/>
                            </a:spcAft>
                          </a:pPr>
                          <a:r>
                            <a:rPr lang="en-US" sz="1800">
                              <a:effectLst/>
                              <a:latin typeface="+mj-lt"/>
                            </a:rPr>
                            <a:t>BMS</a:t>
                          </a:r>
                          <a:endParaRPr lang="en-US" sz="18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a:effectLst/>
                              <a:latin typeface="+mj-lt"/>
                            </a:rPr>
                            <a:t>0.00</a:t>
                          </a:r>
                          <a:endParaRPr lang="en-US" sz="1600" b="1"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600" b="1" i="1" smtClean="0">
                                        <a:effectLst/>
                                        <a:latin typeface="Cambria Math"/>
                                      </a:rPr>
                                    </m:ctrlPr>
                                  </m:sSupPr>
                                  <m:e>
                                    <m:r>
                                      <a:rPr lang="en-US" sz="1600" b="1" i="1">
                                        <a:effectLst/>
                                        <a:latin typeface="Cambria Math"/>
                                      </a:rPr>
                                      <m:t>𝝈</m:t>
                                    </m:r>
                                  </m:e>
                                  <m:sup>
                                    <m:r>
                                      <a:rPr lang="en-US" sz="1600" b="1" i="1">
                                        <a:effectLst/>
                                        <a:latin typeface="Cambria Math"/>
                                      </a:rPr>
                                      <m:t>𝟐</m:t>
                                    </m:r>
                                  </m:sup>
                                </m:sSup>
                                <m:r>
                                  <a:rPr lang="en-US" sz="1600" b="1">
                                    <a:effectLst/>
                                    <a:latin typeface="Cambria Math"/>
                                  </a:rPr>
                                  <m:t>=</m:t>
                                </m:r>
                                <m:r>
                                  <a:rPr lang="en-US" sz="1600" b="1" i="0" smtClean="0">
                                    <a:effectLst/>
                                    <a:latin typeface="Cambria Math"/>
                                  </a:rPr>
                                  <m:t>𝟑</m:t>
                                </m:r>
                                <m:r>
                                  <a:rPr lang="en-US" sz="1600" b="1" i="0" smtClean="0">
                                    <a:effectLst/>
                                    <a:latin typeface="Cambria Math"/>
                                  </a:rPr>
                                  <m:t>.</m:t>
                                </m:r>
                                <m:r>
                                  <a:rPr lang="en-US" sz="1600" b="1" i="0" smtClean="0">
                                    <a:effectLst/>
                                    <a:latin typeface="Cambria Math"/>
                                  </a:rPr>
                                  <m:t>𝟏𝟖</m:t>
                                </m:r>
                              </m:oMath>
                            </m:oMathPara>
                          </a14:m>
                          <a:endParaRPr lang="en-US" sz="1600" b="1"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600" b="1" i="1" smtClean="0">
                                        <a:solidFill>
                                          <a:srgbClr val="FF0000"/>
                                        </a:solidFill>
                                        <a:effectLst/>
                                        <a:latin typeface="Cambria Math"/>
                                      </a:rPr>
                                    </m:ctrlPr>
                                  </m:sSupPr>
                                  <m:e>
                                    <m:r>
                                      <a:rPr lang="en-US" sz="1600" b="1" i="1">
                                        <a:solidFill>
                                          <a:srgbClr val="FF0000"/>
                                        </a:solidFill>
                                        <a:effectLst/>
                                        <a:latin typeface="Cambria Math"/>
                                      </a:rPr>
                                      <m:t>𝝈</m:t>
                                    </m:r>
                                  </m:e>
                                  <m:sup>
                                    <m:r>
                                      <a:rPr lang="en-US" sz="1600" b="1" i="1">
                                        <a:solidFill>
                                          <a:srgbClr val="FF0000"/>
                                        </a:solidFill>
                                        <a:effectLst/>
                                        <a:latin typeface="Cambria Math"/>
                                      </a:rPr>
                                      <m:t>𝟐</m:t>
                                    </m:r>
                                  </m:sup>
                                </m:sSup>
                                <m:r>
                                  <a:rPr lang="en-US" sz="1600" b="1">
                                    <a:solidFill>
                                      <a:srgbClr val="FF0000"/>
                                    </a:solidFill>
                                    <a:effectLst/>
                                    <a:latin typeface="Cambria Math"/>
                                  </a:rPr>
                                  <m:t>=</m:t>
                                </m:r>
                                <m:r>
                                  <a:rPr lang="en-US" sz="1600" b="1" i="0" smtClean="0">
                                    <a:solidFill>
                                      <a:srgbClr val="FF0000"/>
                                    </a:solidFill>
                                    <a:effectLst/>
                                    <a:latin typeface="Cambria Math"/>
                                  </a:rPr>
                                  <m:t>𝟏𝟏𝟎</m:t>
                                </m:r>
                                <m:r>
                                  <a:rPr lang="en-US" sz="1600" b="1" i="0" smtClean="0">
                                    <a:solidFill>
                                      <a:srgbClr val="FF0000"/>
                                    </a:solidFill>
                                    <a:effectLst/>
                                    <a:latin typeface="Cambria Math"/>
                                  </a:rPr>
                                  <m:t>.</m:t>
                                </m:r>
                                <m:r>
                                  <a:rPr lang="en-US" sz="1600" b="1" i="0" smtClean="0">
                                    <a:solidFill>
                                      <a:srgbClr val="FF0000"/>
                                    </a:solidFill>
                                    <a:effectLst/>
                                    <a:latin typeface="Cambria Math"/>
                                  </a:rPr>
                                  <m:t>𝟖𝟏</m:t>
                                </m:r>
                              </m:oMath>
                            </m:oMathPara>
                          </a14:m>
                          <a:endParaRPr lang="en-US" sz="1600" b="1" dirty="0">
                            <a:solidFill>
                              <a:srgbClr val="FF0000"/>
                            </a:solidFill>
                            <a:effectLst/>
                            <a:latin typeface="+mj-lt"/>
                            <a:ea typeface="Calibri"/>
                            <a:cs typeface="Times New Roman"/>
                          </a:endParaRPr>
                        </a:p>
                      </a:txBody>
                      <a:tcPr marL="68580" marR="68580" marT="0" marB="0"/>
                    </a:tc>
                  </a:tr>
                  <a:tr h="406400">
                    <a:tc>
                      <a:txBody>
                        <a:bodyPr/>
                        <a:lstStyle/>
                        <a:p>
                          <a:pPr marL="0" marR="0" algn="ctr">
                            <a:lnSpc>
                              <a:spcPct val="115000"/>
                            </a:lnSpc>
                            <a:spcBef>
                              <a:spcPts val="0"/>
                            </a:spcBef>
                            <a:spcAft>
                              <a:spcPts val="0"/>
                            </a:spcAft>
                          </a:pPr>
                          <a:r>
                            <a:rPr lang="en-US" sz="1800" dirty="0" smtClean="0">
                              <a:effectLst/>
                              <a:latin typeface="+mj-lt"/>
                            </a:rPr>
                            <a:t>OUM</a:t>
                          </a:r>
                          <a:endParaRPr lang="en-US" sz="18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smtClean="0">
                              <a:effectLst/>
                              <a:latin typeface="+mj-lt"/>
                              <a:ea typeface="+mn-ea"/>
                              <a:cs typeface="+mn-cs"/>
                            </a:rPr>
                            <a:t>1.11</a:t>
                          </a:r>
                          <a:endParaRPr lang="en-US" sz="1600" b="1"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14:m>
                            <m:oMath xmlns:m="http://schemas.openxmlformats.org/officeDocument/2006/math">
                              <m:sSup>
                                <m:sSupPr>
                                  <m:ctrlPr>
                                    <a:rPr lang="en-US" sz="1600" b="1" i="1" smtClean="0">
                                      <a:effectLst/>
                                      <a:latin typeface="Cambria Math"/>
                                    </a:rPr>
                                  </m:ctrlPr>
                                </m:sSupPr>
                                <m:e>
                                  <m:r>
                                    <a:rPr lang="en-US" sz="1600" b="1" i="1">
                                      <a:effectLst/>
                                      <a:latin typeface="Cambria Math"/>
                                    </a:rPr>
                                    <m:t>𝝈</m:t>
                                  </m:r>
                                </m:e>
                                <m:sup>
                                  <m:r>
                                    <a:rPr lang="en-US" sz="1600" b="1" i="1">
                                      <a:effectLst/>
                                      <a:latin typeface="Cambria Math"/>
                                    </a:rPr>
                                    <m:t>𝟐</m:t>
                                  </m:r>
                                </m:sup>
                              </m:sSup>
                              <m:r>
                                <a:rPr lang="en-US" sz="1600" b="1">
                                  <a:effectLst/>
                                  <a:latin typeface="Cambria Math"/>
                                </a:rPr>
                                <m:t>=</m:t>
                              </m:r>
                              <m:r>
                                <a:rPr lang="en-US" sz="1600" b="1" i="0" smtClean="0">
                                  <a:effectLst/>
                                  <a:latin typeface="Cambria Math"/>
                                </a:rPr>
                                <m:t>𝟒𝟒𝟑</m:t>
                              </m:r>
                              <m:r>
                                <a:rPr lang="en-US" sz="1600" b="1" i="0" smtClean="0">
                                  <a:effectLst/>
                                  <a:latin typeface="Cambria Math"/>
                                </a:rPr>
                                <m:t>.</m:t>
                              </m:r>
                              <m:r>
                                <a:rPr lang="en-US" sz="1600" b="1" i="0" smtClean="0">
                                  <a:effectLst/>
                                  <a:latin typeface="Cambria Math"/>
                                </a:rPr>
                                <m:t>𝟓𝟏</m:t>
                              </m:r>
                            </m:oMath>
                          </a14:m>
                          <a:r>
                            <a:rPr lang="en-US" sz="1600" b="1" dirty="0" smtClean="0">
                              <a:effectLst/>
                              <a:latin typeface="+mj-lt"/>
                            </a:rPr>
                            <a:t>, </a:t>
                          </a:r>
                          <a:r>
                            <a:rPr lang="en-US" sz="1600" b="1" dirty="0">
                              <a:effectLst/>
                              <a:latin typeface="+mj-lt"/>
                            </a:rPr>
                            <a:t>θ = </a:t>
                          </a:r>
                          <a:r>
                            <a:rPr lang="en-US" sz="1600" b="1" dirty="0" smtClean="0">
                              <a:effectLst/>
                              <a:latin typeface="+mj-lt"/>
                            </a:rPr>
                            <a:t>52.60, </a:t>
                          </a:r>
                          <a:r>
                            <a:rPr lang="en-US" sz="1600" b="1" dirty="0">
                              <a:effectLst/>
                              <a:latin typeface="+mj-lt"/>
                            </a:rPr>
                            <a:t>α = </a:t>
                          </a:r>
                          <a:r>
                            <a:rPr lang="en-US" sz="1600" b="1" dirty="0" smtClean="0">
                              <a:effectLst/>
                              <a:latin typeface="+mj-lt"/>
                            </a:rPr>
                            <a:t>12.49</a:t>
                          </a:r>
                          <a:endParaRPr lang="en-US" sz="1600" b="1"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14:m>
                            <m:oMath xmlns:m="http://schemas.openxmlformats.org/officeDocument/2006/math">
                              <m:sSup>
                                <m:sSupPr>
                                  <m:ctrlPr>
                                    <a:rPr lang="en-US" sz="1600" b="1" i="1" smtClean="0">
                                      <a:solidFill>
                                        <a:srgbClr val="FF0000"/>
                                      </a:solidFill>
                                      <a:effectLst/>
                                      <a:latin typeface="Cambria Math"/>
                                    </a:rPr>
                                  </m:ctrlPr>
                                </m:sSupPr>
                                <m:e>
                                  <m:r>
                                    <a:rPr lang="en-US" sz="1600" b="1" i="1">
                                      <a:solidFill>
                                        <a:srgbClr val="FF0000"/>
                                      </a:solidFill>
                                      <a:effectLst/>
                                      <a:latin typeface="Cambria Math"/>
                                    </a:rPr>
                                    <m:t>𝝈</m:t>
                                  </m:r>
                                </m:e>
                                <m:sup>
                                  <m:r>
                                    <a:rPr lang="en-US" sz="1600" b="1" i="1">
                                      <a:solidFill>
                                        <a:srgbClr val="FF0000"/>
                                      </a:solidFill>
                                      <a:effectLst/>
                                      <a:latin typeface="Cambria Math"/>
                                    </a:rPr>
                                    <m:t>𝟐</m:t>
                                  </m:r>
                                </m:sup>
                              </m:sSup>
                              <m:r>
                                <a:rPr lang="en-US" sz="1600" b="1">
                                  <a:solidFill>
                                    <a:srgbClr val="FF0000"/>
                                  </a:solidFill>
                                  <a:effectLst/>
                                  <a:latin typeface="Cambria Math"/>
                                </a:rPr>
                                <m:t>=</m:t>
                              </m:r>
                              <m:r>
                                <a:rPr lang="en-US" sz="1600" b="1" i="0" smtClean="0">
                                  <a:solidFill>
                                    <a:srgbClr val="FF0000"/>
                                  </a:solidFill>
                                  <a:effectLst/>
                                  <a:latin typeface="Cambria Math"/>
                                </a:rPr>
                                <m:t>𝟒𝟒𝟑</m:t>
                              </m:r>
                              <m:r>
                                <a:rPr lang="en-US" sz="1600" b="1" i="0" smtClean="0">
                                  <a:solidFill>
                                    <a:srgbClr val="FF0000"/>
                                  </a:solidFill>
                                  <a:effectLst/>
                                  <a:latin typeface="Cambria Math"/>
                                </a:rPr>
                                <m:t>.</m:t>
                              </m:r>
                              <m:r>
                                <a:rPr lang="en-US" sz="1600" b="1" i="0" smtClean="0">
                                  <a:solidFill>
                                    <a:srgbClr val="FF0000"/>
                                  </a:solidFill>
                                  <a:effectLst/>
                                  <a:latin typeface="Cambria Math"/>
                                </a:rPr>
                                <m:t>𝟓𝟏</m:t>
                              </m:r>
                            </m:oMath>
                          </a14:m>
                          <a:r>
                            <a:rPr lang="en-US" sz="1600" b="1" dirty="0" smtClean="0">
                              <a:solidFill>
                                <a:srgbClr val="FF0000"/>
                              </a:solidFill>
                              <a:effectLst/>
                              <a:latin typeface="+mj-lt"/>
                            </a:rPr>
                            <a:t>, </a:t>
                          </a:r>
                          <a:r>
                            <a:rPr lang="en-US" sz="1600" b="1" dirty="0">
                              <a:solidFill>
                                <a:srgbClr val="FF0000"/>
                              </a:solidFill>
                              <a:effectLst/>
                              <a:latin typeface="+mj-lt"/>
                            </a:rPr>
                            <a:t>θ = </a:t>
                          </a:r>
                          <a:r>
                            <a:rPr lang="en-US" sz="1600" b="1" dirty="0" smtClean="0">
                              <a:solidFill>
                                <a:srgbClr val="FF0000"/>
                              </a:solidFill>
                              <a:effectLst/>
                              <a:latin typeface="+mj-lt"/>
                            </a:rPr>
                            <a:t>59.29, </a:t>
                          </a:r>
                          <a:r>
                            <a:rPr lang="en-US" sz="1600" b="1" dirty="0">
                              <a:solidFill>
                                <a:srgbClr val="FF0000"/>
                              </a:solidFill>
                              <a:effectLst/>
                              <a:latin typeface="+mj-lt"/>
                            </a:rPr>
                            <a:t>α = </a:t>
                          </a:r>
                          <a:r>
                            <a:rPr lang="en-US" sz="1600" b="1" dirty="0" smtClean="0">
                              <a:solidFill>
                                <a:srgbClr val="FF0000"/>
                              </a:solidFill>
                              <a:effectLst/>
                              <a:latin typeface="+mj-lt"/>
                            </a:rPr>
                            <a:t>12.49</a:t>
                          </a:r>
                          <a:endParaRPr lang="en-US" sz="1600" b="1" dirty="0">
                            <a:solidFill>
                              <a:srgbClr val="FF0000"/>
                            </a:solidFill>
                            <a:effectLst/>
                            <a:latin typeface="+mj-lt"/>
                            <a:ea typeface="Calibri"/>
                            <a:cs typeface="Times New Roman"/>
                          </a:endParaRPr>
                        </a:p>
                      </a:txBody>
                      <a:tcPr marL="68580" marR="68580" marT="0" marB="0"/>
                    </a:tc>
                  </a:tr>
                  <a:tr h="406400">
                    <a:tc>
                      <a:txBody>
                        <a:bodyPr/>
                        <a:lstStyle/>
                        <a:p>
                          <a:pPr marL="0" marR="0" algn="ctr">
                            <a:lnSpc>
                              <a:spcPct val="115000"/>
                            </a:lnSpc>
                            <a:spcBef>
                              <a:spcPts val="0"/>
                            </a:spcBef>
                            <a:spcAft>
                              <a:spcPts val="0"/>
                            </a:spcAft>
                          </a:pPr>
                          <a:r>
                            <a:rPr lang="en-US" sz="1800">
                              <a:effectLst/>
                              <a:latin typeface="+mj-lt"/>
                            </a:rPr>
                            <a:t>OU1</a:t>
                          </a:r>
                          <a:endParaRPr lang="en-US" sz="18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smtClean="0">
                              <a:effectLst/>
                              <a:latin typeface="+mj-lt"/>
                              <a:ea typeface="+mn-ea"/>
                              <a:cs typeface="+mn-cs"/>
                            </a:rPr>
                            <a:t>3.80</a:t>
                          </a:r>
                          <a:endParaRPr lang="en-US" sz="1600" b="1"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14:m>
                            <m:oMath xmlns:m="http://schemas.openxmlformats.org/officeDocument/2006/math">
                              <m:sSup>
                                <m:sSupPr>
                                  <m:ctrlPr>
                                    <a:rPr lang="en-US" sz="1600" b="1" i="1" smtClean="0">
                                      <a:effectLst/>
                                      <a:latin typeface="Cambria Math"/>
                                    </a:rPr>
                                  </m:ctrlPr>
                                </m:sSupPr>
                                <m:e>
                                  <m:r>
                                    <a:rPr lang="en-US" sz="1600" b="1" i="1">
                                      <a:effectLst/>
                                      <a:latin typeface="Cambria Math"/>
                                    </a:rPr>
                                    <m:t>𝝈</m:t>
                                  </m:r>
                                </m:e>
                                <m:sup>
                                  <m:r>
                                    <a:rPr lang="en-US" sz="1600" b="1" i="1">
                                      <a:effectLst/>
                                      <a:latin typeface="Cambria Math"/>
                                    </a:rPr>
                                    <m:t>𝟐</m:t>
                                  </m:r>
                                </m:sup>
                              </m:sSup>
                              <m:r>
                                <a:rPr lang="en-US" sz="1600" b="1">
                                  <a:effectLst/>
                                  <a:latin typeface="Cambria Math"/>
                                </a:rPr>
                                <m:t>=</m:t>
                              </m:r>
                              <m:r>
                                <a:rPr lang="en-US" sz="1600" b="1" i="0" smtClean="0">
                                  <a:effectLst/>
                                  <a:latin typeface="Cambria Math"/>
                                </a:rPr>
                                <m:t>𝟏𝟔𝟓</m:t>
                              </m:r>
                              <m:r>
                                <a:rPr lang="en-US" sz="1600" b="1" i="0" smtClean="0">
                                  <a:effectLst/>
                                  <a:latin typeface="Cambria Math"/>
                                </a:rPr>
                                <m:t>.</m:t>
                              </m:r>
                              <m:r>
                                <a:rPr lang="en-US" sz="1600" b="1" i="0" smtClean="0">
                                  <a:effectLst/>
                                  <a:latin typeface="Cambria Math"/>
                                </a:rPr>
                                <m:t>𝟑𝟗</m:t>
                              </m:r>
                            </m:oMath>
                          </a14:m>
                          <a:r>
                            <a:rPr lang="en-US" sz="1600" b="1" dirty="0">
                              <a:effectLst/>
                              <a:latin typeface="+mj-lt"/>
                            </a:rPr>
                            <a:t>, </a:t>
                          </a:r>
                          <a:r>
                            <a:rPr lang="en-US" sz="1600" b="1" i="0" dirty="0">
                              <a:effectLst/>
                              <a:latin typeface="+mj-lt"/>
                            </a:rPr>
                            <a:t>θ</a:t>
                          </a:r>
                          <a:r>
                            <a:rPr lang="en-US" sz="1600" b="1" dirty="0">
                              <a:effectLst/>
                              <a:latin typeface="+mj-lt"/>
                            </a:rPr>
                            <a:t> = </a:t>
                          </a:r>
                          <a:r>
                            <a:rPr lang="en-US" sz="1600" b="1" dirty="0" smtClean="0">
                              <a:effectLst/>
                              <a:latin typeface="+mj-lt"/>
                            </a:rPr>
                            <a:t>55.13, </a:t>
                          </a:r>
                          <a:r>
                            <a:rPr lang="en-US" sz="1600" b="1" dirty="0">
                              <a:effectLst/>
                              <a:latin typeface="+mj-lt"/>
                            </a:rPr>
                            <a:t>α = </a:t>
                          </a:r>
                          <a:r>
                            <a:rPr lang="en-US" sz="1600" b="1" dirty="0" smtClean="0">
                              <a:effectLst/>
                              <a:latin typeface="+mj-lt"/>
                            </a:rPr>
                            <a:t>3.14</a:t>
                          </a:r>
                          <a:endParaRPr lang="en-US" sz="1600" b="1"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latin typeface="+mj-lt"/>
                            </a:rPr>
                            <a:t> </a:t>
                          </a:r>
                          <a:endParaRPr lang="en-US" sz="1600" dirty="0">
                            <a:effectLst/>
                            <a:latin typeface="+mj-lt"/>
                            <a:ea typeface="Calibri"/>
                            <a:cs typeface="Times New Roman"/>
                          </a:endParaRPr>
                        </a:p>
                      </a:txBody>
                      <a:tcPr marL="68580" marR="68580" marT="0" marB="0"/>
                    </a:tc>
                  </a:tr>
                  <a:tr h="406400">
                    <a:tc>
                      <a:txBody>
                        <a:bodyPr/>
                        <a:lstStyle/>
                        <a:p>
                          <a:pPr marL="0" marR="0" algn="ctr">
                            <a:lnSpc>
                              <a:spcPct val="115000"/>
                            </a:lnSpc>
                            <a:spcBef>
                              <a:spcPts val="0"/>
                            </a:spcBef>
                            <a:spcAft>
                              <a:spcPts val="0"/>
                            </a:spcAft>
                          </a:pPr>
                          <a:r>
                            <a:rPr lang="en-US" sz="1800">
                              <a:effectLst/>
                              <a:latin typeface="+mj-lt"/>
                            </a:rPr>
                            <a:t>BM1</a:t>
                          </a:r>
                          <a:endParaRPr lang="en-US" sz="18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smtClean="0">
                              <a:effectLst/>
                              <a:latin typeface="+mj-lt"/>
                              <a:ea typeface="+mn-ea"/>
                              <a:cs typeface="+mn-cs"/>
                            </a:rPr>
                            <a:t>6.08</a:t>
                          </a:r>
                          <a:endParaRPr lang="en-US" sz="1600" b="1"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600" b="1" i="1" smtClean="0">
                                        <a:effectLst/>
                                        <a:latin typeface="Cambria Math"/>
                                      </a:rPr>
                                    </m:ctrlPr>
                                  </m:sSupPr>
                                  <m:e>
                                    <m:r>
                                      <a:rPr lang="en-US" sz="1600" b="1" i="1">
                                        <a:effectLst/>
                                        <a:latin typeface="Cambria Math"/>
                                      </a:rPr>
                                      <m:t>𝝈</m:t>
                                    </m:r>
                                  </m:e>
                                  <m:sup>
                                    <m:r>
                                      <a:rPr lang="en-US" sz="1600" b="1" i="1">
                                        <a:effectLst/>
                                        <a:latin typeface="Cambria Math"/>
                                      </a:rPr>
                                      <m:t>𝟐</m:t>
                                    </m:r>
                                  </m:sup>
                                </m:sSup>
                                <m:r>
                                  <a:rPr lang="en-US" sz="1600" b="1">
                                    <a:effectLst/>
                                    <a:latin typeface="Cambria Math"/>
                                  </a:rPr>
                                  <m:t>=</m:t>
                                </m:r>
                                <m:r>
                                  <a:rPr lang="en-US" sz="1600" b="1" i="0" smtClean="0">
                                    <a:effectLst/>
                                    <a:latin typeface="Cambria Math"/>
                                  </a:rPr>
                                  <m:t>𝟕𝟐</m:t>
                                </m:r>
                                <m:r>
                                  <a:rPr lang="en-US" sz="1600" b="1" i="0" smtClean="0">
                                    <a:effectLst/>
                                    <a:latin typeface="Cambria Math"/>
                                  </a:rPr>
                                  <m:t>.</m:t>
                                </m:r>
                                <m:r>
                                  <a:rPr lang="en-US" sz="1600" b="1" i="0" smtClean="0">
                                    <a:effectLst/>
                                    <a:latin typeface="Cambria Math"/>
                                  </a:rPr>
                                  <m:t>𝟒𝟐</m:t>
                                </m:r>
                              </m:oMath>
                            </m:oMathPara>
                          </a14:m>
                          <a:endParaRPr lang="en-US" sz="1600" b="1"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latin typeface="+mj-lt"/>
                            </a:rPr>
                            <a:t> </a:t>
                          </a:r>
                          <a:endParaRPr lang="en-US" sz="1600" dirty="0">
                            <a:effectLst/>
                            <a:latin typeface="+mj-lt"/>
                            <a:ea typeface="Calibri"/>
                            <a:cs typeface="Times New Roman"/>
                          </a:endParaRPr>
                        </a:p>
                      </a:txBody>
                      <a:tcPr marL="68580" marR="68580" marT="0" marB="0"/>
                    </a:tc>
                  </a:tr>
                </a:tbl>
              </a:graphicData>
            </a:graphic>
          </p:graphicFrame>
        </mc:Choice>
        <mc:Fallback xmlns="">
          <p:graphicFrame>
            <p:nvGraphicFramePr>
              <p:cNvPr id="4" name="Table 3"/>
              <p:cNvGraphicFramePr>
                <a:graphicFrameLocks noGrp="1" noChangeAspect="1"/>
              </p:cNvGraphicFramePr>
              <p:nvPr>
                <p:extLst>
                  <p:ext uri="{D42A27DB-BD31-4B8C-83A1-F6EECF244321}">
                    <p14:modId xmlns:p14="http://schemas.microsoft.com/office/powerpoint/2010/main" val="2191336311"/>
                  </p:ext>
                </p:extLst>
              </p:nvPr>
            </p:nvGraphicFramePr>
            <p:xfrm>
              <a:off x="533400" y="2209800"/>
              <a:ext cx="8153400" cy="2438400"/>
            </p:xfrm>
            <a:graphic>
              <a:graphicData uri="http://schemas.openxmlformats.org/drawingml/2006/table">
                <a:tbl>
                  <a:tblPr firstRow="1" firstCol="1" bandRow="1">
                    <a:tableStyleId>{5C22544A-7EE6-4342-B048-85BDC9FD1C3A}</a:tableStyleId>
                  </a:tblPr>
                  <a:tblGrid>
                    <a:gridCol w="884865"/>
                    <a:gridCol w="790058"/>
                    <a:gridCol w="3278077"/>
                    <a:gridCol w="3200400"/>
                  </a:tblGrid>
                  <a:tr h="406400">
                    <a:tc gridSpan="4">
                      <a:txBody>
                        <a:bodyPr/>
                        <a:lstStyle/>
                        <a:p>
                          <a:pPr marL="0" marR="0" algn="ctr">
                            <a:lnSpc>
                              <a:spcPct val="115000"/>
                            </a:lnSpc>
                            <a:spcBef>
                              <a:spcPts val="0"/>
                            </a:spcBef>
                            <a:spcAft>
                              <a:spcPts val="0"/>
                            </a:spcAft>
                          </a:pPr>
                          <a:r>
                            <a:rPr lang="en-US" sz="1800" dirty="0">
                              <a:effectLst/>
                              <a:latin typeface="+mj-lt"/>
                            </a:rPr>
                            <a:t>Table </a:t>
                          </a:r>
                          <a:r>
                            <a:rPr lang="en-US" sz="1800" dirty="0" smtClean="0">
                              <a:effectLst/>
                              <a:latin typeface="+mj-lt"/>
                            </a:rPr>
                            <a:t>3.  </a:t>
                          </a:r>
                          <a:r>
                            <a:rPr lang="en-US" sz="1800" dirty="0">
                              <a:effectLst/>
                              <a:latin typeface="+mj-lt"/>
                            </a:rPr>
                            <a:t>Comparison of Brownian Motion and Ornstein-</a:t>
                          </a:r>
                          <a:r>
                            <a:rPr lang="en-US" sz="1800" dirty="0" err="1">
                              <a:effectLst/>
                              <a:latin typeface="+mj-lt"/>
                            </a:rPr>
                            <a:t>Uhlenbeck</a:t>
                          </a:r>
                          <a:r>
                            <a:rPr lang="en-US" sz="1800" dirty="0">
                              <a:effectLst/>
                              <a:latin typeface="+mj-lt"/>
                            </a:rPr>
                            <a:t> model fits</a:t>
                          </a:r>
                          <a:endParaRPr lang="en-US" sz="1800" dirty="0">
                            <a:effectLst/>
                            <a:latin typeface="+mj-lt"/>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06400">
                    <a:tc>
                      <a:txBody>
                        <a:bodyPr/>
                        <a:lstStyle/>
                        <a:p>
                          <a:pPr marL="0" marR="0" algn="ctr">
                            <a:lnSpc>
                              <a:spcPct val="115000"/>
                            </a:lnSpc>
                            <a:spcBef>
                              <a:spcPts val="0"/>
                            </a:spcBef>
                            <a:spcAft>
                              <a:spcPts val="0"/>
                            </a:spcAft>
                          </a:pPr>
                          <a:r>
                            <a:rPr lang="en-US" sz="1800" dirty="0">
                              <a:effectLst/>
                              <a:latin typeface="+mj-lt"/>
                            </a:rPr>
                            <a:t>model</a:t>
                          </a:r>
                          <a:endParaRPr lang="en-US" sz="18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l-GR" sz="1800" dirty="0" smtClean="0">
                              <a:effectLst/>
                              <a:latin typeface="+mj-lt"/>
                            </a:rPr>
                            <a:t>Δ</a:t>
                          </a:r>
                          <a:r>
                            <a:rPr lang="en-US" sz="1800" dirty="0" err="1" smtClean="0">
                              <a:effectLst/>
                              <a:latin typeface="+mj-lt"/>
                            </a:rPr>
                            <a:t>AICc</a:t>
                          </a:r>
                          <a:endParaRPr lang="en-US" sz="18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mj-lt"/>
                            </a:rPr>
                            <a:t>Regime 1 </a:t>
                          </a:r>
                          <a:endParaRPr lang="en-US" sz="18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rgbClr val="FF0000"/>
                              </a:solidFill>
                              <a:effectLst/>
                              <a:latin typeface="+mj-lt"/>
                            </a:rPr>
                            <a:t>Regime 2</a:t>
                          </a:r>
                          <a:endParaRPr lang="en-US" sz="1800" dirty="0">
                            <a:solidFill>
                              <a:srgbClr val="FF0000"/>
                            </a:solidFill>
                            <a:effectLst/>
                            <a:latin typeface="+mj-lt"/>
                            <a:ea typeface="Calibri"/>
                            <a:cs typeface="Times New Roman"/>
                          </a:endParaRPr>
                        </a:p>
                      </a:txBody>
                      <a:tcPr marL="68580" marR="68580" marT="0" marB="0"/>
                    </a:tc>
                  </a:tr>
                  <a:tr h="406400">
                    <a:tc>
                      <a:txBody>
                        <a:bodyPr/>
                        <a:lstStyle/>
                        <a:p>
                          <a:pPr marL="0" marR="0" algn="ctr">
                            <a:lnSpc>
                              <a:spcPct val="115000"/>
                            </a:lnSpc>
                            <a:spcBef>
                              <a:spcPts val="0"/>
                            </a:spcBef>
                            <a:spcAft>
                              <a:spcPts val="0"/>
                            </a:spcAft>
                          </a:pPr>
                          <a:r>
                            <a:rPr lang="en-US" sz="1800">
                              <a:effectLst/>
                              <a:latin typeface="+mj-lt"/>
                            </a:rPr>
                            <a:t>BMS</a:t>
                          </a:r>
                          <a:endParaRPr lang="en-US" sz="18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a:effectLst/>
                              <a:latin typeface="+mj-lt"/>
                            </a:rPr>
                            <a:t>0.00</a:t>
                          </a:r>
                          <a:endParaRPr lang="en-US" sz="1600" b="1" dirty="0">
                            <a:effectLst/>
                            <a:latin typeface="+mj-lt"/>
                            <a:ea typeface="Calibri"/>
                            <a:cs typeface="Times New Roman"/>
                          </a:endParaRPr>
                        </a:p>
                      </a:txBody>
                      <a:tcPr marL="68580" marR="68580" marT="0" marB="0"/>
                    </a:tc>
                    <a:tc>
                      <a:txBody>
                        <a:bodyPr/>
                        <a:lstStyle/>
                        <a:p>
                          <a:endParaRPr lang="en-US"/>
                        </a:p>
                      </a:txBody>
                      <a:tcPr marL="68580" marR="68580" marT="0" marB="0">
                        <a:blipFill rotWithShape="1">
                          <a:blip r:embed="rId3"/>
                          <a:stretch>
                            <a:fillRect l="-51397" t="-211940" r="-97765" b="-305970"/>
                          </a:stretch>
                        </a:blipFill>
                      </a:tcPr>
                    </a:tc>
                    <a:tc>
                      <a:txBody>
                        <a:bodyPr/>
                        <a:lstStyle/>
                        <a:p>
                          <a:endParaRPr lang="en-US"/>
                        </a:p>
                      </a:txBody>
                      <a:tcPr marL="68580" marR="68580" marT="0" marB="0">
                        <a:blipFill rotWithShape="1">
                          <a:blip r:embed="rId3"/>
                          <a:stretch>
                            <a:fillRect l="-154857" t="-211940" b="-305970"/>
                          </a:stretch>
                        </a:blipFill>
                      </a:tcPr>
                    </a:tc>
                  </a:tr>
                  <a:tr h="406400">
                    <a:tc>
                      <a:txBody>
                        <a:bodyPr/>
                        <a:lstStyle/>
                        <a:p>
                          <a:pPr marL="0" marR="0" algn="ctr">
                            <a:lnSpc>
                              <a:spcPct val="115000"/>
                            </a:lnSpc>
                            <a:spcBef>
                              <a:spcPts val="0"/>
                            </a:spcBef>
                            <a:spcAft>
                              <a:spcPts val="0"/>
                            </a:spcAft>
                          </a:pPr>
                          <a:r>
                            <a:rPr lang="en-US" sz="1800" dirty="0" smtClean="0">
                              <a:effectLst/>
                              <a:latin typeface="+mj-lt"/>
                            </a:rPr>
                            <a:t>OUM</a:t>
                          </a:r>
                          <a:endParaRPr lang="en-US" sz="18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smtClean="0">
                              <a:effectLst/>
                              <a:latin typeface="+mj-lt"/>
                              <a:ea typeface="+mn-ea"/>
                              <a:cs typeface="+mn-cs"/>
                            </a:rPr>
                            <a:t>1.11</a:t>
                          </a:r>
                          <a:endParaRPr lang="en-US" sz="1600" b="1" dirty="0">
                            <a:effectLst/>
                            <a:latin typeface="+mj-lt"/>
                            <a:ea typeface="Calibri"/>
                            <a:cs typeface="Times New Roman"/>
                          </a:endParaRPr>
                        </a:p>
                      </a:txBody>
                      <a:tcPr marL="68580" marR="68580" marT="0" marB="0"/>
                    </a:tc>
                    <a:tc>
                      <a:txBody>
                        <a:bodyPr/>
                        <a:lstStyle/>
                        <a:p>
                          <a:endParaRPr lang="en-US"/>
                        </a:p>
                      </a:txBody>
                      <a:tcPr marL="68580" marR="68580" marT="0" marB="0">
                        <a:blipFill rotWithShape="1">
                          <a:blip r:embed="rId3"/>
                          <a:stretch>
                            <a:fillRect l="-51397" t="-311940" r="-97765" b="-205970"/>
                          </a:stretch>
                        </a:blipFill>
                      </a:tcPr>
                    </a:tc>
                    <a:tc>
                      <a:txBody>
                        <a:bodyPr/>
                        <a:lstStyle/>
                        <a:p>
                          <a:endParaRPr lang="en-US"/>
                        </a:p>
                      </a:txBody>
                      <a:tcPr marL="68580" marR="68580" marT="0" marB="0">
                        <a:blipFill rotWithShape="1">
                          <a:blip r:embed="rId3"/>
                          <a:stretch>
                            <a:fillRect l="-154857" t="-311940" b="-205970"/>
                          </a:stretch>
                        </a:blipFill>
                      </a:tcPr>
                    </a:tc>
                  </a:tr>
                  <a:tr h="406400">
                    <a:tc>
                      <a:txBody>
                        <a:bodyPr/>
                        <a:lstStyle/>
                        <a:p>
                          <a:pPr marL="0" marR="0" algn="ctr">
                            <a:lnSpc>
                              <a:spcPct val="115000"/>
                            </a:lnSpc>
                            <a:spcBef>
                              <a:spcPts val="0"/>
                            </a:spcBef>
                            <a:spcAft>
                              <a:spcPts val="0"/>
                            </a:spcAft>
                          </a:pPr>
                          <a:r>
                            <a:rPr lang="en-US" sz="1800">
                              <a:effectLst/>
                              <a:latin typeface="+mj-lt"/>
                            </a:rPr>
                            <a:t>OU1</a:t>
                          </a:r>
                          <a:endParaRPr lang="en-US" sz="18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smtClean="0">
                              <a:effectLst/>
                              <a:latin typeface="+mj-lt"/>
                              <a:ea typeface="+mn-ea"/>
                              <a:cs typeface="+mn-cs"/>
                            </a:rPr>
                            <a:t>3.80</a:t>
                          </a:r>
                          <a:endParaRPr lang="en-US" sz="1600" b="1" dirty="0">
                            <a:effectLst/>
                            <a:latin typeface="+mj-lt"/>
                            <a:ea typeface="Calibri"/>
                            <a:cs typeface="Times New Roman"/>
                          </a:endParaRPr>
                        </a:p>
                      </a:txBody>
                      <a:tcPr marL="68580" marR="68580" marT="0" marB="0"/>
                    </a:tc>
                    <a:tc>
                      <a:txBody>
                        <a:bodyPr/>
                        <a:lstStyle/>
                        <a:p>
                          <a:endParaRPr lang="en-US"/>
                        </a:p>
                      </a:txBody>
                      <a:tcPr marL="68580" marR="68580" marT="0" marB="0">
                        <a:blipFill rotWithShape="1">
                          <a:blip r:embed="rId3"/>
                          <a:stretch>
                            <a:fillRect l="-51397" t="-418182" r="-97765" b="-109091"/>
                          </a:stretch>
                        </a:blipFill>
                      </a:tcPr>
                    </a:tc>
                    <a:tc>
                      <a:txBody>
                        <a:bodyPr/>
                        <a:lstStyle/>
                        <a:p>
                          <a:pPr marL="0" marR="0" algn="ctr">
                            <a:lnSpc>
                              <a:spcPct val="115000"/>
                            </a:lnSpc>
                            <a:spcBef>
                              <a:spcPts val="0"/>
                            </a:spcBef>
                            <a:spcAft>
                              <a:spcPts val="0"/>
                            </a:spcAft>
                          </a:pPr>
                          <a:r>
                            <a:rPr lang="en-US" sz="1600" dirty="0">
                              <a:effectLst/>
                              <a:latin typeface="+mj-lt"/>
                            </a:rPr>
                            <a:t> </a:t>
                          </a:r>
                          <a:endParaRPr lang="en-US" sz="1600" dirty="0">
                            <a:effectLst/>
                            <a:latin typeface="+mj-lt"/>
                            <a:ea typeface="Calibri"/>
                            <a:cs typeface="Times New Roman"/>
                          </a:endParaRPr>
                        </a:p>
                      </a:txBody>
                      <a:tcPr marL="68580" marR="68580" marT="0" marB="0"/>
                    </a:tc>
                  </a:tr>
                  <a:tr h="406400">
                    <a:tc>
                      <a:txBody>
                        <a:bodyPr/>
                        <a:lstStyle/>
                        <a:p>
                          <a:pPr marL="0" marR="0" algn="ctr">
                            <a:lnSpc>
                              <a:spcPct val="115000"/>
                            </a:lnSpc>
                            <a:spcBef>
                              <a:spcPts val="0"/>
                            </a:spcBef>
                            <a:spcAft>
                              <a:spcPts val="0"/>
                            </a:spcAft>
                          </a:pPr>
                          <a:r>
                            <a:rPr lang="en-US" sz="1800">
                              <a:effectLst/>
                              <a:latin typeface="+mj-lt"/>
                            </a:rPr>
                            <a:t>BM1</a:t>
                          </a:r>
                          <a:endParaRPr lang="en-US" sz="18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smtClean="0">
                              <a:effectLst/>
                              <a:latin typeface="+mj-lt"/>
                              <a:ea typeface="+mn-ea"/>
                              <a:cs typeface="+mn-cs"/>
                            </a:rPr>
                            <a:t>6.08</a:t>
                          </a:r>
                          <a:endParaRPr lang="en-US" sz="1600" b="1" dirty="0">
                            <a:effectLst/>
                            <a:latin typeface="+mj-lt"/>
                            <a:ea typeface="Calibri"/>
                            <a:cs typeface="Times New Roman"/>
                          </a:endParaRPr>
                        </a:p>
                      </a:txBody>
                      <a:tcPr marL="68580" marR="68580" marT="0" marB="0"/>
                    </a:tc>
                    <a:tc>
                      <a:txBody>
                        <a:bodyPr/>
                        <a:lstStyle/>
                        <a:p>
                          <a:endParaRPr lang="en-US"/>
                        </a:p>
                      </a:txBody>
                      <a:tcPr marL="68580" marR="68580" marT="0" marB="0">
                        <a:blipFill rotWithShape="1">
                          <a:blip r:embed="rId3"/>
                          <a:stretch>
                            <a:fillRect l="-51397" t="-510448" r="-97765" b="-7463"/>
                          </a:stretch>
                        </a:blipFill>
                      </a:tcPr>
                    </a:tc>
                    <a:tc>
                      <a:txBody>
                        <a:bodyPr/>
                        <a:lstStyle/>
                        <a:p>
                          <a:pPr marL="0" marR="0" algn="ctr">
                            <a:lnSpc>
                              <a:spcPct val="115000"/>
                            </a:lnSpc>
                            <a:spcBef>
                              <a:spcPts val="0"/>
                            </a:spcBef>
                            <a:spcAft>
                              <a:spcPts val="0"/>
                            </a:spcAft>
                          </a:pPr>
                          <a:r>
                            <a:rPr lang="en-US" sz="1600" dirty="0">
                              <a:effectLst/>
                              <a:latin typeface="+mj-lt"/>
                            </a:rPr>
                            <a:t> </a:t>
                          </a:r>
                          <a:endParaRPr lang="en-US" sz="1600" dirty="0">
                            <a:effectLst/>
                            <a:latin typeface="+mj-lt"/>
                            <a:ea typeface="Calibri"/>
                            <a:cs typeface="Times New Roman"/>
                          </a:endParaRPr>
                        </a:p>
                      </a:txBody>
                      <a:tcPr marL="68580" marR="68580" marT="0" marB="0"/>
                    </a:tc>
                  </a:tr>
                </a:tbl>
              </a:graphicData>
            </a:graphic>
          </p:graphicFrame>
        </mc:Fallback>
      </mc:AlternateContent>
      <p:sp>
        <p:nvSpPr>
          <p:cNvPr id="2" name="TextBox 1"/>
          <p:cNvSpPr txBox="1"/>
          <p:nvPr/>
        </p:nvSpPr>
        <p:spPr>
          <a:xfrm>
            <a:off x="685800" y="4948535"/>
            <a:ext cx="7926081" cy="1569660"/>
          </a:xfrm>
          <a:prstGeom prst="rect">
            <a:avLst/>
          </a:prstGeom>
          <a:noFill/>
        </p:spPr>
        <p:txBody>
          <a:bodyPr wrap="none" rtlCol="0">
            <a:spAutoFit/>
          </a:bodyPr>
          <a:lstStyle/>
          <a:p>
            <a:r>
              <a:rPr lang="el-GR" sz="2400" i="1" dirty="0"/>
              <a:t>σ</a:t>
            </a:r>
            <a:r>
              <a:rPr lang="en-US" sz="2400" i="1" baseline="30000" dirty="0" smtClean="0"/>
              <a:t>2</a:t>
            </a:r>
            <a:r>
              <a:rPr lang="en-US" sz="2400" dirty="0" smtClean="0"/>
              <a:t> = stochastic diversification rate = increase in among-lineage</a:t>
            </a:r>
          </a:p>
          <a:p>
            <a:r>
              <a:rPr lang="en-US" sz="2400" dirty="0" smtClean="0"/>
              <a:t> 	variance in trait means per 200,000 generations</a:t>
            </a:r>
          </a:p>
          <a:p>
            <a:r>
              <a:rPr lang="el-GR" sz="2400" dirty="0"/>
              <a:t>θ</a:t>
            </a:r>
            <a:r>
              <a:rPr lang="en-US" sz="2400" dirty="0" smtClean="0"/>
              <a:t> = phenotypic optimum</a:t>
            </a:r>
          </a:p>
          <a:p>
            <a:r>
              <a:rPr lang="el-GR" sz="2400" i="1" dirty="0"/>
              <a:t>α</a:t>
            </a:r>
            <a:r>
              <a:rPr lang="en-US" sz="2400" dirty="0" smtClean="0"/>
              <a:t> = restoring force, the rubber band in the OU process</a:t>
            </a:r>
            <a:endParaRPr lang="en-US" sz="2400" dirty="0"/>
          </a:p>
        </p:txBody>
      </p:sp>
    </p:spTree>
    <p:extLst>
      <p:ext uri="{BB962C8B-B14F-4D97-AF65-F5344CB8AC3E}">
        <p14:creationId xmlns:p14="http://schemas.microsoft.com/office/powerpoint/2010/main" val="408711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b="1" i="1" dirty="0" smtClean="0">
                <a:solidFill>
                  <a:schemeClr val="tx1"/>
                </a:solidFill>
              </a:rPr>
              <a:t>Tests of alternative </a:t>
            </a:r>
            <a:r>
              <a:rPr lang="en-US" sz="3200" b="1" i="1" dirty="0" smtClean="0">
                <a:solidFill>
                  <a:srgbClr val="0070C0"/>
                </a:solidFill>
              </a:rPr>
              <a:t>generic models</a:t>
            </a:r>
            <a:r>
              <a:rPr lang="en-US" sz="3200" b="1" i="1" dirty="0" smtClean="0">
                <a:solidFill>
                  <a:schemeClr val="tx1"/>
                </a:solidFill>
              </a:rPr>
              <a:t>:</a:t>
            </a:r>
            <a:br>
              <a:rPr lang="en-US" sz="3200" b="1" i="1" dirty="0" smtClean="0">
                <a:solidFill>
                  <a:schemeClr val="tx1"/>
                </a:solidFill>
              </a:rPr>
            </a:br>
            <a:r>
              <a:rPr lang="en-US" sz="3200" b="1" i="1" dirty="0" smtClean="0">
                <a:solidFill>
                  <a:schemeClr val="tx1"/>
                </a:solidFill>
              </a:rPr>
              <a:t>using quantitative genetic parameters</a:t>
            </a:r>
            <a:endParaRPr lang="en-US" sz="3200" b="1" i="1" dirty="0">
              <a:solidFill>
                <a:schemeClr val="tx1"/>
              </a:solidFil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464425930"/>
                  </p:ext>
                </p:extLst>
              </p:nvPr>
            </p:nvGraphicFramePr>
            <p:xfrm>
              <a:off x="457200" y="2057399"/>
              <a:ext cx="8153400" cy="2590801"/>
            </p:xfrm>
            <a:graphic>
              <a:graphicData uri="http://schemas.openxmlformats.org/drawingml/2006/table">
                <a:tbl>
                  <a:tblPr firstRow="1" firstCol="1" bandRow="1">
                    <a:tableStyleId>{5C22544A-7EE6-4342-B048-85BDC9FD1C3A}</a:tableStyleId>
                  </a:tblPr>
                  <a:tblGrid>
                    <a:gridCol w="884865"/>
                    <a:gridCol w="790058"/>
                    <a:gridCol w="3160233"/>
                    <a:gridCol w="3318244"/>
                  </a:tblGrid>
                  <a:tr h="431800">
                    <a:tc gridSpan="4">
                      <a:txBody>
                        <a:bodyPr/>
                        <a:lstStyle/>
                        <a:p>
                          <a:pPr marL="0" marR="0" algn="ctr">
                            <a:lnSpc>
                              <a:spcPct val="115000"/>
                            </a:lnSpc>
                            <a:spcBef>
                              <a:spcPts val="0"/>
                            </a:spcBef>
                            <a:spcAft>
                              <a:spcPts val="0"/>
                            </a:spcAft>
                          </a:pPr>
                          <a:r>
                            <a:rPr lang="en-US" sz="1800" dirty="0">
                              <a:effectLst/>
                            </a:rPr>
                            <a:t>Table 4.  Comparison of Brownian Motion and Ornstein-</a:t>
                          </a:r>
                          <a:r>
                            <a:rPr lang="en-US" sz="1800" dirty="0" err="1">
                              <a:effectLst/>
                            </a:rPr>
                            <a:t>Uhlenbeck</a:t>
                          </a:r>
                          <a:r>
                            <a:rPr lang="en-US" sz="1800" dirty="0">
                              <a:effectLst/>
                            </a:rPr>
                            <a:t> model fits</a:t>
                          </a:r>
                          <a:endParaRPr lang="en-US" sz="18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31800">
                    <a:tc>
                      <a:txBody>
                        <a:bodyPr/>
                        <a:lstStyle/>
                        <a:p>
                          <a:pPr marL="0" marR="0" algn="ctr">
                            <a:lnSpc>
                              <a:spcPct val="115000"/>
                            </a:lnSpc>
                            <a:spcBef>
                              <a:spcPts val="0"/>
                            </a:spcBef>
                            <a:spcAft>
                              <a:spcPts val="0"/>
                            </a:spcAft>
                          </a:pPr>
                          <a:r>
                            <a:rPr lang="en-US" sz="1800" dirty="0">
                              <a:effectLst/>
                            </a:rPr>
                            <a:t>model</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err="1">
                              <a:effectLst/>
                            </a:rPr>
                            <a:t>AICc</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Regime 1 </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rgbClr val="FF0000"/>
                              </a:solidFill>
                              <a:effectLst/>
                            </a:rPr>
                            <a:t>Regime 2</a:t>
                          </a:r>
                          <a:endParaRPr lang="en-US" sz="1800" dirty="0">
                            <a:solidFill>
                              <a:srgbClr val="FF0000"/>
                            </a:solidFill>
                            <a:effectLst/>
                            <a:latin typeface="Calibri"/>
                            <a:ea typeface="Calibri"/>
                            <a:cs typeface="Times New Roman"/>
                          </a:endParaRPr>
                        </a:p>
                      </a:txBody>
                      <a:tcPr marL="68580" marR="68580" marT="0" marB="0"/>
                    </a:tc>
                  </a:tr>
                  <a:tr h="431800">
                    <a:tc>
                      <a:txBody>
                        <a:bodyPr/>
                        <a:lstStyle/>
                        <a:p>
                          <a:pPr marL="0" marR="0" algn="ctr">
                            <a:lnSpc>
                              <a:spcPct val="115000"/>
                            </a:lnSpc>
                            <a:spcBef>
                              <a:spcPts val="0"/>
                            </a:spcBef>
                            <a:spcAft>
                              <a:spcPts val="0"/>
                            </a:spcAft>
                          </a:pPr>
                          <a:r>
                            <a:rPr lang="en-US" sz="1800">
                              <a:effectLst/>
                            </a:rPr>
                            <a:t>BMS</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effectLst/>
                            </a:rPr>
                            <a:t>0.00</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i="1" dirty="0" smtClean="0">
                              <a:effectLst/>
                              <a:latin typeface="+mn-lt"/>
                            </a:rPr>
                            <a:t>N</a:t>
                          </a:r>
                          <a:r>
                            <a:rPr lang="en-US" sz="1800" b="1" i="1" baseline="-25000" dirty="0">
                              <a:effectLst/>
                              <a:latin typeface="+mn-lt"/>
                            </a:rPr>
                            <a:t>e</a:t>
                          </a:r>
                          <a:r>
                            <a:rPr lang="en-US" sz="1800" b="1" dirty="0">
                              <a:effectLst/>
                              <a:latin typeface="+mn-lt"/>
                            </a:rPr>
                            <a:t> = </a:t>
                          </a:r>
                          <a:r>
                            <a:rPr lang="en-US" sz="1800" b="1" dirty="0" smtClean="0">
                              <a:effectLst/>
                              <a:latin typeface="+mn-lt"/>
                            </a:rPr>
                            <a:t>25,157; </a:t>
                          </a:r>
                          <a14:m>
                            <m:oMath xmlns:m="http://schemas.openxmlformats.org/officeDocument/2006/math">
                              <m:sSub>
                                <m:sSubPr>
                                  <m:ctrlPr>
                                    <a:rPr lang="en-US" sz="1800" b="1" i="1" smtClean="0">
                                      <a:effectLst/>
                                      <a:latin typeface="Cambria Math"/>
                                    </a:rPr>
                                  </m:ctrlPr>
                                </m:sSubPr>
                                <m:e>
                                  <m:r>
                                    <a:rPr lang="en-US" sz="1800" b="1" i="1" smtClean="0">
                                      <a:effectLst/>
                                      <a:latin typeface="Cambria Math"/>
                                    </a:rPr>
                                    <m:t>𝒗𝒂𝒓</m:t>
                                  </m:r>
                                </m:e>
                                <m:sub>
                                  <m:r>
                                    <a:rPr lang="en-US" sz="1800" b="1" i="1" smtClean="0">
                                      <a:effectLst/>
                                      <a:latin typeface="Cambria Math"/>
                                      <a:ea typeface="Cambria Math"/>
                                    </a:rPr>
                                    <m:t>𝜽</m:t>
                                  </m:r>
                                </m:sub>
                              </m:sSub>
                            </m:oMath>
                          </a14:m>
                          <a:r>
                            <a:rPr lang="en-US" sz="1800" b="1" dirty="0" smtClean="0">
                              <a:effectLst/>
                              <a:latin typeface="+mn-lt"/>
                              <a:ea typeface="Calibri"/>
                              <a:cs typeface="Times New Roman"/>
                            </a:rPr>
                            <a:t> = 0.000016</a:t>
                          </a:r>
                          <a:endParaRPr lang="en-US" sz="1800" b="1" dirty="0">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i="1" dirty="0" smtClean="0">
                              <a:solidFill>
                                <a:srgbClr val="FF0000"/>
                              </a:solidFill>
                              <a:effectLst/>
                              <a:latin typeface="+mn-lt"/>
                            </a:rPr>
                            <a:t>N</a:t>
                          </a:r>
                          <a:r>
                            <a:rPr lang="en-US" sz="1800" b="1" i="1" baseline="-25000" dirty="0">
                              <a:solidFill>
                                <a:srgbClr val="FF0000"/>
                              </a:solidFill>
                              <a:effectLst/>
                              <a:latin typeface="+mn-lt"/>
                            </a:rPr>
                            <a:t>e</a:t>
                          </a:r>
                          <a:r>
                            <a:rPr lang="en-US" sz="1800" b="1" dirty="0">
                              <a:solidFill>
                                <a:srgbClr val="FF0000"/>
                              </a:solidFill>
                              <a:effectLst/>
                              <a:latin typeface="+mn-lt"/>
                            </a:rPr>
                            <a:t> = </a:t>
                          </a:r>
                          <a:r>
                            <a:rPr lang="en-US" sz="1800" b="1" dirty="0" smtClean="0">
                              <a:solidFill>
                                <a:srgbClr val="FF0000"/>
                              </a:solidFill>
                              <a:effectLst/>
                              <a:latin typeface="+mn-lt"/>
                            </a:rPr>
                            <a:t>722; </a:t>
                          </a:r>
                          <a14:m>
                            <m:oMath xmlns:m="http://schemas.openxmlformats.org/officeDocument/2006/math">
                              <m:sSub>
                                <m:sSubPr>
                                  <m:ctrlPr>
                                    <a:rPr lang="en-US" sz="1800" b="1" i="1" smtClean="0">
                                      <a:solidFill>
                                        <a:srgbClr val="FF0000"/>
                                      </a:solidFill>
                                      <a:effectLst/>
                                      <a:latin typeface="Cambria Math"/>
                                    </a:rPr>
                                  </m:ctrlPr>
                                </m:sSubPr>
                                <m:e>
                                  <m:r>
                                    <a:rPr lang="en-US" sz="1800" b="1" i="1" smtClean="0">
                                      <a:solidFill>
                                        <a:srgbClr val="FF0000"/>
                                      </a:solidFill>
                                      <a:effectLst/>
                                      <a:latin typeface="Cambria Math"/>
                                    </a:rPr>
                                    <m:t>𝒗𝒂𝒓</m:t>
                                  </m:r>
                                </m:e>
                                <m:sub>
                                  <m:r>
                                    <a:rPr lang="en-US" sz="1800" b="1" i="1" smtClean="0">
                                      <a:solidFill>
                                        <a:srgbClr val="FF0000"/>
                                      </a:solidFill>
                                      <a:effectLst/>
                                      <a:latin typeface="Cambria Math"/>
                                      <a:ea typeface="Cambria Math"/>
                                    </a:rPr>
                                    <m:t>𝜽</m:t>
                                  </m:r>
                                </m:sub>
                              </m:sSub>
                            </m:oMath>
                          </a14:m>
                          <a:r>
                            <a:rPr lang="en-US" sz="1800" b="1" dirty="0" smtClean="0">
                              <a:solidFill>
                                <a:srgbClr val="FF0000"/>
                              </a:solidFill>
                              <a:effectLst/>
                              <a:latin typeface="+mn-lt"/>
                            </a:rPr>
                            <a:t> = 0.00055</a:t>
                          </a:r>
                          <a:endParaRPr lang="en-US" sz="1800" b="1" dirty="0">
                            <a:solidFill>
                              <a:srgbClr val="FF0000"/>
                            </a:solidFill>
                            <a:effectLst/>
                            <a:latin typeface="+mn-lt"/>
                            <a:ea typeface="Calibri"/>
                            <a:cs typeface="Times New Roman"/>
                          </a:endParaRPr>
                        </a:p>
                      </a:txBody>
                      <a:tcPr marL="68580" marR="68580" marT="0" marB="0"/>
                    </a:tc>
                  </a:tr>
                  <a:tr h="431800">
                    <a:tc>
                      <a:txBody>
                        <a:bodyPr/>
                        <a:lstStyle/>
                        <a:p>
                          <a:pPr marL="0" marR="0" algn="ctr">
                            <a:lnSpc>
                              <a:spcPct val="115000"/>
                            </a:lnSpc>
                            <a:spcBef>
                              <a:spcPts val="0"/>
                            </a:spcBef>
                            <a:spcAft>
                              <a:spcPts val="0"/>
                            </a:spcAft>
                          </a:pPr>
                          <a:r>
                            <a:rPr lang="en-US" sz="1800" dirty="0" smtClean="0">
                              <a:effectLst/>
                            </a:rPr>
                            <a:t>OUM</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smtClean="0">
                              <a:effectLst/>
                              <a:latin typeface="+mn-lt"/>
                              <a:ea typeface="+mn-ea"/>
                              <a:cs typeface="+mn-cs"/>
                            </a:rPr>
                            <a:t>1.11</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i="1" dirty="0">
                              <a:effectLst/>
                              <a:latin typeface="+mn-lt"/>
                            </a:rPr>
                            <a:t>ω</a:t>
                          </a:r>
                          <a:r>
                            <a:rPr lang="en-US" sz="1800" b="1" dirty="0">
                              <a:effectLst/>
                              <a:latin typeface="+mn-lt"/>
                            </a:rPr>
                            <a:t> = </a:t>
                          </a:r>
                          <a:r>
                            <a:rPr lang="en-US" sz="1800" b="1" dirty="0" smtClean="0">
                              <a:effectLst/>
                              <a:latin typeface="+mn-lt"/>
                            </a:rPr>
                            <a:t>6,404</a:t>
                          </a:r>
                          <a:endParaRPr lang="en-US" sz="1800" b="1" dirty="0">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l-GR" sz="1800" b="1" dirty="0" smtClean="0">
                              <a:solidFill>
                                <a:srgbClr val="FF0000"/>
                              </a:solidFill>
                              <a:effectLst/>
                              <a:latin typeface="+mn-lt"/>
                              <a:ea typeface="Calibri"/>
                              <a:cs typeface="Times New Roman"/>
                            </a:rPr>
                            <a:t>ω = 6,404</a:t>
                          </a:r>
                        </a:p>
                      </a:txBody>
                      <a:tcPr marL="68580" marR="68580" marT="0" marB="0"/>
                    </a:tc>
                  </a:tr>
                  <a:tr h="406401">
                    <a:tc>
                      <a:txBody>
                        <a:bodyPr/>
                        <a:lstStyle/>
                        <a:p>
                          <a:pPr marL="0" marR="0" algn="ctr">
                            <a:lnSpc>
                              <a:spcPct val="115000"/>
                            </a:lnSpc>
                            <a:spcBef>
                              <a:spcPts val="0"/>
                            </a:spcBef>
                            <a:spcAft>
                              <a:spcPts val="0"/>
                            </a:spcAft>
                          </a:pPr>
                          <a:r>
                            <a:rPr lang="en-US" sz="1800">
                              <a:effectLst/>
                            </a:rPr>
                            <a:t>OU1</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smtClean="0">
                              <a:effectLst/>
                              <a:latin typeface="+mn-lt"/>
                              <a:ea typeface="+mn-ea"/>
                              <a:cs typeface="+mn-cs"/>
                            </a:rPr>
                            <a:t>3.80</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i="1" dirty="0">
                              <a:effectLst/>
                              <a:latin typeface="+mn-lt"/>
                            </a:rPr>
                            <a:t>ω</a:t>
                          </a:r>
                          <a:r>
                            <a:rPr lang="en-US" sz="1800" b="1" dirty="0">
                              <a:effectLst/>
                              <a:latin typeface="+mn-lt"/>
                            </a:rPr>
                            <a:t> = </a:t>
                          </a:r>
                          <a:r>
                            <a:rPr lang="en-US" sz="1800" b="1" dirty="0" smtClean="0">
                              <a:effectLst/>
                              <a:latin typeface="+mn-lt"/>
                            </a:rPr>
                            <a:t>25,477</a:t>
                          </a:r>
                          <a:endParaRPr lang="en-US" sz="1800" b="1" dirty="0">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effectLst/>
                              <a:latin typeface="+mn-lt"/>
                            </a:rPr>
                            <a:t> </a:t>
                          </a:r>
                          <a:endParaRPr lang="en-US" sz="1800" b="1" dirty="0">
                            <a:effectLst/>
                            <a:latin typeface="+mn-lt"/>
                            <a:ea typeface="Calibri"/>
                            <a:cs typeface="Times New Roman"/>
                          </a:endParaRPr>
                        </a:p>
                      </a:txBody>
                      <a:tcPr marL="68580" marR="68580" marT="0" marB="0"/>
                    </a:tc>
                  </a:tr>
                  <a:tr h="457200">
                    <a:tc>
                      <a:txBody>
                        <a:bodyPr/>
                        <a:lstStyle/>
                        <a:p>
                          <a:pPr marL="0" marR="0" algn="ctr">
                            <a:lnSpc>
                              <a:spcPct val="115000"/>
                            </a:lnSpc>
                            <a:spcBef>
                              <a:spcPts val="0"/>
                            </a:spcBef>
                            <a:spcAft>
                              <a:spcPts val="0"/>
                            </a:spcAft>
                          </a:pPr>
                          <a:r>
                            <a:rPr lang="en-US" sz="1800">
                              <a:effectLst/>
                            </a:rPr>
                            <a:t>BM1</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smtClean="0">
                              <a:effectLst/>
                              <a:latin typeface="+mn-lt"/>
                              <a:ea typeface="+mn-ea"/>
                              <a:cs typeface="+mn-cs"/>
                            </a:rPr>
                            <a:t>6.08</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i="1" dirty="0" smtClean="0">
                              <a:effectLst/>
                              <a:latin typeface="+mn-lt"/>
                            </a:rPr>
                            <a:t>N</a:t>
                          </a:r>
                          <a:r>
                            <a:rPr lang="en-US" sz="1800" b="1" i="1" baseline="-25000" dirty="0" smtClean="0">
                              <a:effectLst/>
                              <a:latin typeface="+mn-lt"/>
                            </a:rPr>
                            <a:t>e</a:t>
                          </a:r>
                          <a:r>
                            <a:rPr lang="en-US" sz="1800" b="1" dirty="0" smtClean="0">
                              <a:effectLst/>
                              <a:latin typeface="+mn-lt"/>
                            </a:rPr>
                            <a:t> </a:t>
                          </a:r>
                          <a:r>
                            <a:rPr lang="en-US" sz="1800" b="1" dirty="0">
                              <a:effectLst/>
                              <a:latin typeface="+mn-lt"/>
                            </a:rPr>
                            <a:t>= </a:t>
                          </a:r>
                          <a:r>
                            <a:rPr lang="en-US" sz="1800" b="1" dirty="0" smtClean="0">
                              <a:effectLst/>
                              <a:latin typeface="+mn-lt"/>
                            </a:rPr>
                            <a:t>1,105;</a:t>
                          </a:r>
                          <a:r>
                            <a:rPr lang="en-US" sz="1800" b="1" baseline="0" dirty="0" smtClean="0">
                              <a:effectLst/>
                              <a:latin typeface="+mn-lt"/>
                            </a:rPr>
                            <a:t> </a:t>
                          </a:r>
                          <a14:m>
                            <m:oMath xmlns:m="http://schemas.openxmlformats.org/officeDocument/2006/math">
                              <m:sSub>
                                <m:sSubPr>
                                  <m:ctrlPr>
                                    <a:rPr lang="en-US" sz="1800" b="1" i="1" baseline="0" smtClean="0">
                                      <a:effectLst/>
                                      <a:latin typeface="Cambria Math"/>
                                    </a:rPr>
                                  </m:ctrlPr>
                                </m:sSubPr>
                                <m:e>
                                  <m:r>
                                    <a:rPr lang="en-US" sz="1800" b="1" i="1" baseline="0" smtClean="0">
                                      <a:effectLst/>
                                      <a:latin typeface="Cambria Math"/>
                                    </a:rPr>
                                    <m:t>𝒗𝒂𝒓</m:t>
                                  </m:r>
                                </m:e>
                                <m:sub>
                                  <m:r>
                                    <a:rPr lang="en-US" sz="1800" b="1" i="1" baseline="0" smtClean="0">
                                      <a:effectLst/>
                                      <a:latin typeface="Cambria Math"/>
                                      <a:ea typeface="Cambria Math"/>
                                    </a:rPr>
                                    <m:t>𝜽</m:t>
                                  </m:r>
                                </m:sub>
                              </m:sSub>
                            </m:oMath>
                          </a14:m>
                          <a:r>
                            <a:rPr lang="en-US" sz="1800" b="1" dirty="0" smtClean="0">
                              <a:effectLst/>
                              <a:latin typeface="+mn-lt"/>
                              <a:ea typeface="Calibri"/>
                              <a:cs typeface="Times New Roman"/>
                            </a:rPr>
                            <a:t> = 0.00036</a:t>
                          </a:r>
                          <a:endParaRPr lang="en-US" sz="1800" b="1" dirty="0">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effectLst/>
                              <a:latin typeface="+mn-lt"/>
                            </a:rPr>
                            <a:t> </a:t>
                          </a:r>
                          <a:endParaRPr lang="en-US" sz="1800" b="1" dirty="0">
                            <a:effectLst/>
                            <a:latin typeface="+mn-lt"/>
                            <a:ea typeface="Calibri"/>
                            <a:cs typeface="Times New Roman"/>
                          </a:endParaRPr>
                        </a:p>
                      </a:txBody>
                      <a:tcPr marL="68580" marR="68580" marT="0" marB="0"/>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464425930"/>
                  </p:ext>
                </p:extLst>
              </p:nvPr>
            </p:nvGraphicFramePr>
            <p:xfrm>
              <a:off x="457200" y="2057399"/>
              <a:ext cx="8153400" cy="2590801"/>
            </p:xfrm>
            <a:graphic>
              <a:graphicData uri="http://schemas.openxmlformats.org/drawingml/2006/table">
                <a:tbl>
                  <a:tblPr firstRow="1" firstCol="1" bandRow="1">
                    <a:tableStyleId>{5C22544A-7EE6-4342-B048-85BDC9FD1C3A}</a:tableStyleId>
                  </a:tblPr>
                  <a:tblGrid>
                    <a:gridCol w="884865"/>
                    <a:gridCol w="790058"/>
                    <a:gridCol w="3160233"/>
                    <a:gridCol w="3318244"/>
                  </a:tblGrid>
                  <a:tr h="431800">
                    <a:tc gridSpan="4">
                      <a:txBody>
                        <a:bodyPr/>
                        <a:lstStyle/>
                        <a:p>
                          <a:pPr marL="0" marR="0" algn="ctr">
                            <a:lnSpc>
                              <a:spcPct val="115000"/>
                            </a:lnSpc>
                            <a:spcBef>
                              <a:spcPts val="0"/>
                            </a:spcBef>
                            <a:spcAft>
                              <a:spcPts val="0"/>
                            </a:spcAft>
                          </a:pPr>
                          <a:r>
                            <a:rPr lang="en-US" sz="1800" dirty="0">
                              <a:effectLst/>
                            </a:rPr>
                            <a:t>Table 4.  Comparison of Brownian Motion and Ornstein-</a:t>
                          </a:r>
                          <a:r>
                            <a:rPr lang="en-US" sz="1800" dirty="0" err="1">
                              <a:effectLst/>
                            </a:rPr>
                            <a:t>Uhlenbeck</a:t>
                          </a:r>
                          <a:r>
                            <a:rPr lang="en-US" sz="1800" dirty="0">
                              <a:effectLst/>
                            </a:rPr>
                            <a:t> model fits</a:t>
                          </a:r>
                          <a:endParaRPr lang="en-US" sz="18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31800">
                    <a:tc>
                      <a:txBody>
                        <a:bodyPr/>
                        <a:lstStyle/>
                        <a:p>
                          <a:pPr marL="0" marR="0" algn="ctr">
                            <a:lnSpc>
                              <a:spcPct val="115000"/>
                            </a:lnSpc>
                            <a:spcBef>
                              <a:spcPts val="0"/>
                            </a:spcBef>
                            <a:spcAft>
                              <a:spcPts val="0"/>
                            </a:spcAft>
                          </a:pPr>
                          <a:r>
                            <a:rPr lang="en-US" sz="1800" dirty="0">
                              <a:effectLst/>
                            </a:rPr>
                            <a:t>model</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err="1">
                              <a:effectLst/>
                            </a:rPr>
                            <a:t>AICc</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Regime 1 </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rgbClr val="FF0000"/>
                              </a:solidFill>
                              <a:effectLst/>
                            </a:rPr>
                            <a:t>Regime 2</a:t>
                          </a:r>
                          <a:endParaRPr lang="en-US" sz="1800" dirty="0">
                            <a:solidFill>
                              <a:srgbClr val="FF0000"/>
                            </a:solidFill>
                            <a:effectLst/>
                            <a:latin typeface="Calibri"/>
                            <a:ea typeface="Calibri"/>
                            <a:cs typeface="Times New Roman"/>
                          </a:endParaRPr>
                        </a:p>
                      </a:txBody>
                      <a:tcPr marL="68580" marR="68580" marT="0" marB="0"/>
                    </a:tc>
                  </a:tr>
                  <a:tr h="431800">
                    <a:tc>
                      <a:txBody>
                        <a:bodyPr/>
                        <a:lstStyle/>
                        <a:p>
                          <a:pPr marL="0" marR="0" algn="ctr">
                            <a:lnSpc>
                              <a:spcPct val="115000"/>
                            </a:lnSpc>
                            <a:spcBef>
                              <a:spcPts val="0"/>
                            </a:spcBef>
                            <a:spcAft>
                              <a:spcPts val="0"/>
                            </a:spcAft>
                          </a:pPr>
                          <a:r>
                            <a:rPr lang="en-US" sz="1800">
                              <a:effectLst/>
                            </a:rPr>
                            <a:t>BMS</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effectLst/>
                            </a:rPr>
                            <a:t>0.00</a:t>
                          </a:r>
                          <a:endParaRPr lang="en-US" sz="1800" b="1" dirty="0">
                            <a:effectLst/>
                            <a:latin typeface="Calibri"/>
                            <a:ea typeface="Calibri"/>
                            <a:cs typeface="Times New Roman"/>
                          </a:endParaRPr>
                        </a:p>
                      </a:txBody>
                      <a:tcPr marL="68580" marR="68580" marT="0" marB="0"/>
                    </a:tc>
                    <a:tc>
                      <a:txBody>
                        <a:bodyPr/>
                        <a:lstStyle/>
                        <a:p>
                          <a:endParaRPr lang="en-US"/>
                        </a:p>
                      </a:txBody>
                      <a:tcPr marL="68580" marR="68580" marT="0" marB="0">
                        <a:blipFill rotWithShape="1">
                          <a:blip r:embed="rId3"/>
                          <a:stretch>
                            <a:fillRect l="-53089" t="-211268" r="-105212" b="-300000"/>
                          </a:stretch>
                        </a:blipFill>
                      </a:tcPr>
                    </a:tc>
                    <a:tc>
                      <a:txBody>
                        <a:bodyPr/>
                        <a:lstStyle/>
                        <a:p>
                          <a:endParaRPr lang="en-US"/>
                        </a:p>
                      </a:txBody>
                      <a:tcPr marL="68580" marR="68580" marT="0" marB="0">
                        <a:blipFill rotWithShape="1">
                          <a:blip r:embed="rId3"/>
                          <a:stretch>
                            <a:fillRect l="-145505" t="-211268" b="-300000"/>
                          </a:stretch>
                        </a:blipFill>
                      </a:tcPr>
                    </a:tc>
                  </a:tr>
                  <a:tr h="431800">
                    <a:tc>
                      <a:txBody>
                        <a:bodyPr/>
                        <a:lstStyle/>
                        <a:p>
                          <a:pPr marL="0" marR="0" algn="ctr">
                            <a:lnSpc>
                              <a:spcPct val="115000"/>
                            </a:lnSpc>
                            <a:spcBef>
                              <a:spcPts val="0"/>
                            </a:spcBef>
                            <a:spcAft>
                              <a:spcPts val="0"/>
                            </a:spcAft>
                          </a:pPr>
                          <a:r>
                            <a:rPr lang="en-US" sz="1800" dirty="0" smtClean="0">
                              <a:effectLst/>
                            </a:rPr>
                            <a:t>OUM</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smtClean="0">
                              <a:effectLst/>
                              <a:latin typeface="+mn-lt"/>
                              <a:ea typeface="+mn-ea"/>
                              <a:cs typeface="+mn-cs"/>
                            </a:rPr>
                            <a:t>1.11</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i="1" dirty="0">
                              <a:effectLst/>
                              <a:latin typeface="+mn-lt"/>
                            </a:rPr>
                            <a:t>ω</a:t>
                          </a:r>
                          <a:r>
                            <a:rPr lang="en-US" sz="1800" b="1" dirty="0">
                              <a:effectLst/>
                              <a:latin typeface="+mn-lt"/>
                            </a:rPr>
                            <a:t> = </a:t>
                          </a:r>
                          <a:r>
                            <a:rPr lang="en-US" sz="1800" b="1" dirty="0" smtClean="0">
                              <a:effectLst/>
                              <a:latin typeface="+mn-lt"/>
                            </a:rPr>
                            <a:t>6,404</a:t>
                          </a:r>
                          <a:endParaRPr lang="en-US" sz="1800" b="1" dirty="0">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l-GR" sz="1800" b="1" dirty="0" smtClean="0">
                              <a:solidFill>
                                <a:srgbClr val="FF0000"/>
                              </a:solidFill>
                              <a:effectLst/>
                              <a:latin typeface="+mn-lt"/>
                              <a:ea typeface="Calibri"/>
                              <a:cs typeface="Times New Roman"/>
                            </a:rPr>
                            <a:t>ω = 6,404</a:t>
                          </a:r>
                        </a:p>
                      </a:txBody>
                      <a:tcPr marL="68580" marR="68580" marT="0" marB="0"/>
                    </a:tc>
                  </a:tr>
                  <a:tr h="406401">
                    <a:tc>
                      <a:txBody>
                        <a:bodyPr/>
                        <a:lstStyle/>
                        <a:p>
                          <a:pPr marL="0" marR="0" algn="ctr">
                            <a:lnSpc>
                              <a:spcPct val="115000"/>
                            </a:lnSpc>
                            <a:spcBef>
                              <a:spcPts val="0"/>
                            </a:spcBef>
                            <a:spcAft>
                              <a:spcPts val="0"/>
                            </a:spcAft>
                          </a:pPr>
                          <a:r>
                            <a:rPr lang="en-US" sz="1800">
                              <a:effectLst/>
                            </a:rPr>
                            <a:t>OU1</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smtClean="0">
                              <a:effectLst/>
                              <a:latin typeface="+mn-lt"/>
                              <a:ea typeface="+mn-ea"/>
                              <a:cs typeface="+mn-cs"/>
                            </a:rPr>
                            <a:t>3.80</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i="1" dirty="0">
                              <a:effectLst/>
                              <a:latin typeface="+mn-lt"/>
                            </a:rPr>
                            <a:t>ω</a:t>
                          </a:r>
                          <a:r>
                            <a:rPr lang="en-US" sz="1800" b="1" dirty="0">
                              <a:effectLst/>
                              <a:latin typeface="+mn-lt"/>
                            </a:rPr>
                            <a:t> = </a:t>
                          </a:r>
                          <a:r>
                            <a:rPr lang="en-US" sz="1800" b="1" dirty="0" smtClean="0">
                              <a:effectLst/>
                              <a:latin typeface="+mn-lt"/>
                            </a:rPr>
                            <a:t>25,477</a:t>
                          </a:r>
                          <a:endParaRPr lang="en-US" sz="1800" b="1" dirty="0">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effectLst/>
                              <a:latin typeface="+mn-lt"/>
                            </a:rPr>
                            <a:t> </a:t>
                          </a:r>
                          <a:endParaRPr lang="en-US" sz="1800" b="1" dirty="0">
                            <a:effectLst/>
                            <a:latin typeface="+mn-lt"/>
                            <a:ea typeface="Calibri"/>
                            <a:cs typeface="Times New Roman"/>
                          </a:endParaRPr>
                        </a:p>
                      </a:txBody>
                      <a:tcPr marL="68580" marR="68580" marT="0" marB="0"/>
                    </a:tc>
                  </a:tr>
                  <a:tr h="457200">
                    <a:tc>
                      <a:txBody>
                        <a:bodyPr/>
                        <a:lstStyle/>
                        <a:p>
                          <a:pPr marL="0" marR="0" algn="ctr">
                            <a:lnSpc>
                              <a:spcPct val="115000"/>
                            </a:lnSpc>
                            <a:spcBef>
                              <a:spcPts val="0"/>
                            </a:spcBef>
                            <a:spcAft>
                              <a:spcPts val="0"/>
                            </a:spcAft>
                          </a:pPr>
                          <a:r>
                            <a:rPr lang="en-US" sz="1800">
                              <a:effectLst/>
                            </a:rPr>
                            <a:t>BM1</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smtClean="0">
                              <a:effectLst/>
                              <a:latin typeface="+mn-lt"/>
                              <a:ea typeface="+mn-ea"/>
                              <a:cs typeface="+mn-cs"/>
                            </a:rPr>
                            <a:t>6.08</a:t>
                          </a:r>
                          <a:endParaRPr lang="en-US" sz="1800" b="1" dirty="0">
                            <a:effectLst/>
                            <a:latin typeface="Calibri"/>
                            <a:ea typeface="Calibri"/>
                            <a:cs typeface="Times New Roman"/>
                          </a:endParaRPr>
                        </a:p>
                      </a:txBody>
                      <a:tcPr marL="68580" marR="68580" marT="0" marB="0"/>
                    </a:tc>
                    <a:tc>
                      <a:txBody>
                        <a:bodyPr/>
                        <a:lstStyle/>
                        <a:p>
                          <a:endParaRPr lang="en-US"/>
                        </a:p>
                      </a:txBody>
                      <a:tcPr marL="68580" marR="68580" marT="0" marB="0">
                        <a:blipFill rotWithShape="1">
                          <a:blip r:embed="rId3"/>
                          <a:stretch>
                            <a:fillRect l="-53089" t="-478667" r="-105212"/>
                          </a:stretch>
                        </a:blipFill>
                      </a:tcPr>
                    </a:tc>
                    <a:tc>
                      <a:txBody>
                        <a:bodyPr/>
                        <a:lstStyle/>
                        <a:p>
                          <a:pPr marL="0" marR="0" algn="ctr">
                            <a:lnSpc>
                              <a:spcPct val="115000"/>
                            </a:lnSpc>
                            <a:spcBef>
                              <a:spcPts val="0"/>
                            </a:spcBef>
                            <a:spcAft>
                              <a:spcPts val="0"/>
                            </a:spcAft>
                          </a:pPr>
                          <a:r>
                            <a:rPr lang="en-US" sz="1800" b="1" dirty="0">
                              <a:effectLst/>
                              <a:latin typeface="+mn-lt"/>
                            </a:rPr>
                            <a:t> </a:t>
                          </a:r>
                          <a:endParaRPr lang="en-US" sz="1800" b="1" dirty="0">
                            <a:effectLst/>
                            <a:latin typeface="+mn-lt"/>
                            <a:ea typeface="Calibri"/>
                            <a:cs typeface="Times New Roman"/>
                          </a:endParaRPr>
                        </a:p>
                      </a:txBody>
                      <a:tcPr marL="68580" marR="68580" marT="0" marB="0"/>
                    </a:tc>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320040" y="5105400"/>
                <a:ext cx="8458199" cy="1337417"/>
              </a:xfrm>
              <a:prstGeom prst="rect">
                <a:avLst/>
              </a:prstGeom>
              <a:noFill/>
            </p:spPr>
            <p:txBody>
              <a:bodyPr wrap="square" rtlCol="0">
                <a:spAutoFit/>
              </a:bodyPr>
              <a:lstStyle/>
              <a:p>
                <a:pPr algn="ctr"/>
                <a:r>
                  <a:rPr lang="en-US" sz="2000" dirty="0" smtClean="0"/>
                  <a:t>Under the genetic drift interpretation of BM,</a:t>
                </a:r>
                <a:r>
                  <a:rPr lang="en-US" sz="2000" dirty="0"/>
                  <a:t> </a:t>
                </a:r>
                <a14:m>
                  <m:oMath xmlns:m="http://schemas.openxmlformats.org/officeDocument/2006/math">
                    <m:sSup>
                      <m:sSupPr>
                        <m:ctrlPr>
                          <a:rPr lang="en-US" sz="2000" b="1" i="1">
                            <a:latin typeface="Cambria Math"/>
                          </a:rPr>
                        </m:ctrlPr>
                      </m:sSupPr>
                      <m:e>
                        <m:r>
                          <a:rPr lang="en-US" sz="2000" b="1" i="1" smtClean="0">
                            <a:latin typeface="Cambria Math"/>
                          </a:rPr>
                          <m:t> </m:t>
                        </m:r>
                        <m:r>
                          <a:rPr lang="en-US" sz="2000" b="1" i="1">
                            <a:latin typeface="Cambria Math"/>
                            <a:ea typeface="Cambria Math"/>
                          </a:rPr>
                          <m:t>𝝈</m:t>
                        </m:r>
                      </m:e>
                      <m:sup>
                        <m:r>
                          <a:rPr lang="en-US" sz="2000" b="1" i="1">
                            <a:latin typeface="Cambria Math"/>
                          </a:rPr>
                          <m:t>𝟐</m:t>
                        </m:r>
                      </m:sup>
                    </m:sSup>
                    <m:r>
                      <a:rPr lang="en-US" sz="2000" b="1" i="1">
                        <a:latin typeface="Cambria Math"/>
                      </a:rPr>
                      <m:t>=</m:t>
                    </m:r>
                    <m:r>
                      <a:rPr lang="en-US" sz="2000" b="1" i="1">
                        <a:latin typeface="Cambria Math"/>
                      </a:rPr>
                      <m:t>𝒕𝑮</m:t>
                    </m:r>
                    <m:r>
                      <a:rPr lang="en-US" sz="2000" b="1" i="1">
                        <a:latin typeface="Cambria Math"/>
                      </a:rPr>
                      <m:t>/</m:t>
                    </m:r>
                    <m:sSub>
                      <m:sSubPr>
                        <m:ctrlPr>
                          <a:rPr lang="en-US" sz="2000" b="1" i="1">
                            <a:latin typeface="Cambria Math"/>
                          </a:rPr>
                        </m:ctrlPr>
                      </m:sSubPr>
                      <m:e>
                        <m:r>
                          <a:rPr lang="en-US" sz="2000" b="1" i="1">
                            <a:latin typeface="Cambria Math"/>
                          </a:rPr>
                          <m:t>𝑵</m:t>
                        </m:r>
                      </m:e>
                      <m:sub>
                        <m:r>
                          <a:rPr lang="en-US" sz="2000" b="1" i="1">
                            <a:latin typeface="Cambria Math"/>
                          </a:rPr>
                          <m:t>𝒆</m:t>
                        </m:r>
                      </m:sub>
                    </m:sSub>
                  </m:oMath>
                </a14:m>
                <a:r>
                  <a:rPr lang="en-US" sz="2000" dirty="0" smtClean="0"/>
                  <a:t>, solve for N</a:t>
                </a:r>
                <a:r>
                  <a:rPr lang="en-US" sz="2000" baseline="-25000" dirty="0" smtClean="0"/>
                  <a:t>e</a:t>
                </a:r>
                <a:r>
                  <a:rPr lang="en-US" sz="2000" dirty="0" smtClean="0"/>
                  <a:t>; or under the moving optimum interpretation of BM,  </a:t>
                </a:r>
                <a14:m>
                  <m:oMath xmlns:m="http://schemas.openxmlformats.org/officeDocument/2006/math">
                    <m:sSup>
                      <m:sSupPr>
                        <m:ctrlPr>
                          <a:rPr lang="en-US" sz="2000" b="1" i="1" smtClean="0">
                            <a:latin typeface="Cambria Math"/>
                          </a:rPr>
                        </m:ctrlPr>
                      </m:sSupPr>
                      <m:e>
                        <m:r>
                          <a:rPr lang="en-US" sz="2000" b="1" i="1" smtClean="0">
                            <a:latin typeface="Cambria Math"/>
                            <a:ea typeface="Cambria Math"/>
                          </a:rPr>
                          <m:t>𝝈</m:t>
                        </m:r>
                      </m:e>
                      <m:sup>
                        <m:r>
                          <a:rPr lang="en-US" sz="2000" b="1" i="1" smtClean="0">
                            <a:latin typeface="Cambria Math"/>
                          </a:rPr>
                          <m:t>𝟐</m:t>
                        </m:r>
                      </m:sup>
                    </m:sSup>
                    <m:r>
                      <a:rPr lang="en-US" sz="2000" b="1" i="1" smtClean="0">
                        <a:latin typeface="Cambria Math"/>
                      </a:rPr>
                      <m:t>=</m:t>
                    </m:r>
                    <m:r>
                      <a:rPr lang="en-US" sz="2000" b="1" i="1" smtClean="0">
                        <a:latin typeface="Cambria Math"/>
                      </a:rPr>
                      <m:t>𝒕</m:t>
                    </m:r>
                    <m:r>
                      <a:rPr lang="en-US" sz="2000" b="1" i="1" smtClean="0">
                        <a:latin typeface="Cambria Math"/>
                      </a:rPr>
                      <m:t> </m:t>
                    </m:r>
                    <m:sSub>
                      <m:sSubPr>
                        <m:ctrlPr>
                          <a:rPr lang="en-US" sz="2000" b="1" i="1" smtClean="0">
                            <a:latin typeface="Cambria Math"/>
                          </a:rPr>
                        </m:ctrlPr>
                      </m:sSubPr>
                      <m:e>
                        <m:r>
                          <a:rPr lang="en-US" sz="2000" b="1" i="1" smtClean="0">
                            <a:latin typeface="Cambria Math"/>
                          </a:rPr>
                          <m:t>𝒗𝒂𝒓</m:t>
                        </m:r>
                      </m:e>
                      <m:sub>
                        <m:r>
                          <a:rPr lang="en-US" sz="2000" b="1" i="1" smtClean="0">
                            <a:latin typeface="Cambria Math"/>
                            <a:ea typeface="Cambria Math"/>
                          </a:rPr>
                          <m:t>𝜽</m:t>
                        </m:r>
                      </m:sub>
                    </m:sSub>
                  </m:oMath>
                </a14:m>
                <a:r>
                  <a:rPr lang="en-US" sz="2000" baseline="-25000" dirty="0" smtClean="0"/>
                  <a:t>  </a:t>
                </a:r>
                <a:r>
                  <a:rPr lang="en-US" sz="2000" dirty="0" smtClean="0"/>
                  <a:t>, solve for </a:t>
                </a:r>
                <a14:m>
                  <m:oMath xmlns:m="http://schemas.openxmlformats.org/officeDocument/2006/math">
                    <m:sSub>
                      <m:sSubPr>
                        <m:ctrlPr>
                          <a:rPr lang="en-US" sz="2000" i="1" smtClean="0">
                            <a:latin typeface="Cambria Math"/>
                          </a:rPr>
                        </m:ctrlPr>
                      </m:sSubPr>
                      <m:e>
                        <m:r>
                          <a:rPr lang="en-US" sz="2000" b="0" i="1" smtClean="0">
                            <a:latin typeface="Cambria Math"/>
                          </a:rPr>
                          <m:t>𝑣𝑎𝑟</m:t>
                        </m:r>
                      </m:e>
                      <m:sub>
                        <m:r>
                          <a:rPr lang="en-US" sz="2000" i="1" smtClean="0">
                            <a:latin typeface="Cambria Math"/>
                            <a:ea typeface="Cambria Math"/>
                          </a:rPr>
                          <m:t>𝜃</m:t>
                        </m:r>
                      </m:sub>
                    </m:sSub>
                  </m:oMath>
                </a14:m>
                <a:r>
                  <a:rPr lang="en-US" sz="2000" baseline="-25000" dirty="0" smtClean="0"/>
                  <a:t>.</a:t>
                </a:r>
              </a:p>
              <a:p>
                <a:pPr algn="ctr"/>
                <a:r>
                  <a:rPr lang="en-US" sz="2000" dirty="0" smtClean="0"/>
                  <a:t>Using the OU models,  solve </a:t>
                </a:r>
                <a14:m>
                  <m:oMath xmlns:m="http://schemas.openxmlformats.org/officeDocument/2006/math">
                    <m:r>
                      <a:rPr lang="en-US" sz="2000" b="1" i="1" smtClean="0">
                        <a:latin typeface="Cambria Math"/>
                        <a:ea typeface="Cambria Math"/>
                      </a:rPr>
                      <m:t>𝜶</m:t>
                    </m:r>
                    <m:r>
                      <a:rPr lang="en-US" sz="2000" b="1" i="1" smtClean="0">
                        <a:latin typeface="Cambria Math"/>
                        <a:ea typeface="Cambria Math"/>
                      </a:rPr>
                      <m:t>=</m:t>
                    </m:r>
                    <m:r>
                      <a:rPr lang="en-US" sz="2000" b="1" i="1" smtClean="0">
                        <a:latin typeface="Cambria Math"/>
                        <a:ea typeface="Cambria Math"/>
                      </a:rPr>
                      <m:t>𝒕𝑮</m:t>
                    </m:r>
                    <m:r>
                      <a:rPr lang="en-US" sz="2000" b="1" i="1" smtClean="0">
                        <a:latin typeface="Cambria Math"/>
                        <a:ea typeface="Cambria Math"/>
                      </a:rPr>
                      <m:t>/(</m:t>
                    </m:r>
                    <m:r>
                      <a:rPr lang="en-US" sz="2000" b="1" i="1" smtClean="0">
                        <a:latin typeface="Cambria Math"/>
                        <a:ea typeface="Cambria Math"/>
                      </a:rPr>
                      <m:t>𝝎</m:t>
                    </m:r>
                    <m:r>
                      <a:rPr lang="en-US" sz="2000" b="1" i="1" smtClean="0">
                        <a:latin typeface="Cambria Math"/>
                        <a:ea typeface="Cambria Math"/>
                      </a:rPr>
                      <m:t>+</m:t>
                    </m:r>
                    <m:r>
                      <a:rPr lang="en-US" sz="2000" b="1" i="1" smtClean="0">
                        <a:latin typeface="Cambria Math"/>
                        <a:ea typeface="Cambria Math"/>
                      </a:rPr>
                      <m:t>𝑷</m:t>
                    </m:r>
                    <m:r>
                      <a:rPr lang="en-US" sz="2000" b="1" i="1" smtClean="0">
                        <a:latin typeface="Cambria Math"/>
                        <a:ea typeface="Cambria Math"/>
                      </a:rPr>
                      <m:t>)</m:t>
                    </m:r>
                  </m:oMath>
                </a14:m>
                <a:r>
                  <a:rPr lang="en-US" sz="2000" b="1" dirty="0" smtClean="0"/>
                  <a:t> </a:t>
                </a:r>
                <a:r>
                  <a:rPr lang="en-US" sz="2000" dirty="0" smtClean="0"/>
                  <a:t>for</a:t>
                </a:r>
                <a:r>
                  <a:rPr lang="en-US" sz="2000" dirty="0"/>
                  <a:t> </a:t>
                </a:r>
                <a:r>
                  <a:rPr lang="el-GR" sz="2000" i="1" dirty="0" smtClean="0"/>
                  <a:t>ω</a:t>
                </a:r>
                <a:r>
                  <a:rPr lang="en-US" sz="2000" dirty="0" smtClean="0"/>
                  <a:t> = width of fitness function, 	analogous to a variance.</a:t>
                </a:r>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320040" y="5105400"/>
                <a:ext cx="8458199" cy="1337417"/>
              </a:xfrm>
              <a:prstGeom prst="rect">
                <a:avLst/>
              </a:prstGeom>
              <a:blipFill rotWithShape="1">
                <a:blip r:embed="rId4"/>
                <a:stretch>
                  <a:fillRect l="-649" t="-1370" r="-577" b="-6849"/>
                </a:stretch>
              </a:blipFill>
            </p:spPr>
            <p:txBody>
              <a:bodyPr/>
              <a:lstStyle/>
              <a:p>
                <a:r>
                  <a:rPr lang="en-US">
                    <a:noFill/>
                  </a:rPr>
                  <a:t> </a:t>
                </a:r>
              </a:p>
            </p:txBody>
          </p:sp>
        </mc:Fallback>
      </mc:AlternateContent>
    </p:spTree>
    <p:extLst>
      <p:ext uri="{BB962C8B-B14F-4D97-AF65-F5344CB8AC3E}">
        <p14:creationId xmlns:p14="http://schemas.microsoft.com/office/powerpoint/2010/main" val="27872788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162765" y="6280590"/>
            <a:ext cx="4572000" cy="226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5109172" y="2286000"/>
            <a:ext cx="0" cy="307901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04121" y="3509186"/>
            <a:ext cx="0" cy="1295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64593" y="536950"/>
            <a:ext cx="4522491" cy="1077218"/>
          </a:xfrm>
          <a:prstGeom prst="rect">
            <a:avLst/>
          </a:prstGeom>
          <a:noFill/>
        </p:spPr>
        <p:txBody>
          <a:bodyPr wrap="square" rtlCol="0">
            <a:spAutoFit/>
          </a:bodyPr>
          <a:lstStyle/>
          <a:p>
            <a:pPr algn="ctr"/>
            <a:r>
              <a:rPr lang="en-US" sz="3200" b="1" i="1" dirty="0" smtClean="0"/>
              <a:t>Visualizing very weak </a:t>
            </a:r>
          </a:p>
          <a:p>
            <a:pPr algn="ctr"/>
            <a:r>
              <a:rPr lang="en-US" sz="3200" b="1" i="1" dirty="0" smtClean="0"/>
              <a:t>stabilizing selection</a:t>
            </a:r>
          </a:p>
        </p:txBody>
      </p:sp>
      <p:grpSp>
        <p:nvGrpSpPr>
          <p:cNvPr id="16" name="Group 15"/>
          <p:cNvGrpSpPr/>
          <p:nvPr/>
        </p:nvGrpSpPr>
        <p:grpSpPr>
          <a:xfrm>
            <a:off x="4153159" y="325473"/>
            <a:ext cx="4590466" cy="6183718"/>
            <a:chOff x="2659911" y="232144"/>
            <a:chExt cx="4590466" cy="6183718"/>
          </a:xfrm>
        </p:grpSpPr>
        <p:grpSp>
          <p:nvGrpSpPr>
            <p:cNvPr id="2" name="Group 1"/>
            <p:cNvGrpSpPr/>
            <p:nvPr/>
          </p:nvGrpSpPr>
          <p:grpSpPr>
            <a:xfrm>
              <a:off x="2659911" y="232144"/>
              <a:ext cx="4590466" cy="6016256"/>
              <a:chOff x="2659911" y="232144"/>
              <a:chExt cx="4590466" cy="6016256"/>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3399" y="232144"/>
                <a:ext cx="1881481" cy="1828800"/>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9911" y="2133600"/>
                <a:ext cx="459046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742" y="5441211"/>
              <a:ext cx="630534" cy="6858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8811" y="5501462"/>
              <a:ext cx="677978" cy="6858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8046" y="5501461"/>
              <a:ext cx="813089" cy="6858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47946" y="5501462"/>
              <a:ext cx="768614" cy="68580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74804" y="5501462"/>
              <a:ext cx="780153" cy="914400"/>
            </a:xfrm>
            <a:prstGeom prst="rect">
              <a:avLst/>
            </a:prstGeom>
          </p:spPr>
        </p:pic>
        <p:sp>
          <p:nvSpPr>
            <p:cNvPr id="18" name="TextBox 17"/>
            <p:cNvSpPr txBox="1"/>
            <p:nvPr/>
          </p:nvSpPr>
          <p:spPr>
            <a:xfrm rot="16200000">
              <a:off x="1178139" y="3769544"/>
              <a:ext cx="3332876" cy="369332"/>
            </a:xfrm>
            <a:prstGeom prst="rect">
              <a:avLst/>
            </a:prstGeom>
            <a:solidFill>
              <a:schemeClr val="bg1"/>
            </a:solidFill>
          </p:spPr>
          <p:txBody>
            <a:bodyPr wrap="square" rtlCol="0">
              <a:spAutoFit/>
            </a:bodyPr>
            <a:lstStyle/>
            <a:p>
              <a:pPr algn="ctr"/>
              <a:r>
                <a:rPr lang="en-US" dirty="0" smtClean="0">
                  <a:solidFill>
                    <a:srgbClr val="0070C0"/>
                  </a:solidFill>
                </a:rPr>
                <a:t>Probability</a:t>
              </a:r>
              <a:r>
                <a:rPr lang="en-US" dirty="0" smtClean="0"/>
                <a:t>, </a:t>
              </a:r>
              <a:r>
                <a:rPr lang="en-US" dirty="0" smtClean="0">
                  <a:solidFill>
                    <a:srgbClr val="FFC000"/>
                  </a:solidFill>
                </a:rPr>
                <a:t>Fitness</a:t>
              </a:r>
              <a:endParaRPr lang="en-US" dirty="0">
                <a:solidFill>
                  <a:srgbClr val="FFC000"/>
                </a:solidFill>
              </a:endParaRPr>
            </a:p>
          </p:txBody>
        </p:sp>
      </p:grpSp>
      <p:sp>
        <p:nvSpPr>
          <p:cNvPr id="20" name="Left Arrow 19"/>
          <p:cNvSpPr>
            <a:spLocks noChangeAspect="1"/>
          </p:cNvSpPr>
          <p:nvPr/>
        </p:nvSpPr>
        <p:spPr>
          <a:xfrm>
            <a:off x="6915214" y="536950"/>
            <a:ext cx="738421" cy="36576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5169002" y="2587032"/>
            <a:ext cx="321387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014383" y="4472763"/>
            <a:ext cx="814454" cy="369332"/>
          </a:xfrm>
          <a:prstGeom prst="rect">
            <a:avLst/>
          </a:prstGeom>
          <a:solidFill>
            <a:schemeClr val="bg1"/>
          </a:solidFill>
        </p:spPr>
        <p:txBody>
          <a:bodyPr wrap="none" rtlCol="0">
            <a:spAutoFit/>
          </a:bodyPr>
          <a:lstStyle/>
          <a:p>
            <a:r>
              <a:rPr lang="en-US" dirty="0" err="1"/>
              <a:t>v</a:t>
            </a:r>
            <a:r>
              <a:rPr lang="en-US" dirty="0" err="1" smtClean="0"/>
              <a:t>ar</a:t>
            </a:r>
            <a:r>
              <a:rPr lang="en-US" dirty="0" smtClean="0"/>
              <a:t> = 1</a:t>
            </a:r>
            <a:endParaRPr lang="en-US" dirty="0"/>
          </a:p>
        </p:txBody>
      </p:sp>
      <p:sp>
        <p:nvSpPr>
          <p:cNvPr id="7" name="TextBox 6"/>
          <p:cNvSpPr txBox="1"/>
          <p:nvPr/>
        </p:nvSpPr>
        <p:spPr>
          <a:xfrm>
            <a:off x="7266250" y="3065721"/>
            <a:ext cx="683200" cy="369332"/>
          </a:xfrm>
          <a:prstGeom prst="rect">
            <a:avLst/>
          </a:prstGeom>
          <a:solidFill>
            <a:schemeClr val="bg1"/>
          </a:solidFill>
        </p:spPr>
        <p:txBody>
          <a:bodyPr wrap="none" rtlCol="0">
            <a:spAutoFit/>
          </a:bodyPr>
          <a:lstStyle/>
          <a:p>
            <a:r>
              <a:rPr lang="el-GR" dirty="0"/>
              <a:t>ω</a:t>
            </a:r>
            <a:r>
              <a:rPr lang="en-US" dirty="0" smtClean="0"/>
              <a:t> = 9</a:t>
            </a:r>
            <a:endParaRPr lang="en-US" dirty="0"/>
          </a:p>
        </p:txBody>
      </p:sp>
      <p:sp>
        <p:nvSpPr>
          <p:cNvPr id="14" name="TextBox 13"/>
          <p:cNvSpPr txBox="1"/>
          <p:nvPr/>
        </p:nvSpPr>
        <p:spPr>
          <a:xfrm>
            <a:off x="7035063" y="2384299"/>
            <a:ext cx="1241679" cy="369332"/>
          </a:xfrm>
          <a:prstGeom prst="rect">
            <a:avLst/>
          </a:prstGeom>
          <a:solidFill>
            <a:schemeClr val="bg1"/>
          </a:solidFill>
        </p:spPr>
        <p:txBody>
          <a:bodyPr wrap="square" rtlCol="0">
            <a:spAutoFit/>
          </a:bodyPr>
          <a:lstStyle/>
          <a:p>
            <a:r>
              <a:rPr lang="el-GR" dirty="0"/>
              <a:t>ω</a:t>
            </a:r>
            <a:r>
              <a:rPr lang="en-US" dirty="0" smtClean="0"/>
              <a:t> = 25,000</a:t>
            </a:r>
            <a:endParaRPr lang="en-US" dirty="0"/>
          </a:p>
        </p:txBody>
      </p:sp>
      <p:cxnSp>
        <p:nvCxnSpPr>
          <p:cNvPr id="22" name="Straight Connector 21"/>
          <p:cNvCxnSpPr/>
          <p:nvPr/>
        </p:nvCxnSpPr>
        <p:spPr>
          <a:xfrm flipV="1">
            <a:off x="6607838" y="2402366"/>
            <a:ext cx="0" cy="313192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522491" y="5549687"/>
            <a:ext cx="4125714" cy="957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4701284" y="5629611"/>
            <a:ext cx="3870582" cy="846727"/>
            <a:chOff x="3235742" y="5528145"/>
            <a:chExt cx="3870582" cy="846727"/>
          </a:xfrm>
        </p:grpSpPr>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35742" y="5531952"/>
              <a:ext cx="685800" cy="702763"/>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87298" y="5542337"/>
              <a:ext cx="822960" cy="687333"/>
            </a:xfrm>
            <a:prstGeom prst="rect">
              <a:avLst/>
            </a:prstGeom>
          </p:spPr>
        </p:pic>
        <p:pic>
          <p:nvPicPr>
            <p:cNvPr id="33" name="Picture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26510" y="5528145"/>
              <a:ext cx="822960" cy="715718"/>
            </a:xfrm>
            <a:prstGeom prst="rect">
              <a:avLst/>
            </a:prstGeom>
          </p:spPr>
        </p:pic>
        <p:pic>
          <p:nvPicPr>
            <p:cNvPr id="34" name="Picture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10521" y="5531952"/>
              <a:ext cx="822960" cy="691637"/>
            </a:xfrm>
            <a:prstGeom prst="rect">
              <a:avLst/>
            </a:prstGeom>
          </p:spPr>
        </p:pic>
        <p:pic>
          <p:nvPicPr>
            <p:cNvPr id="35" name="Picture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74804" y="5542452"/>
              <a:ext cx="731520" cy="832420"/>
            </a:xfrm>
            <a:prstGeom prst="rect">
              <a:avLst/>
            </a:prstGeom>
          </p:spPr>
        </p:pic>
      </p:grpSp>
      <p:sp>
        <p:nvSpPr>
          <p:cNvPr id="23" name="Rectangle 22"/>
          <p:cNvSpPr/>
          <p:nvPr/>
        </p:nvSpPr>
        <p:spPr>
          <a:xfrm>
            <a:off x="5919860" y="6105348"/>
            <a:ext cx="1424108" cy="461665"/>
          </a:xfrm>
          <a:prstGeom prst="rect">
            <a:avLst/>
          </a:prstGeom>
        </p:spPr>
        <p:txBody>
          <a:bodyPr wrap="none">
            <a:spAutoFit/>
          </a:bodyPr>
          <a:lstStyle/>
          <a:p>
            <a:r>
              <a:rPr lang="en-US" sz="2400" dirty="0"/>
              <a:t>ornament</a:t>
            </a:r>
          </a:p>
        </p:txBody>
      </p:sp>
    </p:spTree>
    <p:extLst>
      <p:ext uri="{BB962C8B-B14F-4D97-AF65-F5344CB8AC3E}">
        <p14:creationId xmlns:p14="http://schemas.microsoft.com/office/powerpoint/2010/main" val="573060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i="1" dirty="0" smtClean="0">
                <a:solidFill>
                  <a:schemeClr val="tx1"/>
                </a:solidFill>
              </a:rPr>
              <a:t>Fisher’s Insight</a:t>
            </a:r>
            <a:endParaRPr lang="en-US" sz="4000" b="1" i="1" dirty="0">
              <a:solidFill>
                <a:schemeClr val="tx1"/>
              </a:solidFill>
            </a:endParaRPr>
          </a:p>
        </p:txBody>
      </p:sp>
      <p:sp>
        <p:nvSpPr>
          <p:cNvPr id="3" name="Content Placeholder 2"/>
          <p:cNvSpPr>
            <a:spLocks noGrp="1"/>
          </p:cNvSpPr>
          <p:nvPr>
            <p:ph idx="4294967295"/>
          </p:nvPr>
        </p:nvSpPr>
        <p:spPr>
          <a:xfrm>
            <a:off x="3581400" y="1905000"/>
            <a:ext cx="5257800" cy="4525963"/>
          </a:xfrm>
        </p:spPr>
        <p:txBody>
          <a:bodyPr/>
          <a:lstStyle/>
          <a:p>
            <a:pPr marL="0" indent="0">
              <a:buNone/>
            </a:pPr>
            <a:r>
              <a:rPr lang="en-US" sz="2400" dirty="0" smtClean="0">
                <a:solidFill>
                  <a:schemeClr val="tx1"/>
                </a:solidFill>
              </a:rPr>
              <a:t>“The two characteristics affected by such a process, namely plumage development in the male, and sexual preference for such development in the female, must thus advance together … with ever-increasing speed.”</a:t>
            </a:r>
          </a:p>
          <a:p>
            <a:pPr marL="0" indent="0">
              <a:buNone/>
            </a:pPr>
            <a:r>
              <a:rPr lang="en-US" dirty="0" smtClean="0">
                <a:solidFill>
                  <a:schemeClr val="tx1"/>
                </a:solidFill>
              </a:rPr>
              <a:t>                             </a:t>
            </a:r>
            <a:r>
              <a:rPr lang="en-US" sz="2400" dirty="0" smtClean="0">
                <a:solidFill>
                  <a:schemeClr val="tx1"/>
                </a:solidFill>
              </a:rPr>
              <a:t>Fisher 1915, 1930</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84351"/>
            <a:ext cx="2971800" cy="3771900"/>
          </a:xfrm>
          <a:prstGeom prst="rect">
            <a:avLst/>
          </a:prstGeom>
        </p:spPr>
      </p:pic>
      <p:sp>
        <p:nvSpPr>
          <p:cNvPr id="5" name="TextBox 4"/>
          <p:cNvSpPr txBox="1"/>
          <p:nvPr/>
        </p:nvSpPr>
        <p:spPr>
          <a:xfrm>
            <a:off x="530642" y="5638800"/>
            <a:ext cx="2898358" cy="369332"/>
          </a:xfrm>
          <a:prstGeom prst="rect">
            <a:avLst/>
          </a:prstGeom>
          <a:noFill/>
        </p:spPr>
        <p:txBody>
          <a:bodyPr wrap="none" rtlCol="0">
            <a:spAutoFit/>
          </a:bodyPr>
          <a:lstStyle/>
          <a:p>
            <a:r>
              <a:rPr lang="en-US" dirty="0" smtClean="0"/>
              <a:t>Ronald A. Fisher (1890-1962)</a:t>
            </a:r>
            <a:endParaRPr lang="en-US" dirty="0"/>
          </a:p>
        </p:txBody>
      </p:sp>
    </p:spTree>
    <p:extLst>
      <p:ext uri="{BB962C8B-B14F-4D97-AF65-F5344CB8AC3E}">
        <p14:creationId xmlns:p14="http://schemas.microsoft.com/office/powerpoint/2010/main" val="3652799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i="1" dirty="0" smtClean="0"/>
              <a:t>Conclusion using </a:t>
            </a:r>
            <a:r>
              <a:rPr lang="en-US" sz="3600" b="1" i="1" dirty="0" smtClean="0">
                <a:solidFill>
                  <a:srgbClr val="0070C0"/>
                </a:solidFill>
              </a:rPr>
              <a:t>generic models </a:t>
            </a:r>
            <a:r>
              <a:rPr lang="en-US" sz="3600" b="1" i="1" dirty="0" smtClean="0"/>
              <a:t>(</a:t>
            </a:r>
            <a:r>
              <a:rPr lang="en-US" sz="3600" b="1" i="1" dirty="0" err="1" smtClean="0"/>
              <a:t>OUwie</a:t>
            </a:r>
            <a:r>
              <a:rPr lang="en-US" sz="3600" b="1" i="1" dirty="0" smtClean="0"/>
              <a:t>): need moving peaks </a:t>
            </a:r>
            <a:endParaRPr lang="en-US" sz="3600" b="1" i="1"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r>
              <a:rPr lang="en-US" dirty="0" smtClean="0"/>
              <a:t>Brownian motion of a natural selection optimum for preferences is the best-fitting and most plausible model for the data.</a:t>
            </a:r>
          </a:p>
          <a:p>
            <a:r>
              <a:rPr lang="en-US" dirty="0" smtClean="0"/>
              <a:t>This conclusion is consistent with results using the Phenotypic Tango model.</a:t>
            </a:r>
          </a:p>
          <a:p>
            <a:r>
              <a:rPr lang="en-US" dirty="0" smtClean="0"/>
              <a:t>BM of an intermediate optimum may be a reasonable model for adaptive radiations in general.</a:t>
            </a:r>
          </a:p>
          <a:p>
            <a:endParaRPr lang="en-US" dirty="0" smtClean="0"/>
          </a:p>
          <a:p>
            <a:pPr marL="0" indent="0">
              <a:buNone/>
            </a:pPr>
            <a:endParaRPr lang="en-US" dirty="0"/>
          </a:p>
        </p:txBody>
      </p:sp>
    </p:spTree>
    <p:extLst>
      <p:ext uri="{BB962C8B-B14F-4D97-AF65-F5344CB8AC3E}">
        <p14:creationId xmlns:p14="http://schemas.microsoft.com/office/powerpoint/2010/main" val="2670926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Autofit/>
          </a:bodyPr>
          <a:lstStyle/>
          <a:p>
            <a:r>
              <a:rPr lang="en-US" sz="3600" b="1" i="1" dirty="0" smtClean="0"/>
              <a:t>The Future</a:t>
            </a:r>
            <a:endParaRPr lang="en-US" sz="3600" b="1" i="1" dirty="0"/>
          </a:p>
        </p:txBody>
      </p:sp>
      <p:sp>
        <p:nvSpPr>
          <p:cNvPr id="3" name="Content Placeholder 2"/>
          <p:cNvSpPr>
            <a:spLocks noGrp="1"/>
          </p:cNvSpPr>
          <p:nvPr>
            <p:ph idx="1"/>
          </p:nvPr>
        </p:nvSpPr>
        <p:spPr>
          <a:xfrm>
            <a:off x="457200" y="685800"/>
            <a:ext cx="8229600" cy="4525963"/>
          </a:xfrm>
        </p:spPr>
        <p:txBody>
          <a:bodyPr/>
          <a:lstStyle/>
          <a:p>
            <a:r>
              <a:rPr lang="en-US" dirty="0" smtClean="0"/>
              <a:t>Need solution for Phenotypic Tango model</a:t>
            </a:r>
          </a:p>
          <a:p>
            <a:r>
              <a:rPr lang="en-US" dirty="0" smtClean="0"/>
              <a:t>Need a version of the model that includes peak movement</a:t>
            </a:r>
          </a:p>
          <a:p>
            <a:r>
              <a:rPr lang="en-US" dirty="0" smtClean="0"/>
              <a:t>Need better data and more of it</a:t>
            </a:r>
          </a:p>
          <a:p>
            <a:r>
              <a:rPr lang="en-US" dirty="0" smtClean="0"/>
              <a:t>Need testing framework for model that incorporates prior information and estimates multivariate quantitative genetic parameters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663558"/>
            <a:ext cx="1828800" cy="18288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5223" t="4846" r="7289" b="19680"/>
          <a:stretch/>
        </p:blipFill>
        <p:spPr>
          <a:xfrm>
            <a:off x="6096000" y="4632793"/>
            <a:ext cx="1828800" cy="189032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4662568"/>
            <a:ext cx="2286000" cy="1229155"/>
          </a:xfrm>
          <a:prstGeom prst="rect">
            <a:avLst/>
          </a:prstGeom>
        </p:spPr>
      </p:pic>
      <p:sp>
        <p:nvSpPr>
          <p:cNvPr id="7" name="Rectangle 6"/>
          <p:cNvSpPr/>
          <p:nvPr/>
        </p:nvSpPr>
        <p:spPr>
          <a:xfrm>
            <a:off x="2901684" y="6030693"/>
            <a:ext cx="3035831" cy="461665"/>
          </a:xfrm>
          <a:prstGeom prst="rect">
            <a:avLst/>
          </a:prstGeom>
        </p:spPr>
        <p:txBody>
          <a:bodyPr wrap="none">
            <a:spAutoFit/>
          </a:bodyPr>
          <a:lstStyle/>
          <a:p>
            <a:r>
              <a:rPr lang="en-US" sz="2400" dirty="0"/>
              <a:t>Uyeda &amp; Harmon 2014</a:t>
            </a:r>
          </a:p>
        </p:txBody>
      </p:sp>
    </p:spTree>
    <p:extLst>
      <p:ext uri="{BB962C8B-B14F-4D97-AF65-F5344CB8AC3E}">
        <p14:creationId xmlns:p14="http://schemas.microsoft.com/office/powerpoint/2010/main" val="15895260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0"/>
            <a:ext cx="8229600" cy="1143000"/>
          </a:xfrm>
        </p:spPr>
        <p:txBody>
          <a:bodyPr/>
          <a:lstStyle/>
          <a:p>
            <a:r>
              <a:rPr lang="en-US" b="1" i="1" dirty="0" smtClean="0"/>
              <a:t>Acknowledgements</a:t>
            </a:r>
            <a:endParaRPr lang="en-US" b="1" i="1" dirty="0"/>
          </a:p>
        </p:txBody>
      </p:sp>
      <p:sp>
        <p:nvSpPr>
          <p:cNvPr id="3" name="Content Placeholder 2"/>
          <p:cNvSpPr>
            <a:spLocks noGrp="1"/>
          </p:cNvSpPr>
          <p:nvPr>
            <p:ph idx="4294967295"/>
          </p:nvPr>
        </p:nvSpPr>
        <p:spPr>
          <a:xfrm>
            <a:off x="450066" y="594518"/>
            <a:ext cx="8229600" cy="5516563"/>
          </a:xfrm>
        </p:spPr>
        <p:txBody>
          <a:bodyPr/>
          <a:lstStyle/>
          <a:p>
            <a:pPr marL="0" indent="0">
              <a:buNone/>
            </a:pPr>
            <a:endParaRPr lang="en-US" sz="2400" dirty="0" smtClean="0"/>
          </a:p>
          <a:p>
            <a:pPr marL="0" indent="0">
              <a:buNone/>
            </a:pPr>
            <a:r>
              <a:rPr lang="en-US" sz="2400" dirty="0" err="1" smtClean="0">
                <a:solidFill>
                  <a:srgbClr val="0070C0"/>
                </a:solidFill>
              </a:rPr>
              <a:t>NESCent</a:t>
            </a:r>
            <a:r>
              <a:rPr lang="en-US" sz="2400" dirty="0" smtClean="0">
                <a:solidFill>
                  <a:srgbClr val="0070C0"/>
                </a:solidFill>
              </a:rPr>
              <a:t>/</a:t>
            </a:r>
            <a:r>
              <a:rPr lang="en-US" sz="2400" dirty="0" err="1" smtClean="0">
                <a:solidFill>
                  <a:srgbClr val="0070C0"/>
                </a:solidFill>
              </a:rPr>
              <a:t>NIMBioS</a:t>
            </a:r>
            <a:r>
              <a:rPr lang="en-US" sz="2400" dirty="0" smtClean="0">
                <a:solidFill>
                  <a:srgbClr val="0070C0"/>
                </a:solidFill>
              </a:rPr>
              <a:t> Course in Evolutionary Quantitative Genetics: </a:t>
            </a:r>
            <a:r>
              <a:rPr lang="en-US" sz="2400" dirty="0" smtClean="0"/>
              <a:t>Joe </a:t>
            </a:r>
            <a:r>
              <a:rPr lang="en-US" sz="2400" dirty="0" err="1" smtClean="0"/>
              <a:t>Felsenstein</a:t>
            </a:r>
            <a:r>
              <a:rPr lang="en-US" sz="2400" dirty="0"/>
              <a:t> =</a:t>
            </a:r>
            <a:r>
              <a:rPr lang="en-US" sz="2400" dirty="0" smtClean="0"/>
              <a:t> co-organizer; with Patrick Carter, Patrick Phillips, Adam Jones, Trudy Mackay, Marguerite Butler,  Emilia Martins, Paul Hohenlohe, Liam </a:t>
            </a:r>
            <a:r>
              <a:rPr lang="en-US" sz="2400" dirty="0" err="1" smtClean="0"/>
              <a:t>Revell</a:t>
            </a:r>
            <a:r>
              <a:rPr lang="en-US" sz="2400" dirty="0" smtClean="0"/>
              <a:t>, Brian O’Meara, Luke Harmon, Michael Whitlock,  Josef Uyeda, Tyler Heather,  Matt Pennell = guest instructors. </a:t>
            </a:r>
          </a:p>
          <a:p>
            <a:pPr marL="0" indent="0">
              <a:buNone/>
            </a:pPr>
            <a:r>
              <a:rPr lang="en-US" sz="2400" dirty="0" smtClean="0"/>
              <a:t> </a:t>
            </a:r>
          </a:p>
          <a:p>
            <a:pPr marL="0" indent="0">
              <a:buNone/>
            </a:pPr>
            <a:endParaRPr lang="en-US" sz="2400" dirty="0" smtClean="0"/>
          </a:p>
          <a:p>
            <a:pPr marL="0" indent="0">
              <a:buNone/>
            </a:pPr>
            <a:endParaRPr lang="en-US" dirty="0" smtClean="0"/>
          </a:p>
          <a:p>
            <a:pPr marL="0" indent="0">
              <a:buNone/>
            </a:pPr>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97" y="541020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51201"/>
          <a:stretch/>
        </p:blipFill>
        <p:spPr>
          <a:xfrm>
            <a:off x="2057400" y="5377132"/>
            <a:ext cx="4462130" cy="1132936"/>
          </a:xfrm>
          <a:prstGeom prst="rect">
            <a:avLst/>
          </a:prstGeom>
        </p:spPr>
      </p:pic>
      <p:sp>
        <p:nvSpPr>
          <p:cNvPr id="6" name="TextBox 5"/>
          <p:cNvSpPr txBox="1"/>
          <p:nvPr/>
        </p:nvSpPr>
        <p:spPr>
          <a:xfrm>
            <a:off x="6705599" y="5398903"/>
            <a:ext cx="1974067" cy="830997"/>
          </a:xfrm>
          <a:prstGeom prst="rect">
            <a:avLst/>
          </a:prstGeom>
          <a:noFill/>
        </p:spPr>
        <p:txBody>
          <a:bodyPr wrap="none" rtlCol="0">
            <a:spAutoFit/>
          </a:bodyPr>
          <a:lstStyle/>
          <a:p>
            <a:r>
              <a:rPr lang="en-US" sz="2400" dirty="0" smtClean="0">
                <a:solidFill>
                  <a:srgbClr val="0070C0"/>
                </a:solidFill>
              </a:rPr>
              <a:t>Illustrations:</a:t>
            </a:r>
          </a:p>
          <a:p>
            <a:r>
              <a:rPr lang="en-US" sz="2400" dirty="0" smtClean="0"/>
              <a:t>Ivan </a:t>
            </a:r>
            <a:r>
              <a:rPr lang="en-US" sz="2400" dirty="0" err="1" smtClean="0"/>
              <a:t>Phillipsen</a:t>
            </a:r>
            <a:endParaRPr lang="en-US" sz="24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66" y="3352800"/>
            <a:ext cx="8229600" cy="1952923"/>
          </a:xfrm>
          <a:prstGeom prst="rect">
            <a:avLst/>
          </a:prstGeom>
        </p:spPr>
      </p:pic>
    </p:spTree>
    <p:extLst>
      <p:ext uri="{BB962C8B-B14F-4D97-AF65-F5344CB8AC3E}">
        <p14:creationId xmlns:p14="http://schemas.microsoft.com/office/powerpoint/2010/main" val="42117686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Autofit/>
          </a:bodyPr>
          <a:lstStyle/>
          <a:p>
            <a:r>
              <a:rPr lang="en-US" sz="3600" b="1" i="1" dirty="0" smtClean="0"/>
              <a:t>References</a:t>
            </a:r>
            <a:endParaRPr lang="en-US" sz="3600" b="1" i="1" dirty="0"/>
          </a:p>
        </p:txBody>
      </p:sp>
      <p:sp>
        <p:nvSpPr>
          <p:cNvPr id="3" name="Content Placeholder 2"/>
          <p:cNvSpPr>
            <a:spLocks noGrp="1"/>
          </p:cNvSpPr>
          <p:nvPr>
            <p:ph idx="1"/>
          </p:nvPr>
        </p:nvSpPr>
        <p:spPr>
          <a:xfrm>
            <a:off x="457200" y="685800"/>
            <a:ext cx="8229600" cy="6019800"/>
          </a:xfrm>
        </p:spPr>
        <p:txBody>
          <a:bodyPr>
            <a:normAutofit fontScale="40000" lnSpcReduction="20000"/>
          </a:bodyPr>
          <a:lstStyle/>
          <a:p>
            <a:r>
              <a:rPr lang="en-US" sz="5500" dirty="0" smtClean="0"/>
              <a:t>Arnold, S. J. &amp; L. D. Houck. 2016.  Can the Fisher-</a:t>
            </a:r>
            <a:r>
              <a:rPr lang="en-US" sz="5500" dirty="0" err="1" smtClean="0"/>
              <a:t>Lande</a:t>
            </a:r>
            <a:r>
              <a:rPr lang="en-US" sz="5500" dirty="0" smtClean="0"/>
              <a:t> process account for birds of paradise and other sexual radiations?  American Naturalist 187:000-000.</a:t>
            </a:r>
          </a:p>
          <a:p>
            <a:r>
              <a:rPr lang="en-US" sz="5500" dirty="0" smtClean="0"/>
              <a:t>Fisher, R. A. </a:t>
            </a:r>
            <a:r>
              <a:rPr lang="en-US" sz="5500" dirty="0"/>
              <a:t>1930. The </a:t>
            </a:r>
            <a:r>
              <a:rPr lang="en-US" sz="5500" dirty="0" err="1"/>
              <a:t>genetical</a:t>
            </a:r>
            <a:r>
              <a:rPr lang="en-US" sz="5500" dirty="0"/>
              <a:t> theory of natural selection. Clarendon, London</a:t>
            </a:r>
            <a:r>
              <a:rPr lang="en-US" sz="5500" dirty="0" smtClean="0"/>
              <a:t>.</a:t>
            </a:r>
          </a:p>
          <a:p>
            <a:r>
              <a:rPr lang="en-US" sz="5500" dirty="0" err="1" smtClean="0"/>
              <a:t>Lande</a:t>
            </a:r>
            <a:r>
              <a:rPr lang="en-US" sz="5500" dirty="0" smtClean="0"/>
              <a:t>, R. </a:t>
            </a:r>
            <a:r>
              <a:rPr lang="en-US" sz="5500" dirty="0"/>
              <a:t>1981.  Models of speciation by sexual selection on polygenic traits. Proc. Nat. Acad. Sci. USA 78:3721–3725</a:t>
            </a:r>
            <a:r>
              <a:rPr lang="en-US" sz="5500" dirty="0" smtClean="0"/>
              <a:t>.</a:t>
            </a:r>
          </a:p>
          <a:p>
            <a:r>
              <a:rPr lang="en-US" sz="5500" dirty="0" err="1"/>
              <a:t>LeCroy</a:t>
            </a:r>
            <a:r>
              <a:rPr lang="en-US" sz="5500" dirty="0"/>
              <a:t>, M.  1981. The genus</a:t>
            </a:r>
            <a:r>
              <a:rPr lang="en-US" sz="5500" i="1" dirty="0"/>
              <a:t> </a:t>
            </a:r>
            <a:r>
              <a:rPr lang="en-US" sz="5500" i="1" dirty="0" err="1"/>
              <a:t>Paradisaea</a:t>
            </a:r>
            <a:r>
              <a:rPr lang="en-US" sz="5500" dirty="0"/>
              <a:t> - display and evolution. American Museum </a:t>
            </a:r>
            <a:r>
              <a:rPr lang="en-US" sz="5500" dirty="0" err="1"/>
              <a:t>Novitates</a:t>
            </a:r>
            <a:r>
              <a:rPr lang="en-US" sz="5500" dirty="0"/>
              <a:t> 2714: 1-52</a:t>
            </a:r>
            <a:r>
              <a:rPr lang="en-US" sz="5500" dirty="0" smtClean="0"/>
              <a:t>.</a:t>
            </a:r>
          </a:p>
          <a:p>
            <a:r>
              <a:rPr lang="en-US" sz="5500" dirty="0" err="1"/>
              <a:t>Irestedt</a:t>
            </a:r>
            <a:r>
              <a:rPr lang="en-US" sz="5500" dirty="0"/>
              <a:t>, M., K. A. </a:t>
            </a:r>
            <a:r>
              <a:rPr lang="en-US" sz="5500" dirty="0" err="1"/>
              <a:t>Jønsson</a:t>
            </a:r>
            <a:r>
              <a:rPr lang="en-US" sz="5500" dirty="0"/>
              <a:t>, J. </a:t>
            </a:r>
            <a:r>
              <a:rPr lang="en-US" sz="5500" dirty="0" err="1"/>
              <a:t>Fjeldså</a:t>
            </a:r>
            <a:r>
              <a:rPr lang="en-US" sz="5500" dirty="0"/>
              <a:t>, L. </a:t>
            </a:r>
            <a:r>
              <a:rPr lang="en-US" sz="5500" dirty="0" err="1"/>
              <a:t>Christidis</a:t>
            </a:r>
            <a:r>
              <a:rPr lang="en-US" sz="5500" dirty="0"/>
              <a:t> &amp;</a:t>
            </a:r>
            <a:r>
              <a:rPr lang="en-US" sz="5500" dirty="0" smtClean="0"/>
              <a:t> </a:t>
            </a:r>
            <a:r>
              <a:rPr lang="en-US" sz="5500" dirty="0"/>
              <a:t>P. G. P. Ericson.  2009.  An unexpectedly long history of sexual selection in birds-of-paradise.  BMC Evolutionary Biology 9, No. 235.</a:t>
            </a:r>
          </a:p>
          <a:p>
            <a:r>
              <a:rPr lang="en-US" sz="5500" dirty="0"/>
              <a:t>Beaulieu, J. M., D.-C. </a:t>
            </a:r>
            <a:r>
              <a:rPr lang="en-US" sz="5500" dirty="0" err="1"/>
              <a:t>Jhwueng</a:t>
            </a:r>
            <a:r>
              <a:rPr lang="en-US" sz="5500" dirty="0"/>
              <a:t>, C. Boettiger, &amp;</a:t>
            </a:r>
            <a:r>
              <a:rPr lang="en-US" sz="5500" dirty="0" smtClean="0"/>
              <a:t> </a:t>
            </a:r>
            <a:r>
              <a:rPr lang="en-US" sz="5500" dirty="0"/>
              <a:t>B. C. O'Meara. 2012. Modeling stabilizing selection: e</a:t>
            </a:r>
            <a:r>
              <a:rPr lang="en-US" sz="5500" dirty="0" smtClean="0"/>
              <a:t>xpanding </a:t>
            </a:r>
            <a:r>
              <a:rPr lang="en-US" sz="5500" dirty="0"/>
              <a:t>the Ornstein-</a:t>
            </a:r>
            <a:r>
              <a:rPr lang="en-US" sz="5500" dirty="0" err="1"/>
              <a:t>Uhlenbeck</a:t>
            </a:r>
            <a:r>
              <a:rPr lang="en-US" sz="5500" dirty="0"/>
              <a:t> model of adaptive evolution. Evolution 66: 2369-2383</a:t>
            </a:r>
            <a:r>
              <a:rPr lang="en-US" sz="5500" dirty="0" smtClean="0"/>
              <a:t>.</a:t>
            </a:r>
          </a:p>
          <a:p>
            <a:r>
              <a:rPr lang="en-US" sz="5500" dirty="0"/>
              <a:t>Uyeda, J. C</a:t>
            </a:r>
            <a:r>
              <a:rPr lang="en-US" sz="5500" dirty="0" smtClean="0"/>
              <a:t>. &amp; </a:t>
            </a:r>
            <a:r>
              <a:rPr lang="en-US" sz="5500" dirty="0"/>
              <a:t>L. K. Harmon. 2014. A novel Bayesian </a:t>
            </a:r>
            <a:r>
              <a:rPr lang="en-US" sz="5500" dirty="0" smtClean="0"/>
              <a:t>method for </a:t>
            </a:r>
            <a:r>
              <a:rPr lang="en-US" sz="5500" dirty="0"/>
              <a:t>inferring and interpreting the dynamics of adaptive </a:t>
            </a:r>
            <a:r>
              <a:rPr lang="en-US" sz="5500" dirty="0" smtClean="0"/>
              <a:t>landscapes from </a:t>
            </a:r>
            <a:r>
              <a:rPr lang="en-US" sz="5500" dirty="0"/>
              <a:t>phylogenetic comparative data. Systematic Biology </a:t>
            </a:r>
            <a:r>
              <a:rPr lang="en-US" sz="5500" dirty="0" smtClean="0"/>
              <a:t>63:902–918</a:t>
            </a:r>
            <a:r>
              <a:rPr lang="en-US" sz="5500" dirty="0"/>
              <a:t>.</a:t>
            </a:r>
          </a:p>
          <a:p>
            <a:pPr marL="0" indent="0">
              <a:buNone/>
            </a:pPr>
            <a:endParaRPr lang="en-US" dirty="0"/>
          </a:p>
          <a:p>
            <a:endParaRPr lang="en-US" dirty="0"/>
          </a:p>
        </p:txBody>
      </p:sp>
    </p:spTree>
    <p:extLst>
      <p:ext uri="{BB962C8B-B14F-4D97-AF65-F5344CB8AC3E}">
        <p14:creationId xmlns:p14="http://schemas.microsoft.com/office/powerpoint/2010/main" val="2759275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i="1" dirty="0" err="1" smtClean="0">
                <a:solidFill>
                  <a:schemeClr val="tx1"/>
                </a:solidFill>
              </a:rPr>
              <a:t>Lande’s</a:t>
            </a:r>
            <a:r>
              <a:rPr lang="en-US" sz="3200" b="1" i="1" dirty="0" smtClean="0">
                <a:solidFill>
                  <a:schemeClr val="tx1"/>
                </a:solidFill>
              </a:rPr>
              <a:t> model: coevolving within-population distributions of </a:t>
            </a:r>
            <a:r>
              <a:rPr lang="en-US" sz="3200" b="1" i="1" dirty="0" smtClean="0">
                <a:solidFill>
                  <a:srgbClr val="0070C0"/>
                </a:solidFill>
              </a:rPr>
              <a:t>ornaments</a:t>
            </a:r>
            <a:r>
              <a:rPr lang="en-US" sz="3200" b="1" i="1" dirty="0" smtClean="0">
                <a:solidFill>
                  <a:schemeClr val="tx1"/>
                </a:solidFill>
              </a:rPr>
              <a:t> and </a:t>
            </a:r>
            <a:r>
              <a:rPr lang="en-US" sz="3200" b="1" i="1" dirty="0" smtClean="0">
                <a:solidFill>
                  <a:srgbClr val="FF0000"/>
                </a:solidFill>
              </a:rPr>
              <a:t>preferences</a:t>
            </a:r>
            <a:endParaRPr lang="en-US" sz="3200" b="1" i="1"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206" y="1623237"/>
            <a:ext cx="5438882"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4343510" y="5686646"/>
            <a:ext cx="3891329" cy="914400"/>
            <a:chOff x="4343510" y="5686646"/>
            <a:chExt cx="3891329" cy="91440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510" y="5778795"/>
              <a:ext cx="630534" cy="6858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9725" y="5807148"/>
              <a:ext cx="677978" cy="6858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0006" y="5778795"/>
              <a:ext cx="813089" cy="6858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74406" y="5782339"/>
              <a:ext cx="768614" cy="6858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4686" y="5686646"/>
              <a:ext cx="780153" cy="914400"/>
            </a:xfrm>
            <a:prstGeom prst="rect">
              <a:avLst/>
            </a:prstGeom>
          </p:spPr>
        </p:pic>
      </p:gr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 y="1649818"/>
            <a:ext cx="2286000" cy="3339830"/>
          </a:xfrm>
          <a:prstGeom prst="rect">
            <a:avLst/>
          </a:prstGeom>
        </p:spPr>
      </p:pic>
      <p:sp>
        <p:nvSpPr>
          <p:cNvPr id="11" name="TextBox 10"/>
          <p:cNvSpPr txBox="1"/>
          <p:nvPr/>
        </p:nvSpPr>
        <p:spPr>
          <a:xfrm>
            <a:off x="873879" y="5105400"/>
            <a:ext cx="1452642" cy="369332"/>
          </a:xfrm>
          <a:prstGeom prst="rect">
            <a:avLst/>
          </a:prstGeom>
          <a:noFill/>
        </p:spPr>
        <p:txBody>
          <a:bodyPr wrap="none" rtlCol="0">
            <a:spAutoFit/>
          </a:bodyPr>
          <a:lstStyle/>
          <a:p>
            <a:r>
              <a:rPr lang="en-US" dirty="0" smtClean="0"/>
              <a:t>Russell </a:t>
            </a:r>
            <a:r>
              <a:rPr lang="en-US" dirty="0" err="1" smtClean="0"/>
              <a:t>Lande</a:t>
            </a:r>
            <a:endParaRPr lang="en-US" dirty="0"/>
          </a:p>
        </p:txBody>
      </p:sp>
    </p:spTree>
    <p:extLst>
      <p:ext uri="{BB962C8B-B14F-4D97-AF65-F5344CB8AC3E}">
        <p14:creationId xmlns:p14="http://schemas.microsoft.com/office/powerpoint/2010/main" val="244216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dirty="0" smtClean="0"/>
              <a:t>Ingredients of the Fisher-</a:t>
            </a:r>
            <a:r>
              <a:rPr lang="en-US" sz="3600" b="1" i="1" dirty="0" err="1" smtClean="0"/>
              <a:t>Lande</a:t>
            </a:r>
            <a:r>
              <a:rPr lang="en-US" sz="3600" b="1" i="1" dirty="0" smtClean="0"/>
              <a:t> Process</a:t>
            </a:r>
            <a:endParaRPr lang="en-US" sz="3600" b="1" i="1" dirty="0"/>
          </a:p>
        </p:txBody>
      </p:sp>
      <p:sp>
        <p:nvSpPr>
          <p:cNvPr id="3" name="Content Placeholder 2"/>
          <p:cNvSpPr>
            <a:spLocks noGrp="1"/>
          </p:cNvSpPr>
          <p:nvPr>
            <p:ph idx="1"/>
          </p:nvPr>
        </p:nvSpPr>
        <p:spPr/>
        <p:txBody>
          <a:bodyPr/>
          <a:lstStyle/>
          <a:p>
            <a:r>
              <a:rPr lang="en-US" dirty="0" smtClean="0"/>
              <a:t>A male </a:t>
            </a:r>
            <a:r>
              <a:rPr lang="en-US" dirty="0" smtClean="0">
                <a:solidFill>
                  <a:srgbClr val="0070C0"/>
                </a:solidFill>
              </a:rPr>
              <a:t>ornament</a:t>
            </a:r>
            <a:r>
              <a:rPr lang="en-US" dirty="0" smtClean="0"/>
              <a:t> affects male survival and – via female preference - mating success, </a:t>
            </a:r>
          </a:p>
          <a:p>
            <a:r>
              <a:rPr lang="en-US" dirty="0"/>
              <a:t>F</a:t>
            </a:r>
            <a:r>
              <a:rPr lang="en-US" dirty="0" smtClean="0"/>
              <a:t>emale mating </a:t>
            </a:r>
            <a:r>
              <a:rPr lang="en-US" dirty="0" smtClean="0">
                <a:solidFill>
                  <a:srgbClr val="FF0000"/>
                </a:solidFill>
              </a:rPr>
              <a:t>preference</a:t>
            </a:r>
            <a:r>
              <a:rPr lang="en-US" dirty="0" smtClean="0"/>
              <a:t> is based on the ornament but does not affect the survival or fecundity of the female.</a:t>
            </a:r>
          </a:p>
          <a:p>
            <a:r>
              <a:rPr lang="en-US" dirty="0" smtClean="0"/>
              <a:t>Both traits are heritable and – because of assortative mating and sexual selection on males – genetically correlated.</a:t>
            </a:r>
          </a:p>
          <a:p>
            <a:endParaRPr lang="en-US" dirty="0" smtClean="0"/>
          </a:p>
          <a:p>
            <a:pPr marL="0" indent="0">
              <a:buNone/>
            </a:pPr>
            <a:endParaRPr lang="en-US" dirty="0"/>
          </a:p>
        </p:txBody>
      </p:sp>
    </p:spTree>
    <p:extLst>
      <p:ext uri="{BB962C8B-B14F-4D97-AF65-F5344CB8AC3E}">
        <p14:creationId xmlns:p14="http://schemas.microsoft.com/office/powerpoint/2010/main" val="917628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5458" y="1219200"/>
            <a:ext cx="8158942" cy="4633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9" name="Text Box 33"/>
          <p:cNvSpPr txBox="1">
            <a:spLocks noChangeArrowheads="1"/>
          </p:cNvSpPr>
          <p:nvPr/>
        </p:nvSpPr>
        <p:spPr bwMode="auto">
          <a:xfrm rot="16200000">
            <a:off x="-352002" y="2811658"/>
            <a:ext cx="2225675" cy="366713"/>
          </a:xfrm>
          <a:prstGeom prst="rect">
            <a:avLst/>
          </a:prstGeom>
          <a:noFill/>
          <a:ln>
            <a:noFill/>
          </a:ln>
          <a:effectLst/>
        </p:spPr>
        <p:txBody>
          <a:bodyPr>
            <a:spAutoFit/>
          </a:bodyPr>
          <a:lstStyle/>
          <a:p>
            <a:r>
              <a:rPr lang="en-US" altLang="en-US" dirty="0"/>
              <a:t>Average preference</a:t>
            </a:r>
          </a:p>
        </p:txBody>
      </p:sp>
      <p:grpSp>
        <p:nvGrpSpPr>
          <p:cNvPr id="9219" name="Group 3"/>
          <p:cNvGrpSpPr>
            <a:grpSpLocks/>
          </p:cNvGrpSpPr>
          <p:nvPr/>
        </p:nvGrpSpPr>
        <p:grpSpPr bwMode="auto">
          <a:xfrm>
            <a:off x="5486400" y="1600200"/>
            <a:ext cx="2743200" cy="2743200"/>
            <a:chOff x="1152" y="1008"/>
            <a:chExt cx="1728" cy="1728"/>
          </a:xfrm>
        </p:grpSpPr>
        <p:sp>
          <p:nvSpPr>
            <p:cNvPr id="9220" name="Rectangle 4"/>
            <p:cNvSpPr>
              <a:spLocks noChangeArrowheads="1"/>
            </p:cNvSpPr>
            <p:nvPr/>
          </p:nvSpPr>
          <p:spPr bwMode="auto">
            <a:xfrm>
              <a:off x="1152" y="1008"/>
              <a:ext cx="1728" cy="172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 name="Line 5"/>
            <p:cNvSpPr>
              <a:spLocks noChangeShapeType="1"/>
            </p:cNvSpPr>
            <p:nvPr/>
          </p:nvSpPr>
          <p:spPr bwMode="auto">
            <a:xfrm rot="-5400000">
              <a:off x="1392" y="268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2" name="Line 6"/>
            <p:cNvSpPr>
              <a:spLocks noChangeShapeType="1"/>
            </p:cNvSpPr>
            <p:nvPr/>
          </p:nvSpPr>
          <p:spPr bwMode="auto">
            <a:xfrm>
              <a:off x="1152" y="24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3" name="Line 7"/>
            <p:cNvSpPr>
              <a:spLocks noChangeShapeType="1"/>
            </p:cNvSpPr>
            <p:nvPr/>
          </p:nvSpPr>
          <p:spPr bwMode="auto">
            <a:xfrm>
              <a:off x="1152"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Line 8"/>
            <p:cNvSpPr>
              <a:spLocks noChangeShapeType="1"/>
            </p:cNvSpPr>
            <p:nvPr/>
          </p:nvSpPr>
          <p:spPr bwMode="auto">
            <a:xfrm>
              <a:off x="1152" y="187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 name="Line 9"/>
            <p:cNvSpPr>
              <a:spLocks noChangeShapeType="1"/>
            </p:cNvSpPr>
            <p:nvPr/>
          </p:nvSpPr>
          <p:spPr bwMode="auto">
            <a:xfrm rot="-5400000">
              <a:off x="2544" y="268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Line 10"/>
            <p:cNvSpPr>
              <a:spLocks noChangeShapeType="1"/>
            </p:cNvSpPr>
            <p:nvPr/>
          </p:nvSpPr>
          <p:spPr bwMode="auto">
            <a:xfrm rot="-5400000">
              <a:off x="1968" y="268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35" name="Group 19"/>
          <p:cNvGrpSpPr>
            <a:grpSpLocks/>
          </p:cNvGrpSpPr>
          <p:nvPr/>
        </p:nvGrpSpPr>
        <p:grpSpPr bwMode="auto">
          <a:xfrm>
            <a:off x="1828800" y="1600200"/>
            <a:ext cx="2743200" cy="2743200"/>
            <a:chOff x="1152" y="1008"/>
            <a:chExt cx="1728" cy="1728"/>
          </a:xfrm>
        </p:grpSpPr>
        <p:sp>
          <p:nvSpPr>
            <p:cNvPr id="9236" name="Rectangle 20"/>
            <p:cNvSpPr>
              <a:spLocks noChangeArrowheads="1"/>
            </p:cNvSpPr>
            <p:nvPr/>
          </p:nvSpPr>
          <p:spPr bwMode="auto">
            <a:xfrm>
              <a:off x="1152" y="1008"/>
              <a:ext cx="1728" cy="172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7" name="Line 21"/>
            <p:cNvSpPr>
              <a:spLocks noChangeShapeType="1"/>
            </p:cNvSpPr>
            <p:nvPr/>
          </p:nvSpPr>
          <p:spPr bwMode="auto">
            <a:xfrm rot="-5400000">
              <a:off x="1392" y="268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8" name="Line 22"/>
            <p:cNvSpPr>
              <a:spLocks noChangeShapeType="1"/>
            </p:cNvSpPr>
            <p:nvPr/>
          </p:nvSpPr>
          <p:spPr bwMode="auto">
            <a:xfrm>
              <a:off x="1152" y="24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9" name="Line 23"/>
            <p:cNvSpPr>
              <a:spLocks noChangeShapeType="1"/>
            </p:cNvSpPr>
            <p:nvPr/>
          </p:nvSpPr>
          <p:spPr bwMode="auto">
            <a:xfrm>
              <a:off x="1152"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0" name="Line 24"/>
            <p:cNvSpPr>
              <a:spLocks noChangeShapeType="1"/>
            </p:cNvSpPr>
            <p:nvPr/>
          </p:nvSpPr>
          <p:spPr bwMode="auto">
            <a:xfrm>
              <a:off x="1152" y="187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1" name="Line 25"/>
            <p:cNvSpPr>
              <a:spLocks noChangeShapeType="1"/>
            </p:cNvSpPr>
            <p:nvPr/>
          </p:nvSpPr>
          <p:spPr bwMode="auto">
            <a:xfrm rot="-5400000">
              <a:off x="2544" y="268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2" name="Line 26"/>
            <p:cNvSpPr>
              <a:spLocks noChangeShapeType="1"/>
            </p:cNvSpPr>
            <p:nvPr/>
          </p:nvSpPr>
          <p:spPr bwMode="auto">
            <a:xfrm rot="-5400000">
              <a:off x="1968" y="268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247" name="Text Box 31"/>
          <p:cNvSpPr txBox="1">
            <a:spLocks noChangeArrowheads="1"/>
          </p:cNvSpPr>
          <p:nvPr/>
        </p:nvSpPr>
        <p:spPr bwMode="auto">
          <a:xfrm>
            <a:off x="2079625" y="5302193"/>
            <a:ext cx="2339975" cy="366713"/>
          </a:xfrm>
          <a:prstGeom prst="rect">
            <a:avLst/>
          </a:prstGeom>
          <a:noFill/>
          <a:ln>
            <a:noFill/>
          </a:ln>
          <a:effectLst/>
        </p:spPr>
        <p:txBody>
          <a:bodyPr>
            <a:spAutoFit/>
          </a:bodyPr>
          <a:lstStyle/>
          <a:p>
            <a:pPr algn="ctr">
              <a:spcBef>
                <a:spcPct val="50000"/>
              </a:spcBef>
            </a:pPr>
            <a:r>
              <a:rPr lang="en-US" altLang="en-US" dirty="0"/>
              <a:t>Average ornament</a:t>
            </a:r>
          </a:p>
        </p:txBody>
      </p:sp>
      <p:sp>
        <p:nvSpPr>
          <p:cNvPr id="9248" name="Text Box 32"/>
          <p:cNvSpPr txBox="1">
            <a:spLocks noChangeArrowheads="1"/>
          </p:cNvSpPr>
          <p:nvPr/>
        </p:nvSpPr>
        <p:spPr bwMode="auto">
          <a:xfrm>
            <a:off x="5775325" y="5248218"/>
            <a:ext cx="2339975" cy="366713"/>
          </a:xfrm>
          <a:prstGeom prst="rect">
            <a:avLst/>
          </a:prstGeom>
          <a:noFill/>
          <a:ln>
            <a:noFill/>
          </a:ln>
          <a:effectLst/>
        </p:spPr>
        <p:txBody>
          <a:bodyPr>
            <a:spAutoFit/>
          </a:bodyPr>
          <a:lstStyle/>
          <a:p>
            <a:pPr algn="ctr">
              <a:spcBef>
                <a:spcPct val="50000"/>
              </a:spcBef>
            </a:pPr>
            <a:r>
              <a:rPr lang="en-US" altLang="en-US" i="1" dirty="0"/>
              <a:t>Average ornament</a:t>
            </a:r>
          </a:p>
        </p:txBody>
      </p:sp>
      <p:sp>
        <p:nvSpPr>
          <p:cNvPr id="9250" name="Line 34"/>
          <p:cNvSpPr>
            <a:spLocks noChangeShapeType="1"/>
          </p:cNvSpPr>
          <p:nvPr/>
        </p:nvSpPr>
        <p:spPr bwMode="auto">
          <a:xfrm flipV="1">
            <a:off x="1981200" y="1600200"/>
            <a:ext cx="2286000" cy="2743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1" name="Line 35"/>
          <p:cNvSpPr>
            <a:spLocks noChangeShapeType="1"/>
          </p:cNvSpPr>
          <p:nvPr/>
        </p:nvSpPr>
        <p:spPr bwMode="auto">
          <a:xfrm flipV="1">
            <a:off x="5638800" y="1600200"/>
            <a:ext cx="2286000" cy="2743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2" name="Line 36"/>
          <p:cNvSpPr>
            <a:spLocks noChangeShapeType="1"/>
          </p:cNvSpPr>
          <p:nvPr/>
        </p:nvSpPr>
        <p:spPr bwMode="auto">
          <a:xfrm flipV="1">
            <a:off x="1828800" y="2971800"/>
            <a:ext cx="2743200" cy="914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3" name="Line 37"/>
          <p:cNvSpPr>
            <a:spLocks noChangeShapeType="1"/>
          </p:cNvSpPr>
          <p:nvPr/>
        </p:nvSpPr>
        <p:spPr bwMode="auto">
          <a:xfrm flipV="1">
            <a:off x="1828800" y="2362200"/>
            <a:ext cx="2743200" cy="914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4" name="Line 38"/>
          <p:cNvSpPr>
            <a:spLocks noChangeShapeType="1"/>
          </p:cNvSpPr>
          <p:nvPr/>
        </p:nvSpPr>
        <p:spPr bwMode="auto">
          <a:xfrm flipV="1">
            <a:off x="1828800" y="1752600"/>
            <a:ext cx="2743200" cy="914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5" name="Line 39"/>
          <p:cNvSpPr>
            <a:spLocks noChangeShapeType="1"/>
          </p:cNvSpPr>
          <p:nvPr/>
        </p:nvSpPr>
        <p:spPr bwMode="auto">
          <a:xfrm flipV="1">
            <a:off x="1828800" y="1600200"/>
            <a:ext cx="1371600" cy="457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6" name="Line 40"/>
          <p:cNvSpPr>
            <a:spLocks noChangeShapeType="1"/>
          </p:cNvSpPr>
          <p:nvPr/>
        </p:nvSpPr>
        <p:spPr bwMode="auto">
          <a:xfrm flipV="1">
            <a:off x="2286000" y="3581400"/>
            <a:ext cx="2286000" cy="762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7" name="Line 41"/>
          <p:cNvSpPr>
            <a:spLocks noChangeShapeType="1"/>
          </p:cNvSpPr>
          <p:nvPr/>
        </p:nvSpPr>
        <p:spPr bwMode="auto">
          <a:xfrm flipV="1">
            <a:off x="4114800" y="4191000"/>
            <a:ext cx="457200" cy="152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8" name="Line 42"/>
          <p:cNvSpPr>
            <a:spLocks noChangeShapeType="1"/>
          </p:cNvSpPr>
          <p:nvPr/>
        </p:nvSpPr>
        <p:spPr bwMode="auto">
          <a:xfrm flipV="1">
            <a:off x="6019800" y="1600200"/>
            <a:ext cx="1524000" cy="2286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9" name="Line 43"/>
          <p:cNvSpPr>
            <a:spLocks noChangeShapeType="1"/>
          </p:cNvSpPr>
          <p:nvPr/>
        </p:nvSpPr>
        <p:spPr bwMode="auto">
          <a:xfrm flipV="1">
            <a:off x="5486400" y="1600200"/>
            <a:ext cx="1447800" cy="2286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0" name="Line 44"/>
          <p:cNvSpPr>
            <a:spLocks noChangeShapeType="1"/>
          </p:cNvSpPr>
          <p:nvPr/>
        </p:nvSpPr>
        <p:spPr bwMode="auto">
          <a:xfrm flipV="1">
            <a:off x="6096000" y="1676400"/>
            <a:ext cx="1752600" cy="2667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1" name="Line 45"/>
          <p:cNvSpPr>
            <a:spLocks noChangeShapeType="1"/>
          </p:cNvSpPr>
          <p:nvPr/>
        </p:nvSpPr>
        <p:spPr bwMode="auto">
          <a:xfrm flipV="1">
            <a:off x="6705600" y="2057400"/>
            <a:ext cx="1524000" cy="2286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2" name="Text Box 46"/>
          <p:cNvSpPr txBox="1">
            <a:spLocks noChangeArrowheads="1"/>
          </p:cNvSpPr>
          <p:nvPr/>
        </p:nvSpPr>
        <p:spPr bwMode="auto">
          <a:xfrm>
            <a:off x="2303001" y="1219200"/>
            <a:ext cx="1757725" cy="369332"/>
          </a:xfrm>
          <a:prstGeom prst="rect">
            <a:avLst/>
          </a:prstGeom>
          <a:noFill/>
          <a:ln>
            <a:noFill/>
          </a:ln>
          <a:effectLst/>
        </p:spPr>
        <p:txBody>
          <a:bodyPr wrap="none">
            <a:spAutoFit/>
          </a:bodyPr>
          <a:lstStyle/>
          <a:p>
            <a:r>
              <a:rPr lang="en-US" altLang="en-US" dirty="0" smtClean="0"/>
              <a:t>WALK-TOWARDS</a:t>
            </a:r>
            <a:endParaRPr lang="en-US" altLang="en-US" dirty="0"/>
          </a:p>
        </p:txBody>
      </p:sp>
      <p:sp>
        <p:nvSpPr>
          <p:cNvPr id="9263" name="Rectangle 47"/>
          <p:cNvSpPr>
            <a:spLocks noChangeArrowheads="1"/>
          </p:cNvSpPr>
          <p:nvPr/>
        </p:nvSpPr>
        <p:spPr bwMode="auto">
          <a:xfrm>
            <a:off x="6248400" y="1219200"/>
            <a:ext cx="1187889" cy="369332"/>
          </a:xfrm>
          <a:prstGeom prst="rect">
            <a:avLst/>
          </a:prstGeom>
          <a:noFill/>
          <a:ln>
            <a:noFill/>
          </a:ln>
          <a:effectLst/>
        </p:spPr>
        <p:txBody>
          <a:bodyPr wrap="none">
            <a:spAutoFit/>
          </a:bodyPr>
          <a:lstStyle/>
          <a:p>
            <a:r>
              <a:rPr lang="en-US" altLang="en-US" dirty="0"/>
              <a:t>RUNAWAY</a:t>
            </a:r>
          </a:p>
        </p:txBody>
      </p:sp>
      <p:sp>
        <p:nvSpPr>
          <p:cNvPr id="9264" name="Line 48"/>
          <p:cNvSpPr>
            <a:spLocks noChangeShapeType="1"/>
          </p:cNvSpPr>
          <p:nvPr/>
        </p:nvSpPr>
        <p:spPr bwMode="auto">
          <a:xfrm flipV="1">
            <a:off x="5486400" y="1600200"/>
            <a:ext cx="762000" cy="1295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5" name="Line 49"/>
          <p:cNvSpPr>
            <a:spLocks noChangeShapeType="1"/>
          </p:cNvSpPr>
          <p:nvPr/>
        </p:nvSpPr>
        <p:spPr bwMode="auto">
          <a:xfrm flipV="1">
            <a:off x="7315200" y="2895600"/>
            <a:ext cx="914400" cy="1447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6" name="Line 50"/>
          <p:cNvSpPr>
            <a:spLocks noChangeShapeType="1"/>
          </p:cNvSpPr>
          <p:nvPr/>
        </p:nvSpPr>
        <p:spPr bwMode="auto">
          <a:xfrm flipV="1">
            <a:off x="7848600" y="3810000"/>
            <a:ext cx="381000" cy="533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7" name="Line 51"/>
          <p:cNvSpPr>
            <a:spLocks noChangeShapeType="1"/>
          </p:cNvSpPr>
          <p:nvPr/>
        </p:nvSpPr>
        <p:spPr bwMode="auto">
          <a:xfrm flipV="1">
            <a:off x="2286000" y="36576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8" name="Line 52"/>
          <p:cNvSpPr>
            <a:spLocks noChangeShapeType="1"/>
          </p:cNvSpPr>
          <p:nvPr/>
        </p:nvSpPr>
        <p:spPr bwMode="auto">
          <a:xfrm flipV="1">
            <a:off x="2971800" y="28194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9" name="Line 53"/>
          <p:cNvSpPr>
            <a:spLocks noChangeShapeType="1"/>
          </p:cNvSpPr>
          <p:nvPr/>
        </p:nvSpPr>
        <p:spPr bwMode="auto">
          <a:xfrm flipV="1">
            <a:off x="2857500" y="28575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0" name="Line 54"/>
          <p:cNvSpPr>
            <a:spLocks noChangeShapeType="1"/>
          </p:cNvSpPr>
          <p:nvPr/>
        </p:nvSpPr>
        <p:spPr bwMode="auto">
          <a:xfrm flipV="1">
            <a:off x="3657600" y="19812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1" name="Line 55"/>
          <p:cNvSpPr>
            <a:spLocks noChangeShapeType="1"/>
          </p:cNvSpPr>
          <p:nvPr/>
        </p:nvSpPr>
        <p:spPr bwMode="auto">
          <a:xfrm flipV="1">
            <a:off x="3543300" y="20193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2" name="Line 56"/>
          <p:cNvSpPr>
            <a:spLocks noChangeShapeType="1"/>
          </p:cNvSpPr>
          <p:nvPr/>
        </p:nvSpPr>
        <p:spPr bwMode="auto">
          <a:xfrm flipV="1">
            <a:off x="2057400" y="37338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3" name="Line 57"/>
          <p:cNvSpPr>
            <a:spLocks noChangeShapeType="1"/>
          </p:cNvSpPr>
          <p:nvPr/>
        </p:nvSpPr>
        <p:spPr bwMode="auto">
          <a:xfrm flipV="1">
            <a:off x="2171700" y="307975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4" name="Line 58"/>
          <p:cNvSpPr>
            <a:spLocks noChangeShapeType="1"/>
          </p:cNvSpPr>
          <p:nvPr/>
        </p:nvSpPr>
        <p:spPr bwMode="auto">
          <a:xfrm rot="10800000" flipV="1">
            <a:off x="3657600" y="25908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5" name="Line 59"/>
          <p:cNvSpPr>
            <a:spLocks noChangeShapeType="1"/>
          </p:cNvSpPr>
          <p:nvPr/>
        </p:nvSpPr>
        <p:spPr bwMode="auto">
          <a:xfrm flipV="1">
            <a:off x="3200400" y="21336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6" name="Line 60"/>
          <p:cNvSpPr>
            <a:spLocks noChangeShapeType="1"/>
          </p:cNvSpPr>
          <p:nvPr/>
        </p:nvSpPr>
        <p:spPr bwMode="auto">
          <a:xfrm flipV="1">
            <a:off x="2743200" y="16764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7" name="Line 61"/>
          <p:cNvSpPr>
            <a:spLocks noChangeShapeType="1"/>
          </p:cNvSpPr>
          <p:nvPr/>
        </p:nvSpPr>
        <p:spPr bwMode="auto">
          <a:xfrm flipV="1">
            <a:off x="2514600" y="23622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8" name="Line 62"/>
          <p:cNvSpPr>
            <a:spLocks noChangeShapeType="1"/>
          </p:cNvSpPr>
          <p:nvPr/>
        </p:nvSpPr>
        <p:spPr bwMode="auto">
          <a:xfrm rot="10800000" flipV="1">
            <a:off x="3657600" y="32004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9" name="Line 63"/>
          <p:cNvSpPr>
            <a:spLocks noChangeShapeType="1"/>
          </p:cNvSpPr>
          <p:nvPr/>
        </p:nvSpPr>
        <p:spPr bwMode="auto">
          <a:xfrm rot="10800000" flipV="1">
            <a:off x="2857500" y="34671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0" name="Line 64"/>
          <p:cNvSpPr>
            <a:spLocks noChangeShapeType="1"/>
          </p:cNvSpPr>
          <p:nvPr/>
        </p:nvSpPr>
        <p:spPr bwMode="auto">
          <a:xfrm rot="10800000" flipV="1">
            <a:off x="2628900" y="35433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1" name="Line 65"/>
          <p:cNvSpPr>
            <a:spLocks noChangeShapeType="1"/>
          </p:cNvSpPr>
          <p:nvPr/>
        </p:nvSpPr>
        <p:spPr bwMode="auto">
          <a:xfrm rot="10800000" flipV="1">
            <a:off x="4210050" y="17907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2" name="Line 66"/>
          <p:cNvSpPr>
            <a:spLocks noChangeShapeType="1"/>
          </p:cNvSpPr>
          <p:nvPr/>
        </p:nvSpPr>
        <p:spPr bwMode="auto">
          <a:xfrm rot="10800000" flipV="1">
            <a:off x="3429000" y="26670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3" name="Line 67"/>
          <p:cNvSpPr>
            <a:spLocks noChangeShapeType="1"/>
          </p:cNvSpPr>
          <p:nvPr/>
        </p:nvSpPr>
        <p:spPr bwMode="auto">
          <a:xfrm rot="10800000" flipV="1">
            <a:off x="4305300" y="23622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4" name="Line 68"/>
          <p:cNvSpPr>
            <a:spLocks noChangeShapeType="1"/>
          </p:cNvSpPr>
          <p:nvPr/>
        </p:nvSpPr>
        <p:spPr bwMode="auto">
          <a:xfrm rot="10800000" flipV="1">
            <a:off x="4095750" y="18288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5" name="Line 69"/>
          <p:cNvSpPr>
            <a:spLocks noChangeShapeType="1"/>
          </p:cNvSpPr>
          <p:nvPr/>
        </p:nvSpPr>
        <p:spPr bwMode="auto">
          <a:xfrm rot="19202547" flipV="1">
            <a:off x="5905500" y="300355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6" name="Line 70"/>
          <p:cNvSpPr>
            <a:spLocks noChangeShapeType="1"/>
          </p:cNvSpPr>
          <p:nvPr/>
        </p:nvSpPr>
        <p:spPr bwMode="auto">
          <a:xfrm rot="10800000" flipV="1">
            <a:off x="2476500" y="4195763"/>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7" name="Line 71"/>
          <p:cNvSpPr>
            <a:spLocks noChangeShapeType="1"/>
          </p:cNvSpPr>
          <p:nvPr/>
        </p:nvSpPr>
        <p:spPr bwMode="auto">
          <a:xfrm rot="10800000" flipV="1">
            <a:off x="3429000" y="38862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8" name="Line 72"/>
          <p:cNvSpPr>
            <a:spLocks noChangeShapeType="1"/>
          </p:cNvSpPr>
          <p:nvPr/>
        </p:nvSpPr>
        <p:spPr bwMode="auto">
          <a:xfrm rot="10800000" flipV="1">
            <a:off x="4324350" y="4195763"/>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9" name="Line 73"/>
          <p:cNvSpPr>
            <a:spLocks noChangeShapeType="1"/>
          </p:cNvSpPr>
          <p:nvPr/>
        </p:nvSpPr>
        <p:spPr bwMode="auto">
          <a:xfrm rot="19367080" flipV="1">
            <a:off x="6438900" y="304165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0" name="Line 74"/>
          <p:cNvSpPr>
            <a:spLocks noChangeShapeType="1"/>
          </p:cNvSpPr>
          <p:nvPr/>
        </p:nvSpPr>
        <p:spPr bwMode="auto">
          <a:xfrm rot="19202547" flipV="1">
            <a:off x="6057900" y="36195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1" name="Line 75"/>
          <p:cNvSpPr>
            <a:spLocks noChangeShapeType="1"/>
          </p:cNvSpPr>
          <p:nvPr/>
        </p:nvSpPr>
        <p:spPr bwMode="auto">
          <a:xfrm rot="19202547" flipV="1">
            <a:off x="6019800" y="17526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2" name="Line 76"/>
          <p:cNvSpPr>
            <a:spLocks noChangeShapeType="1"/>
          </p:cNvSpPr>
          <p:nvPr/>
        </p:nvSpPr>
        <p:spPr bwMode="auto">
          <a:xfrm rot="8589708" flipV="1">
            <a:off x="7543800" y="19431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3" name="Line 77"/>
          <p:cNvSpPr>
            <a:spLocks noChangeShapeType="1"/>
          </p:cNvSpPr>
          <p:nvPr/>
        </p:nvSpPr>
        <p:spPr bwMode="auto">
          <a:xfrm rot="19367080" flipV="1">
            <a:off x="7048500" y="21336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4" name="Line 78"/>
          <p:cNvSpPr>
            <a:spLocks noChangeShapeType="1"/>
          </p:cNvSpPr>
          <p:nvPr/>
        </p:nvSpPr>
        <p:spPr bwMode="auto">
          <a:xfrm rot="19202547" flipV="1">
            <a:off x="6667500" y="17907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5" name="Line 79"/>
          <p:cNvSpPr>
            <a:spLocks noChangeShapeType="1"/>
          </p:cNvSpPr>
          <p:nvPr/>
        </p:nvSpPr>
        <p:spPr bwMode="auto">
          <a:xfrm rot="8584948" flipV="1">
            <a:off x="7200900" y="24384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6" name="Line 80"/>
          <p:cNvSpPr>
            <a:spLocks noChangeShapeType="1"/>
          </p:cNvSpPr>
          <p:nvPr/>
        </p:nvSpPr>
        <p:spPr bwMode="auto">
          <a:xfrm rot="8584948" flipV="1">
            <a:off x="6591300" y="33909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7" name="Line 81"/>
          <p:cNvSpPr>
            <a:spLocks noChangeShapeType="1"/>
          </p:cNvSpPr>
          <p:nvPr/>
        </p:nvSpPr>
        <p:spPr bwMode="auto">
          <a:xfrm rot="8584948" flipV="1">
            <a:off x="7772400" y="2541588"/>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8" name="Line 82"/>
          <p:cNvSpPr>
            <a:spLocks noChangeShapeType="1"/>
          </p:cNvSpPr>
          <p:nvPr/>
        </p:nvSpPr>
        <p:spPr bwMode="auto">
          <a:xfrm rot="8584948" flipV="1">
            <a:off x="6819900" y="39624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9" name="Line 83"/>
          <p:cNvSpPr>
            <a:spLocks noChangeShapeType="1"/>
          </p:cNvSpPr>
          <p:nvPr/>
        </p:nvSpPr>
        <p:spPr bwMode="auto">
          <a:xfrm rot="8584948" flipV="1">
            <a:off x="7940675" y="31242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00" name="Line 84"/>
          <p:cNvSpPr>
            <a:spLocks noChangeShapeType="1"/>
          </p:cNvSpPr>
          <p:nvPr/>
        </p:nvSpPr>
        <p:spPr bwMode="auto">
          <a:xfrm rot="8584948" flipV="1">
            <a:off x="8001000" y="3924300"/>
            <a:ext cx="228600" cy="76200"/>
          </a:xfrm>
          <a:prstGeom prst="line">
            <a:avLst/>
          </a:prstGeom>
          <a:noFill/>
          <a:ln w="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01" name="Text Box 85"/>
          <p:cNvSpPr txBox="1">
            <a:spLocks noChangeArrowheads="1"/>
          </p:cNvSpPr>
          <p:nvPr/>
        </p:nvSpPr>
        <p:spPr bwMode="auto">
          <a:xfrm>
            <a:off x="755410" y="381000"/>
            <a:ext cx="7633180" cy="646331"/>
          </a:xfrm>
          <a:prstGeom prst="rect">
            <a:avLst/>
          </a:prstGeom>
          <a:noFill/>
          <a:ln>
            <a:noFill/>
          </a:ln>
          <a:effectLst/>
        </p:spPr>
        <p:txBody>
          <a:bodyPr wrap="none">
            <a:spAutoFit/>
          </a:bodyPr>
          <a:lstStyle/>
          <a:p>
            <a:r>
              <a:rPr lang="en-US" sz="3600" b="1" i="1" dirty="0"/>
              <a:t>Walk-towards and Runaway Outcomes</a:t>
            </a:r>
            <a:endParaRPr lang="en-US" altLang="en-US" sz="3600" b="1" dirty="0">
              <a:solidFill>
                <a:srgbClr val="0000FF"/>
              </a:solidFill>
            </a:endParaRPr>
          </a:p>
        </p:txBody>
      </p:sp>
      <p:sp>
        <p:nvSpPr>
          <p:cNvPr id="9302" name="Text Box 86"/>
          <p:cNvSpPr txBox="1">
            <a:spLocks noChangeArrowheads="1"/>
          </p:cNvSpPr>
          <p:nvPr/>
        </p:nvSpPr>
        <p:spPr bwMode="auto">
          <a:xfrm>
            <a:off x="7593047" y="6236734"/>
            <a:ext cx="12731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err="1"/>
              <a:t>Lande</a:t>
            </a:r>
            <a:r>
              <a:rPr lang="en-US" altLang="en-US" dirty="0"/>
              <a:t> 1981</a:t>
            </a:r>
          </a:p>
        </p:txBody>
      </p:sp>
      <p:grpSp>
        <p:nvGrpSpPr>
          <p:cNvPr id="2" name="Group 1"/>
          <p:cNvGrpSpPr/>
          <p:nvPr/>
        </p:nvGrpSpPr>
        <p:grpSpPr>
          <a:xfrm>
            <a:off x="1973222" y="4406171"/>
            <a:ext cx="2482147" cy="842921"/>
            <a:chOff x="5656044" y="4459272"/>
            <a:chExt cx="2482147" cy="842921"/>
          </a:xfrm>
        </p:grpSpPr>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6044" y="4459272"/>
              <a:ext cx="685800" cy="702763"/>
            </a:xfrm>
            <a:prstGeom prst="rect">
              <a:avLst/>
            </a:prstGeom>
          </p:spPr>
        </p:pic>
        <p:pic>
          <p:nvPicPr>
            <p:cNvPr id="96" name="Picture 9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0721" y="4469773"/>
              <a:ext cx="822960" cy="715718"/>
            </a:xfrm>
            <a:prstGeom prst="rect">
              <a:avLst/>
            </a:prstGeom>
          </p:spPr>
        </p:pic>
        <p:pic>
          <p:nvPicPr>
            <p:cNvPr id="98" name="Picture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6671" y="4469773"/>
              <a:ext cx="731520" cy="832420"/>
            </a:xfrm>
            <a:prstGeom prst="rect">
              <a:avLst/>
            </a:prstGeom>
          </p:spPr>
        </p:pic>
      </p:grpSp>
      <p:grpSp>
        <p:nvGrpSpPr>
          <p:cNvPr id="99" name="Group 98"/>
          <p:cNvGrpSpPr/>
          <p:nvPr/>
        </p:nvGrpSpPr>
        <p:grpSpPr>
          <a:xfrm>
            <a:off x="5652808" y="4388027"/>
            <a:ext cx="2482147" cy="842921"/>
            <a:chOff x="5656044" y="4459272"/>
            <a:chExt cx="2482147" cy="842921"/>
          </a:xfrm>
        </p:grpSpPr>
        <p:pic>
          <p:nvPicPr>
            <p:cNvPr id="100" name="Picture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6044" y="4459272"/>
              <a:ext cx="685800" cy="702763"/>
            </a:xfrm>
            <a:prstGeom prst="rect">
              <a:avLst/>
            </a:prstGeom>
          </p:spPr>
        </p:pic>
        <p:pic>
          <p:nvPicPr>
            <p:cNvPr id="101" name="Picture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0721" y="4469773"/>
              <a:ext cx="822960" cy="715718"/>
            </a:xfrm>
            <a:prstGeom prst="rect">
              <a:avLst/>
            </a:prstGeom>
          </p:spPr>
        </p:pic>
        <p:pic>
          <p:nvPicPr>
            <p:cNvPr id="102" name="Picture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6671" y="4469773"/>
              <a:ext cx="731520" cy="832420"/>
            </a:xfrm>
            <a:prstGeom prst="rect">
              <a:avLst/>
            </a:prstGeom>
          </p:spPr>
        </p:pic>
      </p:grpSp>
      <p:pic>
        <p:nvPicPr>
          <p:cNvPr id="104" name="Picture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4119" y="1739537"/>
            <a:ext cx="731520" cy="864326"/>
          </a:xfrm>
          <a:prstGeom prst="rect">
            <a:avLst/>
          </a:prstGeom>
        </p:spPr>
      </p:pic>
      <p:pic>
        <p:nvPicPr>
          <p:cNvPr id="106" name="Picture 10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4119" y="2754897"/>
            <a:ext cx="841248" cy="664144"/>
          </a:xfrm>
          <a:prstGeom prst="rect">
            <a:avLst/>
          </a:prstGeom>
        </p:spPr>
      </p:pic>
      <p:pic>
        <p:nvPicPr>
          <p:cNvPr id="108" name="Picture 10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2794" y="3563879"/>
            <a:ext cx="685800" cy="699654"/>
          </a:xfrm>
          <a:prstGeom prst="rect">
            <a:avLst/>
          </a:prstGeom>
        </p:spPr>
      </p:pic>
    </p:spTree>
    <p:extLst>
      <p:ext uri="{BB962C8B-B14F-4D97-AF65-F5344CB8AC3E}">
        <p14:creationId xmlns:p14="http://schemas.microsoft.com/office/powerpoint/2010/main" val="2304736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678377" y="6223589"/>
            <a:ext cx="4572000" cy="226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3399" y="232144"/>
            <a:ext cx="1881481" cy="1828800"/>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9911" y="2133600"/>
            <a:ext cx="459046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742" y="5441211"/>
            <a:ext cx="630534" cy="6858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8811" y="5501462"/>
            <a:ext cx="677978" cy="6858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8046" y="5501461"/>
            <a:ext cx="813089" cy="6858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47946" y="5501462"/>
            <a:ext cx="768614" cy="68580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74804" y="5501462"/>
            <a:ext cx="780153" cy="914400"/>
          </a:xfrm>
          <a:prstGeom prst="rect">
            <a:avLst/>
          </a:prstGeom>
        </p:spPr>
      </p:pic>
      <p:cxnSp>
        <p:nvCxnSpPr>
          <p:cNvPr id="13" name="Straight Connector 12"/>
          <p:cNvCxnSpPr/>
          <p:nvPr/>
        </p:nvCxnSpPr>
        <p:spPr>
          <a:xfrm>
            <a:off x="5109172" y="2286000"/>
            <a:ext cx="0" cy="307901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04121" y="3509186"/>
            <a:ext cx="0" cy="1295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Left Arrow 15"/>
          <p:cNvSpPr>
            <a:spLocks noChangeAspect="1"/>
          </p:cNvSpPr>
          <p:nvPr/>
        </p:nvSpPr>
        <p:spPr>
          <a:xfrm>
            <a:off x="5109172" y="2971800"/>
            <a:ext cx="406419" cy="27432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34460" y="242777"/>
            <a:ext cx="4386714" cy="3108543"/>
          </a:xfrm>
          <a:prstGeom prst="rect">
            <a:avLst/>
          </a:prstGeom>
          <a:noFill/>
        </p:spPr>
        <p:txBody>
          <a:bodyPr wrap="none" rtlCol="0">
            <a:spAutoFit/>
          </a:bodyPr>
          <a:lstStyle/>
          <a:p>
            <a:r>
              <a:rPr lang="en-US" sz="2800" b="1" i="1" dirty="0" smtClean="0"/>
              <a:t>Stabilizing natural selection </a:t>
            </a:r>
          </a:p>
          <a:p>
            <a:r>
              <a:rPr lang="en-US" sz="2800" b="1" i="1" dirty="0"/>
              <a:t>t</a:t>
            </a:r>
            <a:r>
              <a:rPr lang="en-US" sz="2800" b="1" i="1" dirty="0" smtClean="0"/>
              <a:t>owards an intermediate </a:t>
            </a:r>
          </a:p>
          <a:p>
            <a:r>
              <a:rPr lang="en-US" sz="2800" b="1" i="1" dirty="0"/>
              <a:t>o</a:t>
            </a:r>
            <a:r>
              <a:rPr lang="en-US" sz="2800" b="1" i="1" dirty="0" smtClean="0"/>
              <a:t>rnament optimum</a:t>
            </a:r>
          </a:p>
          <a:p>
            <a:r>
              <a:rPr lang="en-US" sz="2800" b="1" i="1" dirty="0">
                <a:solidFill>
                  <a:srgbClr val="FF0000"/>
                </a:solidFill>
              </a:rPr>
              <a:t>b</a:t>
            </a:r>
            <a:r>
              <a:rPr lang="en-US" sz="2800" b="1" i="1" dirty="0" smtClean="0">
                <a:solidFill>
                  <a:srgbClr val="FF0000"/>
                </a:solidFill>
              </a:rPr>
              <a:t>alanced by</a:t>
            </a:r>
          </a:p>
          <a:p>
            <a:r>
              <a:rPr lang="en-US" sz="2800" b="1" i="1" dirty="0">
                <a:solidFill>
                  <a:srgbClr val="FF0000"/>
                </a:solidFill>
              </a:rPr>
              <a:t>o</a:t>
            </a:r>
            <a:r>
              <a:rPr lang="en-US" sz="2800" b="1" i="1" dirty="0" smtClean="0">
                <a:solidFill>
                  <a:srgbClr val="FF0000"/>
                </a:solidFill>
              </a:rPr>
              <a:t>pposing</a:t>
            </a:r>
          </a:p>
          <a:p>
            <a:r>
              <a:rPr lang="en-US" sz="2800" b="1" i="1" dirty="0">
                <a:solidFill>
                  <a:srgbClr val="FF0000"/>
                </a:solidFill>
              </a:rPr>
              <a:t>s</a:t>
            </a:r>
            <a:r>
              <a:rPr lang="en-US" sz="2800" b="1" i="1" dirty="0" smtClean="0">
                <a:solidFill>
                  <a:srgbClr val="FF0000"/>
                </a:solidFill>
              </a:rPr>
              <a:t>exual </a:t>
            </a:r>
          </a:p>
          <a:p>
            <a:r>
              <a:rPr lang="en-US" sz="2800" b="1" i="1" dirty="0" smtClean="0">
                <a:solidFill>
                  <a:srgbClr val="FF0000"/>
                </a:solidFill>
              </a:rPr>
              <a:t>selection</a:t>
            </a:r>
            <a:endParaRPr lang="en-US" sz="2800" b="1" i="1" dirty="0">
              <a:solidFill>
                <a:srgbClr val="FF0000"/>
              </a:solidFill>
            </a:endParaRPr>
          </a:p>
        </p:txBody>
      </p:sp>
      <p:sp>
        <p:nvSpPr>
          <p:cNvPr id="18" name="TextBox 17"/>
          <p:cNvSpPr txBox="1"/>
          <p:nvPr/>
        </p:nvSpPr>
        <p:spPr>
          <a:xfrm rot="16200000">
            <a:off x="1178139" y="3769544"/>
            <a:ext cx="3332876" cy="369332"/>
          </a:xfrm>
          <a:prstGeom prst="rect">
            <a:avLst/>
          </a:prstGeom>
          <a:solidFill>
            <a:schemeClr val="bg1"/>
          </a:solidFill>
        </p:spPr>
        <p:txBody>
          <a:bodyPr wrap="square" rtlCol="0">
            <a:spAutoFit/>
          </a:bodyPr>
          <a:lstStyle/>
          <a:p>
            <a:pPr algn="ctr"/>
            <a:r>
              <a:rPr lang="en-US" dirty="0" smtClean="0">
                <a:solidFill>
                  <a:srgbClr val="0070C0"/>
                </a:solidFill>
              </a:rPr>
              <a:t>Probability</a:t>
            </a:r>
            <a:r>
              <a:rPr lang="en-US" dirty="0" smtClean="0"/>
              <a:t>, </a:t>
            </a:r>
            <a:r>
              <a:rPr lang="en-US" dirty="0" smtClean="0">
                <a:solidFill>
                  <a:srgbClr val="FFC000"/>
                </a:solidFill>
              </a:rPr>
              <a:t>Fitness</a:t>
            </a:r>
            <a:endParaRPr lang="en-US" dirty="0">
              <a:solidFill>
                <a:srgbClr val="FFC000"/>
              </a:solidFill>
            </a:endParaRPr>
          </a:p>
        </p:txBody>
      </p:sp>
      <p:sp>
        <p:nvSpPr>
          <p:cNvPr id="21" name="Left Arrow 20"/>
          <p:cNvSpPr>
            <a:spLocks noChangeAspect="1"/>
          </p:cNvSpPr>
          <p:nvPr/>
        </p:nvSpPr>
        <p:spPr>
          <a:xfrm rot="10800000">
            <a:off x="5565001" y="2971800"/>
            <a:ext cx="406419" cy="27432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265520" y="5531771"/>
            <a:ext cx="3961820" cy="884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3214710" y="5526455"/>
            <a:ext cx="3870582" cy="846727"/>
            <a:chOff x="3235742" y="5528145"/>
            <a:chExt cx="3870582" cy="846727"/>
          </a:xfrm>
        </p:grpSpPr>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35742" y="5531952"/>
              <a:ext cx="685800" cy="702763"/>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87298" y="5542337"/>
              <a:ext cx="822960" cy="687333"/>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26510" y="5528145"/>
              <a:ext cx="822960" cy="715718"/>
            </a:xfrm>
            <a:prstGeom prst="rect">
              <a:avLst/>
            </a:prstGeom>
          </p:spPr>
        </p:pic>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10521" y="5531952"/>
              <a:ext cx="822960" cy="691637"/>
            </a:xfrm>
            <a:prstGeom prst="rect">
              <a:avLst/>
            </a:prstGeom>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74804" y="5542452"/>
              <a:ext cx="731520" cy="832420"/>
            </a:xfrm>
            <a:prstGeom prst="rect">
              <a:avLst/>
            </a:prstGeom>
          </p:spPr>
        </p:pic>
      </p:grpSp>
      <p:sp>
        <p:nvSpPr>
          <p:cNvPr id="2" name="Rectangle 1"/>
          <p:cNvSpPr/>
          <p:nvPr/>
        </p:nvSpPr>
        <p:spPr>
          <a:xfrm>
            <a:off x="4417695" y="6017567"/>
            <a:ext cx="1424108" cy="461665"/>
          </a:xfrm>
          <a:prstGeom prst="rect">
            <a:avLst/>
          </a:prstGeom>
        </p:spPr>
        <p:txBody>
          <a:bodyPr wrap="none">
            <a:spAutoFit/>
          </a:bodyPr>
          <a:lstStyle/>
          <a:p>
            <a:r>
              <a:rPr lang="en-US" sz="2400" dirty="0"/>
              <a:t>ornament</a:t>
            </a:r>
          </a:p>
        </p:txBody>
      </p:sp>
      <p:sp>
        <p:nvSpPr>
          <p:cNvPr id="20" name="Left Arrow 19"/>
          <p:cNvSpPr>
            <a:spLocks noChangeAspect="1"/>
          </p:cNvSpPr>
          <p:nvPr/>
        </p:nvSpPr>
        <p:spPr>
          <a:xfrm>
            <a:off x="5397878" y="387514"/>
            <a:ext cx="740664" cy="366871"/>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182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Problem: failure to connect the models with real sexual radiations</a:t>
            </a:r>
            <a:endParaRPr lang="en-US" b="1" i="1" dirty="0"/>
          </a:p>
        </p:txBody>
      </p:sp>
      <p:sp>
        <p:nvSpPr>
          <p:cNvPr id="3" name="Content Placeholder 2"/>
          <p:cNvSpPr>
            <a:spLocks noGrp="1"/>
          </p:cNvSpPr>
          <p:nvPr>
            <p:ph idx="1"/>
          </p:nvPr>
        </p:nvSpPr>
        <p:spPr/>
        <p:txBody>
          <a:bodyPr/>
          <a:lstStyle/>
          <a:p>
            <a:endParaRPr lang="en-US" dirty="0" smtClean="0"/>
          </a:p>
          <a:p>
            <a:endParaRPr lang="en-US" dirty="0"/>
          </a:p>
        </p:txBody>
      </p:sp>
      <mc:AlternateContent xmlns:mc="http://schemas.openxmlformats.org/markup-compatibility/2006" xmlns:a14="http://schemas.microsoft.com/office/drawing/2010/main">
        <mc:Choice Requires="a14">
          <p:sp>
            <p:nvSpPr>
              <p:cNvPr id="4" name="Oval 3"/>
              <p:cNvSpPr/>
              <p:nvPr/>
            </p:nvSpPr>
            <p:spPr>
              <a:xfrm>
                <a:off x="228600" y="1777409"/>
                <a:ext cx="3505200" cy="43168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d>
                        <m:dPr>
                          <m:ctrlPr>
                            <a:rPr lang="en-US" i="1">
                              <a:latin typeface="Cambria Math"/>
                            </a:rPr>
                          </m:ctrlPr>
                        </m:dPr>
                        <m:e>
                          <m:m>
                            <m:mPr>
                              <m:mcs>
                                <m:mc>
                                  <m:mcPr>
                                    <m:count m:val="1"/>
                                    <m:mcJc m:val="center"/>
                                  </m:mcPr>
                                </m:mc>
                              </m:mcs>
                              <m:ctrlPr>
                                <a:rPr lang="en-US" i="1">
                                  <a:latin typeface="Cambria Math"/>
                                </a:rPr>
                              </m:ctrlPr>
                            </m:mPr>
                            <m:mr>
                              <m:e>
                                <m:r>
                                  <a:rPr lang="en-US" i="1">
                                    <a:latin typeface="Cambria Math"/>
                                  </a:rPr>
                                  <m:t>∆</m:t>
                                </m:r>
                                <m:acc>
                                  <m:accPr>
                                    <m:chr m:val="̅"/>
                                    <m:ctrlPr>
                                      <a:rPr lang="en-US" i="1">
                                        <a:latin typeface="Cambria Math"/>
                                      </a:rPr>
                                    </m:ctrlPr>
                                  </m:accPr>
                                  <m:e>
                                    <m:r>
                                      <a:rPr lang="en-US" i="1">
                                        <a:latin typeface="Cambria Math"/>
                                      </a:rPr>
                                      <m:t>𝑧</m:t>
                                    </m:r>
                                  </m:e>
                                </m:acc>
                              </m:e>
                            </m:mr>
                            <m:mr>
                              <m:e>
                                <m:r>
                                  <a:rPr lang="en-US" i="1">
                                    <a:latin typeface="Cambria Math"/>
                                  </a:rPr>
                                  <m:t>∆</m:t>
                                </m:r>
                                <m:acc>
                                  <m:accPr>
                                    <m:chr m:val="̅"/>
                                    <m:ctrlPr>
                                      <a:rPr lang="en-US" i="1">
                                        <a:latin typeface="Cambria Math"/>
                                      </a:rPr>
                                    </m:ctrlPr>
                                  </m:accPr>
                                  <m:e>
                                    <m:r>
                                      <a:rPr lang="en-US" i="1">
                                        <a:latin typeface="Cambria Math"/>
                                      </a:rPr>
                                      <m:t>𝑦</m:t>
                                    </m:r>
                                  </m:e>
                                </m:acc>
                              </m:e>
                            </m:mr>
                          </m:m>
                        </m:e>
                      </m:d>
                      <m:r>
                        <a:rPr lang="en-US" i="1">
                          <a:latin typeface="Cambria Math"/>
                        </a:rPr>
                        <m:t>=</m:t>
                      </m:r>
                      <m:d>
                        <m:dPr>
                          <m:ctrlPr>
                            <a:rPr lang="en-US" i="1">
                              <a:latin typeface="Cambria Math"/>
                            </a:rPr>
                          </m:ctrlPr>
                        </m:dPr>
                        <m:e>
                          <m:m>
                            <m:mPr>
                              <m:mcs>
                                <m:mc>
                                  <m:mcPr>
                                    <m:count m:val="2"/>
                                    <m:mcJc m:val="center"/>
                                  </m:mcPr>
                                </m:mc>
                              </m:mcs>
                              <m:ctrlPr>
                                <a:rPr lang="en-US" i="1">
                                  <a:latin typeface="Cambria Math"/>
                                </a:rPr>
                              </m:ctrlPr>
                            </m:mPr>
                            <m:mr>
                              <m:e>
                                <m:r>
                                  <a:rPr lang="en-US" i="1">
                                    <a:latin typeface="Cambria Math"/>
                                  </a:rPr>
                                  <m:t>𝐺</m:t>
                                </m:r>
                              </m:e>
                              <m:e>
                                <m:r>
                                  <a:rPr lang="en-US" i="1">
                                    <a:latin typeface="Cambria Math"/>
                                  </a:rPr>
                                  <m:t>𝐵</m:t>
                                </m:r>
                              </m:e>
                            </m:mr>
                            <m:mr>
                              <m:e>
                                <m:r>
                                  <a:rPr lang="en-US" i="1">
                                    <a:latin typeface="Cambria Math"/>
                                  </a:rPr>
                                  <m:t>𝐵</m:t>
                                </m:r>
                              </m:e>
                              <m:e>
                                <m:r>
                                  <a:rPr lang="en-US" i="1">
                                    <a:latin typeface="Cambria Math"/>
                                  </a:rPr>
                                  <m:t>𝐻</m:t>
                                </m:r>
                              </m:e>
                            </m:mr>
                          </m:m>
                        </m:e>
                      </m:d>
                      <m:d>
                        <m:dPr>
                          <m:ctrlPr>
                            <a:rPr lang="en-US" i="1">
                              <a:latin typeface="Cambria Math"/>
                            </a:rPr>
                          </m:ctrlPr>
                        </m:dP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a:rPr>
                                      <m:t>𝛽</m:t>
                                    </m:r>
                                  </m:e>
                                  <m:sub>
                                    <m:r>
                                      <a:rPr lang="en-US" i="1">
                                        <a:latin typeface="Cambria Math"/>
                                      </a:rPr>
                                      <m:t>𝑧</m:t>
                                    </m:r>
                                  </m:sub>
                                </m:sSub>
                              </m:e>
                            </m:mr>
                            <m:mr>
                              <m:e>
                                <m:sSub>
                                  <m:sSubPr>
                                    <m:ctrlPr>
                                      <a:rPr lang="en-US" i="1">
                                        <a:latin typeface="Cambria Math"/>
                                      </a:rPr>
                                    </m:ctrlPr>
                                  </m:sSubPr>
                                  <m:e>
                                    <m:r>
                                      <a:rPr lang="en-US" i="1">
                                        <a:latin typeface="Cambria Math"/>
                                      </a:rPr>
                                      <m:t>𝛽</m:t>
                                    </m:r>
                                  </m:e>
                                  <m:sub>
                                    <m:r>
                                      <a:rPr lang="en-US" i="1">
                                        <a:latin typeface="Cambria Math"/>
                                      </a:rPr>
                                      <m:t>𝑦</m:t>
                                    </m:r>
                                  </m:sub>
                                </m:sSub>
                              </m:e>
                            </m:mr>
                          </m:m>
                        </m:e>
                      </m:d>
                    </m:oMath>
                  </m:oMathPara>
                </a14:m>
                <a:endParaRPr lang="en-US" dirty="0"/>
              </a:p>
            </p:txBody>
          </p:sp>
        </mc:Choice>
        <mc:Fallback xmlns="">
          <p:sp>
            <p:nvSpPr>
              <p:cNvPr id="4" name="Oval 3"/>
              <p:cNvSpPr>
                <a:spLocks noRot="1" noChangeAspect="1" noMove="1" noResize="1" noEditPoints="1" noAdjustHandles="1" noChangeArrowheads="1" noChangeShapeType="1" noTextEdit="1"/>
              </p:cNvSpPr>
              <p:nvPr/>
            </p:nvSpPr>
            <p:spPr>
              <a:xfrm>
                <a:off x="228600" y="1777409"/>
                <a:ext cx="3505200" cy="4316819"/>
              </a:xfrm>
              <a:prstGeom prst="ellipse">
                <a:avLst/>
              </a:prstGeom>
              <a:blipFill rotWithShape="1">
                <a:blip r:embed="rId3"/>
                <a:stretch>
                  <a:fillRect/>
                </a:stretch>
              </a:blipFill>
            </p:spPr>
            <p:txBody>
              <a:bodyPr/>
              <a:lstStyle/>
              <a:p>
                <a:r>
                  <a:rPr lang="en-US">
                    <a:noFill/>
                  </a:rPr>
                  <a:t> </a:t>
                </a:r>
              </a:p>
            </p:txBody>
          </p:sp>
        </mc:Fallback>
      </mc:AlternateContent>
      <p:sp>
        <p:nvSpPr>
          <p:cNvPr id="5" name="Oval 4"/>
          <p:cNvSpPr/>
          <p:nvPr/>
        </p:nvSpPr>
        <p:spPr>
          <a:xfrm>
            <a:off x="5562600" y="1777409"/>
            <a:ext cx="2895600" cy="43168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ightning Bolt 5"/>
          <p:cNvSpPr/>
          <p:nvPr/>
        </p:nvSpPr>
        <p:spPr>
          <a:xfrm rot="1992944">
            <a:off x="3326042" y="2119013"/>
            <a:ext cx="2338896" cy="3660193"/>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7273" y="4597536"/>
            <a:ext cx="914400" cy="99454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600" y="4427531"/>
            <a:ext cx="914400" cy="92495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4572" y="2895600"/>
            <a:ext cx="914400" cy="77125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3600" y="3245783"/>
            <a:ext cx="914400" cy="107174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75967" y="3781657"/>
            <a:ext cx="914400" cy="815879"/>
          </a:xfrm>
          <a:prstGeom prst="rect">
            <a:avLst/>
          </a:prstGeom>
        </p:spPr>
      </p:pic>
      <p:sp>
        <p:nvSpPr>
          <p:cNvPr id="12" name="TextBox 11"/>
          <p:cNvSpPr txBox="1"/>
          <p:nvPr/>
        </p:nvSpPr>
        <p:spPr>
          <a:xfrm>
            <a:off x="1219200" y="2667000"/>
            <a:ext cx="1555234" cy="646331"/>
          </a:xfrm>
          <a:prstGeom prst="rect">
            <a:avLst/>
          </a:prstGeom>
          <a:noFill/>
        </p:spPr>
        <p:txBody>
          <a:bodyPr wrap="none" rtlCol="0">
            <a:spAutoFit/>
          </a:bodyPr>
          <a:lstStyle/>
          <a:p>
            <a:r>
              <a:rPr lang="en-US" sz="3600" dirty="0" smtClean="0">
                <a:solidFill>
                  <a:schemeClr val="bg1"/>
                </a:solidFill>
              </a:rPr>
              <a:t>models</a:t>
            </a:r>
            <a:endParaRPr lang="en-US" sz="3600" dirty="0">
              <a:solidFill>
                <a:schemeClr val="bg1"/>
              </a:solidFill>
            </a:endParaRPr>
          </a:p>
        </p:txBody>
      </p:sp>
      <p:sp>
        <p:nvSpPr>
          <p:cNvPr id="13" name="TextBox 12"/>
          <p:cNvSpPr txBox="1"/>
          <p:nvPr/>
        </p:nvSpPr>
        <p:spPr>
          <a:xfrm>
            <a:off x="6258578" y="2249269"/>
            <a:ext cx="1423018" cy="646331"/>
          </a:xfrm>
          <a:prstGeom prst="rect">
            <a:avLst/>
          </a:prstGeom>
          <a:noFill/>
        </p:spPr>
        <p:txBody>
          <a:bodyPr wrap="none" rtlCol="0">
            <a:spAutoFit/>
          </a:bodyPr>
          <a:lstStyle/>
          <a:p>
            <a:r>
              <a:rPr lang="en-US" sz="3600" dirty="0" smtClean="0"/>
              <a:t>nature</a:t>
            </a:r>
            <a:endParaRPr lang="en-US" sz="3600" dirty="0"/>
          </a:p>
        </p:txBody>
      </p:sp>
    </p:spTree>
    <p:extLst>
      <p:ext uri="{BB962C8B-B14F-4D97-AF65-F5344CB8AC3E}">
        <p14:creationId xmlns:p14="http://schemas.microsoft.com/office/powerpoint/2010/main" val="3311980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Solution: Birds-of-Paradise, an Iconic Sexual Radiation</a:t>
            </a:r>
            <a:endParaRPr lang="en-US" b="1" i="1" dirty="0"/>
          </a:p>
        </p:txBody>
      </p:sp>
      <p:sp>
        <p:nvSpPr>
          <p:cNvPr id="3" name="Content Placeholder 2"/>
          <p:cNvSpPr>
            <a:spLocks noGrp="1"/>
          </p:cNvSpPr>
          <p:nvPr>
            <p:ph idx="1"/>
          </p:nvPr>
        </p:nvSpPr>
        <p:spPr/>
        <p:txBody>
          <a:bodyPr/>
          <a:lstStyle/>
          <a:p>
            <a:endParaRPr lang="en-US" dirty="0" smtClean="0"/>
          </a:p>
          <a:p>
            <a:r>
              <a:rPr lang="en-US" dirty="0" smtClean="0"/>
              <a:t>Time-calibrated phylogeny </a:t>
            </a:r>
          </a:p>
          <a:p>
            <a:r>
              <a:rPr lang="en-US" dirty="0" smtClean="0"/>
              <a:t>Male display and female choice based upon it</a:t>
            </a:r>
          </a:p>
          <a:p>
            <a:r>
              <a:rPr lang="en-US" dirty="0" smtClean="0"/>
              <a:t>Data on the components of male display</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21569">
            <a:off x="5715000" y="4038600"/>
            <a:ext cx="1828800" cy="2160814"/>
          </a:xfrm>
          <a:prstGeom prst="rect">
            <a:avLst/>
          </a:prstGeom>
        </p:spPr>
      </p:pic>
    </p:spTree>
    <p:extLst>
      <p:ext uri="{BB962C8B-B14F-4D97-AF65-F5344CB8AC3E}">
        <p14:creationId xmlns:p14="http://schemas.microsoft.com/office/powerpoint/2010/main" val="2688086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4760</TotalTime>
  <Words>3354</Words>
  <Application>Microsoft Office PowerPoint</Application>
  <PresentationFormat>On-screen Show (4:3)</PresentationFormat>
  <Paragraphs>282</Paragraphs>
  <Slides>33</Slides>
  <Notes>33</Notes>
  <HiddenSlides>0</HiddenSlides>
  <MMClips>0</MMClips>
  <ScaleCrop>false</ScaleCrop>
  <HeadingPairs>
    <vt:vector size="4" baseType="variant">
      <vt:variant>
        <vt:lpstr>Theme</vt:lpstr>
      </vt:variant>
      <vt:variant>
        <vt:i4>4</vt:i4>
      </vt:variant>
      <vt:variant>
        <vt:lpstr>Slide Titles</vt:lpstr>
      </vt:variant>
      <vt:variant>
        <vt:i4>33</vt:i4>
      </vt:variant>
    </vt:vector>
  </HeadingPairs>
  <TitlesOfParts>
    <vt:vector size="37" baseType="lpstr">
      <vt:lpstr>Office Theme</vt:lpstr>
      <vt:lpstr>2_Office Theme</vt:lpstr>
      <vt:lpstr>3_Office Theme</vt:lpstr>
      <vt:lpstr>1_Office Theme</vt:lpstr>
      <vt:lpstr>Can the Fisher-Lande Process Account for Birds-of-Paradise and Other Sexual Radiations?</vt:lpstr>
      <vt:lpstr>Argument</vt:lpstr>
      <vt:lpstr>Fisher’s Insight</vt:lpstr>
      <vt:lpstr>Lande’s model: coevolving within-population distributions of ornaments and preferences</vt:lpstr>
      <vt:lpstr>Ingredients of the Fisher-Lande Process</vt:lpstr>
      <vt:lpstr>PowerPoint Presentation</vt:lpstr>
      <vt:lpstr>PowerPoint Presentation</vt:lpstr>
      <vt:lpstr>Problem: failure to connect the models with real sexual radiations</vt:lpstr>
      <vt:lpstr>Solution: Birds-of-Paradise, an Iconic Sexual Radiation</vt:lpstr>
      <vt:lpstr>Diversification over 23 million years</vt:lpstr>
      <vt:lpstr>Special features of plumage presented during male displays </vt:lpstr>
      <vt:lpstr>Phenotypic tango: a more general model of the FLP</vt:lpstr>
      <vt:lpstr>Phenotypic tango: a more general model of the FLP</vt:lpstr>
      <vt:lpstr>Phenotypic tango: evaluating the model’s behavior with simulations</vt:lpstr>
      <vt:lpstr>Phenotypic tango: evaluating the model’s behavior with simulations</vt:lpstr>
      <vt:lpstr>Accounting for the Bird-of-Paradise radiation with the Phenotypic Tango model</vt:lpstr>
      <vt:lpstr>Phenotypic differentiation in the genus Paradisaea over 9 million years</vt:lpstr>
      <vt:lpstr>How much evolution?  ±10-12 phenotypic standard deviations in 1.8 million generations</vt:lpstr>
      <vt:lpstr>The Phenotypic Tango can account for bivariate patterns in the data</vt:lpstr>
      <vt:lpstr>The Phenotypic Tango can account for the observed amount of diversification </vt:lpstr>
      <vt:lpstr>The Phenotypic Tango can account for the observed amount of diversification </vt:lpstr>
      <vt:lpstr>Conclusions using the Phenotypic Tango model </vt:lpstr>
      <vt:lpstr>Accounting for the Bird of Paradise radiation with generic models: Brownian motion &amp; Ornstein-Uhlenbeck</vt:lpstr>
      <vt:lpstr>Accounting for the Bird-of-Paradise radiation with generic models</vt:lpstr>
      <vt:lpstr>Contrasting model predictions </vt:lpstr>
      <vt:lpstr>Tree for the genus Paradisaea:  two hypothetical selection regimes</vt:lpstr>
      <vt:lpstr>Tests of alternative generic models: using generic BM &amp; OU parameters in OUwie</vt:lpstr>
      <vt:lpstr>Tests of alternative generic models: using quantitative genetic parameters</vt:lpstr>
      <vt:lpstr>PowerPoint Presentation</vt:lpstr>
      <vt:lpstr>Conclusion using generic models (OUwie): need moving peaks </vt:lpstr>
      <vt:lpstr>The Future</vt:lpstr>
      <vt:lpstr>Acknowledgements</vt:lpstr>
      <vt:lpstr>References</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Look at the Major Features of Evolution</dc:title>
  <dc:creator>arnolds</dc:creator>
  <cp:lastModifiedBy>Arnold, Stevan</cp:lastModifiedBy>
  <cp:revision>239</cp:revision>
  <dcterms:created xsi:type="dcterms:W3CDTF">2014-07-03T16:22:16Z</dcterms:created>
  <dcterms:modified xsi:type="dcterms:W3CDTF">2018-06-08T21:50:17Z</dcterms:modified>
</cp:coreProperties>
</file>