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3" r:id="rId3"/>
    <p:sldId id="305" r:id="rId4"/>
    <p:sldId id="306" r:id="rId5"/>
    <p:sldId id="258" r:id="rId6"/>
    <p:sldId id="307" r:id="rId7"/>
    <p:sldId id="280" r:id="rId8"/>
    <p:sldId id="281" r:id="rId9"/>
    <p:sldId id="304" r:id="rId10"/>
    <p:sldId id="308" r:id="rId11"/>
    <p:sldId id="309" r:id="rId12"/>
    <p:sldId id="311" r:id="rId13"/>
    <p:sldId id="312" r:id="rId14"/>
    <p:sldId id="313" r:id="rId15"/>
    <p:sldId id="314" r:id="rId16"/>
    <p:sldId id="315" r:id="rId17"/>
    <p:sldId id="317" r:id="rId18"/>
    <p:sldId id="318" r:id="rId19"/>
    <p:sldId id="300" r:id="rId20"/>
    <p:sldId id="273" r:id="rId21"/>
    <p:sldId id="319" r:id="rId22"/>
    <p:sldId id="320" r:id="rId23"/>
    <p:sldId id="296" r:id="rId24"/>
    <p:sldId id="321" r:id="rId25"/>
    <p:sldId id="322" r:id="rId26"/>
    <p:sldId id="323" r:id="rId27"/>
    <p:sldId id="325" r:id="rId28"/>
    <p:sldId id="298" r:id="rId29"/>
    <p:sldId id="299" r:id="rId30"/>
    <p:sldId id="326" r:id="rId31"/>
    <p:sldId id="302" r:id="rId32"/>
    <p:sldId id="341" r:id="rId33"/>
    <p:sldId id="327" r:id="rId34"/>
    <p:sldId id="329" r:id="rId35"/>
    <p:sldId id="342" r:id="rId36"/>
    <p:sldId id="331" r:id="rId37"/>
    <p:sldId id="343" r:id="rId38"/>
    <p:sldId id="346" r:id="rId39"/>
    <p:sldId id="347" r:id="rId40"/>
    <p:sldId id="348" r:id="rId41"/>
    <p:sldId id="339" r:id="rId42"/>
    <p:sldId id="340" r:id="rId43"/>
    <p:sldId id="349" r:id="rId44"/>
    <p:sldId id="350" r:id="rId45"/>
    <p:sldId id="351" r:id="rId46"/>
    <p:sldId id="352" r:id="rId47"/>
    <p:sldId id="353" r:id="rId48"/>
    <p:sldId id="35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2BE"/>
    <a:srgbClr val="FF0066"/>
    <a:srgbClr val="FFFFCC"/>
    <a:srgbClr val="00FF00"/>
    <a:srgbClr val="DDDDDD"/>
    <a:srgbClr val="C0C0C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28" autoAdjust="0"/>
  </p:normalViewPr>
  <p:slideViewPr>
    <p:cSldViewPr snapToGrid="0">
      <p:cViewPr>
        <p:scale>
          <a:sx n="66" d="100"/>
          <a:sy n="66" d="100"/>
        </p:scale>
        <p:origin x="-8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Jones" userId="1f1d20437c79a3b8" providerId="LiveId" clId="{777C0746-DAF7-42A9-8F05-28B5FD4AB9FB}"/>
    <pc:docChg chg="addSld delSld modSld sldOrd">
      <pc:chgData name="Adam Jones" userId="1f1d20437c79a3b8" providerId="LiveId" clId="{777C0746-DAF7-42A9-8F05-28B5FD4AB9FB}" dt="2018-06-01T17:18:49.412" v="293" actId="5793"/>
      <pc:docMkLst>
        <pc:docMk/>
      </pc:docMkLst>
      <pc:sldChg chg="del">
        <pc:chgData name="Adam Jones" userId="1f1d20437c79a3b8" providerId="LiveId" clId="{777C0746-DAF7-42A9-8F05-28B5FD4AB9FB}" dt="2018-06-01T17:05:35.894" v="0" actId="2696"/>
        <pc:sldMkLst>
          <pc:docMk/>
          <pc:sldMk cId="430427832" sldId="344"/>
        </pc:sldMkLst>
      </pc:sldChg>
      <pc:sldChg chg="del">
        <pc:chgData name="Adam Jones" userId="1f1d20437c79a3b8" providerId="LiveId" clId="{777C0746-DAF7-42A9-8F05-28B5FD4AB9FB}" dt="2018-06-01T17:05:39.076" v="1" actId="2696"/>
        <pc:sldMkLst>
          <pc:docMk/>
          <pc:sldMk cId="1762548301" sldId="345"/>
        </pc:sldMkLst>
      </pc:sldChg>
      <pc:sldChg chg="addSp modSp add ord">
        <pc:chgData name="Adam Jones" userId="1f1d20437c79a3b8" providerId="LiveId" clId="{777C0746-DAF7-42A9-8F05-28B5FD4AB9FB}" dt="2018-06-01T17:18:49.412" v="293" actId="5793"/>
        <pc:sldMkLst>
          <pc:docMk/>
          <pc:sldMk cId="2290188551" sldId="354"/>
        </pc:sldMkLst>
        <pc:spChg chg="mod">
          <ac:chgData name="Adam Jones" userId="1f1d20437c79a3b8" providerId="LiveId" clId="{777C0746-DAF7-42A9-8F05-28B5FD4AB9FB}" dt="2018-06-01T17:07:41.834" v="239" actId="207"/>
          <ac:spMkLst>
            <pc:docMk/>
            <pc:sldMk cId="2290188551" sldId="354"/>
            <ac:spMk id="2" creationId="{B2F34C73-A7C9-4207-AE2A-FCF3B6211E30}"/>
          </ac:spMkLst>
        </pc:spChg>
        <pc:spChg chg="mod">
          <ac:chgData name="Adam Jones" userId="1f1d20437c79a3b8" providerId="LiveId" clId="{777C0746-DAF7-42A9-8F05-28B5FD4AB9FB}" dt="2018-06-01T17:18:49.412" v="293" actId="5793"/>
          <ac:spMkLst>
            <pc:docMk/>
            <pc:sldMk cId="2290188551" sldId="354"/>
            <ac:spMk id="3" creationId="{160D6C8D-15FD-427C-830C-9E0E3531F01B}"/>
          </ac:spMkLst>
        </pc:spChg>
        <pc:picChg chg="add mod">
          <ac:chgData name="Adam Jones" userId="1f1d20437c79a3b8" providerId="LiveId" clId="{777C0746-DAF7-42A9-8F05-28B5FD4AB9FB}" dt="2018-06-01T17:08:33.091" v="245" actId="1076"/>
          <ac:picMkLst>
            <pc:docMk/>
            <pc:sldMk cId="2290188551" sldId="354"/>
            <ac:picMk id="4" creationId="{24D00D90-B6FB-489D-A3A7-B493FEA6529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DECF16-2009-4B9F-968C-2AF80E625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21B804-064D-4A15-A89A-381D1EE21405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E9F84-32BA-49C6-BB60-4161B31E22CE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8E8BD-7F68-413E-8B8B-59B45364F135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7A4EC-B0B6-4282-BCB6-47121DCAE553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7E96D8-6B27-4E9F-9199-2930140140C3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923D-7593-4C71-B6D6-BC2843FF2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EA4A-5E55-45EB-B56A-9D1FAE12B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7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299F-D3F0-4FFA-805C-895A12795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6216E-D886-4D99-8BC0-6BE93DF52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5D97-9975-4975-86BF-4E8F44217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D58A-809E-4DB3-8D33-CAC06F4E9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D2A5-FFC9-4AA9-959C-00C1387DB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71B9-77DC-49F7-9584-DECC23C0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C344-CEB7-44D9-8A20-50657DDF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CA9A-7F18-410D-B434-22D2FDF9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4C99-5462-4104-8C72-78B8C943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0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8D74-0684-415C-A87E-6ED17F5A4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5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4E300F-74BA-4926-BBEC-B013CA0C2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nesLabIdaho/GmatrixCommandLine" TargetMode="External"/><Relationship Id="rId2" Type="http://schemas.openxmlformats.org/officeDocument/2006/relationships/hyperlink" Target="https://pipefishguysite.wordpress.com/jones-lab-public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575" y="1027113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1D02BE"/>
                </a:solidFill>
              </a:rPr>
              <a:t>A Simulation-Based Approach to the Evolution of the </a:t>
            </a:r>
            <a:r>
              <a:rPr lang="en-US" sz="3600" b="1" dirty="0">
                <a:solidFill>
                  <a:srgbClr val="1D02BE"/>
                </a:solidFill>
              </a:rPr>
              <a:t>G</a:t>
            </a:r>
            <a:r>
              <a:rPr lang="en-US" sz="3600" dirty="0">
                <a:solidFill>
                  <a:srgbClr val="1D02BE"/>
                </a:solidFill>
              </a:rPr>
              <a:t>-matrix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1157" y="3350986"/>
            <a:ext cx="7645400" cy="2741613"/>
          </a:xfrm>
        </p:spPr>
        <p:txBody>
          <a:bodyPr/>
          <a:lstStyle/>
          <a:p>
            <a:pPr eaLnBrk="1" hangingPunct="1"/>
            <a:r>
              <a:rPr lang="en-US" sz="2400" i="1" dirty="0"/>
              <a:t>Adam G. Jones (Texas A&amp;M Univ.)</a:t>
            </a:r>
          </a:p>
          <a:p>
            <a:pPr eaLnBrk="1" hangingPunct="1"/>
            <a:r>
              <a:rPr lang="en-US" sz="2400" i="1" dirty="0" err="1"/>
              <a:t>Stevan</a:t>
            </a:r>
            <a:r>
              <a:rPr lang="en-US" sz="2400" i="1" dirty="0"/>
              <a:t> J. Arnold (Oregon State Univ.)</a:t>
            </a:r>
          </a:p>
          <a:p>
            <a:pPr eaLnBrk="1" hangingPunct="1"/>
            <a:r>
              <a:rPr lang="en-US" sz="2400" i="1" dirty="0" err="1"/>
              <a:t>Reinhard</a:t>
            </a:r>
            <a:r>
              <a:rPr lang="en-US" sz="2400" i="1" dirty="0"/>
              <a:t> </a:t>
            </a:r>
            <a:r>
              <a:rPr lang="en-US" sz="2400" i="1" dirty="0" err="1"/>
              <a:t>B</a:t>
            </a:r>
            <a:r>
              <a:rPr lang="en-US" sz="2400" i="1" dirty="0" err="1">
                <a:cs typeface="Arial" charset="0"/>
              </a:rPr>
              <a:t>ürger</a:t>
            </a:r>
            <a:r>
              <a:rPr lang="en-US" sz="2400" i="1" dirty="0">
                <a:cs typeface="Arial" charset="0"/>
              </a:rPr>
              <a:t> (Univ. Vienna)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1761067" y="1143000"/>
            <a:ext cx="5418667" cy="251460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538133" y="4572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964267" y="2362200"/>
            <a:ext cx="528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 rot="20076268">
            <a:off x="3048000" y="1905000"/>
            <a:ext cx="2980267" cy="914400"/>
            <a:chOff x="2064" y="720"/>
            <a:chExt cx="2112" cy="576"/>
          </a:xfrm>
          <a:solidFill>
            <a:srgbClr val="FFFF00"/>
          </a:solidFill>
        </p:grpSpPr>
        <p:sp>
          <p:nvSpPr>
            <p:cNvPr id="10242" name="Oval 2"/>
            <p:cNvSpPr>
              <a:spLocks noChangeArrowheads="1"/>
            </p:cNvSpPr>
            <p:nvPr/>
          </p:nvSpPr>
          <p:spPr bwMode="auto">
            <a:xfrm>
              <a:off x="2064" y="720"/>
              <a:ext cx="2112" cy="57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2064" y="1008"/>
              <a:ext cx="211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3120" y="720"/>
              <a:ext cx="0" cy="5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3" name="Arc 13"/>
          <p:cNvSpPr>
            <a:spLocks/>
          </p:cNvSpPr>
          <p:nvPr/>
        </p:nvSpPr>
        <p:spPr bwMode="auto">
          <a:xfrm>
            <a:off x="6028266" y="1600200"/>
            <a:ext cx="407812" cy="762000"/>
          </a:xfrm>
          <a:custGeom>
            <a:avLst/>
            <a:gdLst>
              <a:gd name="G0" fmla="+- 0 0 0"/>
              <a:gd name="G1" fmla="+- 20556 0 0"/>
              <a:gd name="G2" fmla="+- 21600 0 0"/>
              <a:gd name="T0" fmla="*/ 6633 w 21600"/>
              <a:gd name="T1" fmla="*/ 0 h 21500"/>
              <a:gd name="T2" fmla="*/ 21579 w 21600"/>
              <a:gd name="T3" fmla="*/ 21500 h 21500"/>
              <a:gd name="T4" fmla="*/ 0 w 21600"/>
              <a:gd name="T5" fmla="*/ 20556 h 2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00" fill="none" extrusionOk="0">
                <a:moveTo>
                  <a:pt x="6633" y="-1"/>
                </a:moveTo>
                <a:cubicBezTo>
                  <a:pt x="15553" y="2878"/>
                  <a:pt x="21600" y="11182"/>
                  <a:pt x="21600" y="20556"/>
                </a:cubicBezTo>
                <a:cubicBezTo>
                  <a:pt x="21600" y="20870"/>
                  <a:pt x="21593" y="21185"/>
                  <a:pt x="21579" y="21500"/>
                </a:cubicBezTo>
              </a:path>
              <a:path w="21600" h="21500" stroke="0" extrusionOk="0">
                <a:moveTo>
                  <a:pt x="6633" y="-1"/>
                </a:moveTo>
                <a:cubicBezTo>
                  <a:pt x="15553" y="2878"/>
                  <a:pt x="21600" y="11182"/>
                  <a:pt x="21600" y="20556"/>
                </a:cubicBezTo>
                <a:cubicBezTo>
                  <a:pt x="21600" y="20870"/>
                  <a:pt x="21593" y="21185"/>
                  <a:pt x="21579" y="21500"/>
                </a:cubicBezTo>
                <a:lnTo>
                  <a:pt x="0" y="2055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502401" y="1447800"/>
            <a:ext cx="4844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cs typeface="Times New Roman" pitchFamily="18" charset="0"/>
              </a:rPr>
              <a:t>φ</a:t>
            </a:r>
            <a:endParaRPr lang="en-US" sz="3600" i="1" dirty="0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948267" y="4125687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 We already know that genetic variances can change, and such changes will affect the rate (but not the trajectory) of evolution.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 The interesting question in multivariate evolution is whether the trajectory of evolution is constrained by </a:t>
            </a:r>
            <a:r>
              <a:rPr lang="en-US" b="1" dirty="0">
                <a:solidFill>
                  <a:schemeClr val="tx2"/>
                </a:solidFill>
              </a:rPr>
              <a:t>G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 Constraints on the trajectory are imposed by the angle of the leading eigenvector, so </a:t>
            </a:r>
            <a:r>
              <a:rPr lang="en-US" dirty="0"/>
              <a:t>we focus on the angle </a:t>
            </a:r>
            <a:r>
              <a:rPr lang="en-US" i="1" dirty="0">
                <a:cs typeface="Times New Roman" pitchFamily="18" charset="0"/>
              </a:rPr>
              <a:t>φ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37657"/>
            <a:ext cx="8801100" cy="272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74" y="3117787"/>
            <a:ext cx="335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cs typeface="Times New Roman" pitchFamily="18" charset="0"/>
              </a:rPr>
              <a:t>φ</a:t>
            </a:r>
            <a:endParaRPr lang="en-US" i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2461" y="4357687"/>
            <a:ext cx="84216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/>
              <a:t>0				Generations			          2000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747" y="751114"/>
            <a:ext cx="7529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1D02BE"/>
                </a:solidFill>
              </a:rPr>
              <a:t>Stationary Optimum </a:t>
            </a:r>
          </a:p>
          <a:p>
            <a:pPr algn="ctr"/>
            <a:r>
              <a:rPr lang="en-US" sz="2400" dirty="0">
                <a:solidFill>
                  <a:srgbClr val="1D02BE"/>
                </a:solidFill>
              </a:rPr>
              <a:t>(</a:t>
            </a:r>
            <a:r>
              <a:rPr lang="en-US" sz="2400" dirty="0" err="1">
                <a:solidFill>
                  <a:srgbClr val="1D02BE"/>
                </a:solidFill>
              </a:rPr>
              <a:t>selectional</a:t>
            </a:r>
            <a:r>
              <a:rPr lang="en-US" sz="2400" dirty="0">
                <a:solidFill>
                  <a:srgbClr val="1D02BE"/>
                </a:solidFill>
              </a:rPr>
              <a:t> correlation = 0, mutational correlation = 0)</a:t>
            </a:r>
          </a:p>
        </p:txBody>
      </p:sp>
    </p:spTree>
    <p:extLst>
      <p:ext uri="{BB962C8B-B14F-4D97-AF65-F5344CB8AC3E}">
        <p14:creationId xmlns:p14="http://schemas.microsoft.com/office/powerpoint/2010/main" val="200474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94414" y="457200"/>
            <a:ext cx="6789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D02BE"/>
                </a:solidFill>
              </a:rPr>
              <a:t>Stronger correlational selection produces a more stable </a:t>
            </a:r>
            <a:r>
              <a:rPr lang="en-US" b="1" dirty="0">
                <a:solidFill>
                  <a:srgbClr val="1D02BE"/>
                </a:solidFill>
              </a:rPr>
              <a:t>G</a:t>
            </a:r>
            <a:r>
              <a:rPr lang="en-US" dirty="0">
                <a:solidFill>
                  <a:srgbClr val="1D02BE"/>
                </a:solidFill>
              </a:rPr>
              <a:t>-matrix</a:t>
            </a:r>
          </a:p>
          <a:p>
            <a:pPr algn="ctr"/>
            <a:r>
              <a:rPr lang="en-US" dirty="0">
                <a:solidFill>
                  <a:srgbClr val="1D02BE"/>
                </a:solidFill>
              </a:rPr>
              <a:t>(</a:t>
            </a:r>
            <a:r>
              <a:rPr lang="en-US" dirty="0" err="1">
                <a:solidFill>
                  <a:srgbClr val="1D02BE"/>
                </a:solidFill>
              </a:rPr>
              <a:t>selectional</a:t>
            </a:r>
            <a:r>
              <a:rPr lang="en-US" dirty="0">
                <a:solidFill>
                  <a:srgbClr val="1D02BE"/>
                </a:solidFill>
              </a:rPr>
              <a:t> correlation = 0.75, mutational correlation = 0)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57943"/>
            <a:ext cx="795866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7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33104"/>
              </p:ext>
            </p:extLst>
          </p:nvPr>
        </p:nvGraphicFramePr>
        <p:xfrm>
          <a:off x="1793724" y="3548743"/>
          <a:ext cx="5892799" cy="2133600"/>
        </p:xfrm>
        <a:graphic>
          <a:graphicData uri="http://schemas.openxmlformats.org/drawingml/2006/table">
            <a:tbl>
              <a:tblPr/>
              <a:tblGrid>
                <a:gridCol w="1178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1)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2)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Δφ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349955" y="1827893"/>
            <a:ext cx="3337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cs typeface="Times New Roman" pitchFamily="18" charset="0"/>
              </a:rPr>
              <a:t>φ</a:t>
            </a:r>
            <a:endParaRPr lang="en-US" i="1" dirty="0"/>
          </a:p>
        </p:txBody>
      </p:sp>
      <p:sp>
        <p:nvSpPr>
          <p:cNvPr id="17479" name="Text Box 71"/>
          <p:cNvSpPr txBox="1">
            <a:spLocks noChangeArrowheads="1"/>
          </p:cNvSpPr>
          <p:nvPr/>
        </p:nvSpPr>
        <p:spPr bwMode="auto">
          <a:xfrm>
            <a:off x="946855" y="2921681"/>
            <a:ext cx="805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/>
              <a:t>0				Generations		            2000</a:t>
            </a:r>
          </a:p>
        </p:txBody>
      </p:sp>
    </p:spTree>
    <p:extLst>
      <p:ext uri="{BB962C8B-B14F-4D97-AF65-F5344CB8AC3E}">
        <p14:creationId xmlns:p14="http://schemas.microsoft.com/office/powerpoint/2010/main" val="121646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61533" y="415017"/>
            <a:ext cx="6618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D02BE"/>
                </a:solidFill>
              </a:rPr>
              <a:t>A high correlation between mutational effects produces stability</a:t>
            </a:r>
          </a:p>
          <a:p>
            <a:pPr algn="ctr"/>
            <a:r>
              <a:rPr lang="en-US" dirty="0">
                <a:solidFill>
                  <a:srgbClr val="1D02BE"/>
                </a:solidFill>
              </a:rPr>
              <a:t>(</a:t>
            </a:r>
            <a:r>
              <a:rPr lang="en-US" dirty="0" err="1">
                <a:solidFill>
                  <a:srgbClr val="1D02BE"/>
                </a:solidFill>
              </a:rPr>
              <a:t>selectional</a:t>
            </a:r>
            <a:r>
              <a:rPr lang="en-US" dirty="0">
                <a:solidFill>
                  <a:srgbClr val="1D02BE"/>
                </a:solidFill>
              </a:rPr>
              <a:t> correlation = 0, mutational correlation = 0.5)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9" y="1334532"/>
            <a:ext cx="802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2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58804"/>
              </p:ext>
            </p:extLst>
          </p:nvPr>
        </p:nvGraphicFramePr>
        <p:xfrm>
          <a:off x="1708169" y="3505200"/>
          <a:ext cx="5892799" cy="2133600"/>
        </p:xfrm>
        <a:graphic>
          <a:graphicData uri="http://schemas.openxmlformats.org/drawingml/2006/table">
            <a:tbl>
              <a:tblPr/>
              <a:tblGrid>
                <a:gridCol w="1178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1)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2)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Δφ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407125" y="1918732"/>
            <a:ext cx="3337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φ</a:t>
            </a:r>
            <a:endParaRPr lang="en-US"/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987091" y="2857043"/>
            <a:ext cx="8016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/>
              <a:t>0				Generations		             2000</a:t>
            </a:r>
          </a:p>
        </p:txBody>
      </p:sp>
    </p:spTree>
    <p:extLst>
      <p:ext uri="{BB962C8B-B14F-4D97-AF65-F5344CB8AC3E}">
        <p14:creationId xmlns:p14="http://schemas.microsoft.com/office/powerpoint/2010/main" val="139890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87589" y="424545"/>
            <a:ext cx="74603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D02BE"/>
                </a:solidFill>
              </a:rPr>
              <a:t>When the selection matrix and mutation matrix are aligned, </a:t>
            </a:r>
            <a:r>
              <a:rPr lang="en-US" sz="2000" b="1" dirty="0">
                <a:solidFill>
                  <a:srgbClr val="1D02BE"/>
                </a:solidFill>
              </a:rPr>
              <a:t>G</a:t>
            </a:r>
            <a:r>
              <a:rPr lang="en-US" sz="2000" dirty="0">
                <a:solidFill>
                  <a:srgbClr val="1D02BE"/>
                </a:solidFill>
              </a:rPr>
              <a:t> can be very stable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600517"/>
            <a:ext cx="7992533" cy="205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1" y="3931361"/>
            <a:ext cx="8128000" cy="215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993" y="2426509"/>
            <a:ext cx="35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cs typeface="Times New Roman" pitchFamily="18" charset="0"/>
              </a:rPr>
              <a:t>φ</a:t>
            </a:r>
            <a:endParaRPr lang="en-US" sz="2000" i="1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87590" y="3423107"/>
            <a:ext cx="80495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/>
              <a:t>0				Generations		                   	                2000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7991" y="4808147"/>
            <a:ext cx="35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cs typeface="Times New Roman" pitchFamily="18" charset="0"/>
              </a:rPr>
              <a:t>φ</a:t>
            </a:r>
            <a:endParaRPr lang="en-US" sz="2000" i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87588" y="5804745"/>
            <a:ext cx="80495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/>
              <a:t>0				Generations		                   	                2000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979713" y="1415851"/>
            <a:ext cx="695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selectional</a:t>
            </a:r>
            <a:r>
              <a:rPr lang="en-US" dirty="0"/>
              <a:t> correlation = 0.75, mutational correlation = 0.5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9712" y="3746695"/>
            <a:ext cx="695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selectional</a:t>
            </a:r>
            <a:r>
              <a:rPr lang="en-US" dirty="0"/>
              <a:t> correlation = 0.9, mutational correlation = 0.9</a:t>
            </a:r>
          </a:p>
        </p:txBody>
      </p:sp>
    </p:spTree>
    <p:extLst>
      <p:ext uri="{BB962C8B-B14F-4D97-AF65-F5344CB8AC3E}">
        <p14:creationId xmlns:p14="http://schemas.microsoft.com/office/powerpoint/2010/main" val="426022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10241" y="304800"/>
            <a:ext cx="51235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D02BE"/>
                </a:solidFill>
              </a:rPr>
              <a:t>Misalignment causes instability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b="6476"/>
          <a:stretch/>
        </p:blipFill>
        <p:spPr bwMode="auto">
          <a:xfrm>
            <a:off x="1556656" y="762001"/>
            <a:ext cx="6368143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78134" y="1143001"/>
            <a:ext cx="160867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30156" y="1022350"/>
            <a:ext cx="3513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 err="1"/>
              <a:t>r</a:t>
            </a:r>
            <a:r>
              <a:rPr lang="en-US" sz="1600" baseline="-25000" dirty="0" err="1">
                <a:cs typeface="Times New Roman" pitchFamily="18" charset="0"/>
              </a:rPr>
              <a:t>μ</a:t>
            </a:r>
            <a:endParaRPr lang="en-US" sz="1600" baseline="-25000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30156" y="1250950"/>
            <a:ext cx="3513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r</a:t>
            </a:r>
            <a:r>
              <a:rPr lang="en-US" sz="1600" baseline="-25000">
                <a:cs typeface="Times New Roman" pitchFamily="18" charset="0"/>
              </a:rPr>
              <a:t>μ</a:t>
            </a:r>
            <a:endParaRPr lang="en-US" sz="1600" baseline="-250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030156" y="1708150"/>
            <a:ext cx="3513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r</a:t>
            </a:r>
            <a:r>
              <a:rPr lang="en-US" sz="1600" baseline="-25000">
                <a:cs typeface="Times New Roman" pitchFamily="18" charset="0"/>
              </a:rPr>
              <a:t>μ</a:t>
            </a:r>
            <a:endParaRPr lang="en-US" sz="1600" baseline="-250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030156" y="1479550"/>
            <a:ext cx="3513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r</a:t>
            </a:r>
            <a:r>
              <a:rPr lang="en-US" sz="1600" baseline="-25000">
                <a:cs typeface="Times New Roman" pitchFamily="18" charset="0"/>
              </a:rPr>
              <a:t>μ</a:t>
            </a:r>
            <a:endParaRPr lang="en-US" sz="1600" baseline="-250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30156" y="1936750"/>
            <a:ext cx="3513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 err="1"/>
              <a:t>r</a:t>
            </a:r>
            <a:r>
              <a:rPr lang="en-US" sz="1600" baseline="-25000" dirty="0" err="1">
                <a:cs typeface="Times New Roman" pitchFamily="18" charset="0"/>
              </a:rPr>
              <a:t>μ</a:t>
            </a:r>
            <a:endParaRPr lang="en-US" sz="16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614058" y="583552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Selectional</a:t>
            </a:r>
            <a:r>
              <a:rPr lang="en-US" dirty="0"/>
              <a:t> correlation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785809" y="2947084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Mean per-generation change in angle of the </a:t>
            </a:r>
            <a:r>
              <a:rPr lang="en-US" b="1" dirty="0"/>
              <a:t>G</a:t>
            </a:r>
            <a:r>
              <a:rPr lang="en-US" dirty="0"/>
              <a:t>-matrix</a:t>
            </a:r>
          </a:p>
        </p:txBody>
      </p:sp>
    </p:spTree>
    <p:extLst>
      <p:ext uri="{BB962C8B-B14F-4D97-AF65-F5344CB8AC3E}">
        <p14:creationId xmlns:p14="http://schemas.microsoft.com/office/powerpoint/2010/main" val="120635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38867" y="361950"/>
            <a:ext cx="495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02BE"/>
                </a:solidFill>
              </a:rPr>
              <a:t>A larger population has a more stable </a:t>
            </a:r>
            <a:r>
              <a:rPr lang="en-US" b="1" dirty="0">
                <a:solidFill>
                  <a:srgbClr val="1D02BE"/>
                </a:solidFill>
              </a:rPr>
              <a:t>G</a:t>
            </a:r>
            <a:r>
              <a:rPr lang="en-US" dirty="0">
                <a:solidFill>
                  <a:srgbClr val="1D02BE"/>
                </a:solidFill>
              </a:rPr>
              <a:t>-matrix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9342" y="3211287"/>
            <a:ext cx="792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D02BE"/>
                </a:solidFill>
              </a:rPr>
              <a:t>Asymmetrical selection intensities or mutational variances produce stability without the need for correlations</a:t>
            </a:r>
          </a:p>
        </p:txBody>
      </p:sp>
      <p:graphicFrame>
        <p:nvGraphicFramePr>
          <p:cNvPr id="13478" name="Group 166"/>
          <p:cNvGraphicFramePr>
            <a:graphicFrameLocks noGrp="1"/>
          </p:cNvGraphicFramePr>
          <p:nvPr/>
        </p:nvGraphicFramePr>
        <p:xfrm>
          <a:off x="1007534" y="895350"/>
          <a:ext cx="7071077" cy="2133600"/>
        </p:xfrm>
        <a:graphic>
          <a:graphicData uri="http://schemas.openxmlformats.org/drawingml/2006/table">
            <a:tbl>
              <a:tblPr/>
              <a:tblGrid>
                <a:gridCol w="1178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82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1)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2)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(e)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Δφ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1366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1366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1366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2731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2731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2731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3476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38825"/>
              </p:ext>
            </p:extLst>
          </p:nvPr>
        </p:nvGraphicFramePr>
        <p:xfrm>
          <a:off x="753534" y="3905250"/>
          <a:ext cx="7639754" cy="2133600"/>
        </p:xfrm>
        <a:graphic>
          <a:graphicData uri="http://schemas.openxmlformats.org/drawingml/2006/table">
            <a:tbl>
              <a:tblPr/>
              <a:tblGrid>
                <a:gridCol w="1090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7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0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1)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2)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 (trait 1)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 (trait 2)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Δφ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39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19667" y="258867"/>
            <a:ext cx="7427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D02BE"/>
                </a:solidFill>
              </a:rPr>
              <a:t>Conclusions from a Stationary Optimum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19667" y="915594"/>
            <a:ext cx="76454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Correlational selection increases </a:t>
            </a:r>
            <a:r>
              <a:rPr lang="en-US" sz="2000" b="1" dirty="0">
                <a:solidFill>
                  <a:schemeClr val="tx2"/>
                </a:solidFill>
              </a:rPr>
              <a:t>G</a:t>
            </a:r>
            <a:r>
              <a:rPr lang="en-US" sz="2000" dirty="0">
                <a:solidFill>
                  <a:schemeClr val="tx2"/>
                </a:solidFill>
              </a:rPr>
              <a:t>-matrix stability, but not very efficiently unless selection is very strong.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Mutational correlations do an excellent job of maintaining stability, and can produce extreme </a:t>
            </a:r>
            <a:r>
              <a:rPr lang="en-US" sz="2000" b="1" dirty="0">
                <a:solidFill>
                  <a:schemeClr val="tx2"/>
                </a:solidFill>
              </a:rPr>
              <a:t>G</a:t>
            </a:r>
            <a:r>
              <a:rPr lang="en-US" sz="2000" dirty="0">
                <a:solidFill>
                  <a:schemeClr val="tx2"/>
                </a:solidFill>
              </a:rPr>
              <a:t>-matrix stability.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G</a:t>
            </a:r>
            <a:r>
              <a:rPr lang="en-US" sz="2000" dirty="0">
                <a:solidFill>
                  <a:schemeClr val="tx2"/>
                </a:solidFill>
              </a:rPr>
              <a:t>-matrices are more stable in large populations, or with asymmetries in trait variances (due to mutation or selection).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Alignment of mutational and selection matrices increases stability.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Given the importance of mutations, we need more data on mutational matrices.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For some suites of characters, the </a:t>
            </a:r>
            <a:r>
              <a:rPr lang="en-US" sz="2000" b="1" dirty="0">
                <a:solidFill>
                  <a:schemeClr val="tx2"/>
                </a:solidFill>
              </a:rPr>
              <a:t>G</a:t>
            </a:r>
            <a:r>
              <a:rPr lang="en-US" sz="2000" dirty="0">
                <a:solidFill>
                  <a:schemeClr val="tx2"/>
                </a:solidFill>
              </a:rPr>
              <a:t>-matrix is probably very stable over long spans of evolutionary time, while for other it is probably extremely unstable.</a:t>
            </a:r>
          </a:p>
        </p:txBody>
      </p:sp>
    </p:spTree>
    <p:extLst>
      <p:ext uri="{BB962C8B-B14F-4D97-AF65-F5344CB8AC3E}">
        <p14:creationId xmlns:p14="http://schemas.microsoft.com/office/powerpoint/2010/main" val="3627278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-5400000">
            <a:off x="3091743" y="1912777"/>
            <a:ext cx="2897188" cy="2952750"/>
            <a:chOff x="917" y="78"/>
            <a:chExt cx="4267" cy="424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7" y="78"/>
              <a:ext cx="1861" cy="1775"/>
              <a:chOff x="1950" y="1262"/>
              <a:chExt cx="1861" cy="1775"/>
            </a:xfrm>
          </p:grpSpPr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6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" name="Group 13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49" name="Oval 14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5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323" y="2545"/>
              <a:ext cx="1861" cy="1775"/>
              <a:chOff x="1950" y="1262"/>
              <a:chExt cx="1861" cy="1775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26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37" name="Oval 27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8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04" y="967"/>
              <a:ext cx="2188" cy="2208"/>
              <a:chOff x="1804" y="967"/>
              <a:chExt cx="2188" cy="2208"/>
            </a:xfrm>
          </p:grpSpPr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2191" y="1315"/>
                <a:ext cx="1717" cy="1756"/>
                <a:chOff x="2191" y="1315"/>
                <a:chExt cx="1717" cy="1756"/>
              </a:xfrm>
            </p:grpSpPr>
            <p:sp>
              <p:nvSpPr>
                <p:cNvPr id="23" name="Oval 32"/>
                <p:cNvSpPr>
                  <a:spLocks noChangeArrowheads="1"/>
                </p:cNvSpPr>
                <p:nvPr/>
              </p:nvSpPr>
              <p:spPr bwMode="auto">
                <a:xfrm rot="4919224">
                  <a:off x="2190" y="131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33"/>
                <p:cNvSpPr>
                  <a:spLocks noChangeArrowheads="1"/>
                </p:cNvSpPr>
                <p:nvPr/>
              </p:nvSpPr>
              <p:spPr bwMode="auto">
                <a:xfrm rot="4919224">
                  <a:off x="2590" y="172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34"/>
                <p:cNvSpPr>
                  <a:spLocks noChangeArrowheads="1"/>
                </p:cNvSpPr>
                <p:nvPr/>
              </p:nvSpPr>
              <p:spPr bwMode="auto">
                <a:xfrm rot="4919224">
                  <a:off x="3005" y="2154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5"/>
                <p:cNvSpPr>
                  <a:spLocks noChangeArrowheads="1"/>
                </p:cNvSpPr>
                <p:nvPr/>
              </p:nvSpPr>
              <p:spPr bwMode="auto">
                <a:xfrm rot="4919224">
                  <a:off x="3411" y="2567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6"/>
                <p:cNvSpPr>
                  <a:spLocks noChangeArrowheads="1"/>
                </p:cNvSpPr>
                <p:nvPr/>
              </p:nvSpPr>
              <p:spPr bwMode="auto">
                <a:xfrm rot="4919224">
                  <a:off x="3826" y="2989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1804" y="967"/>
                <a:ext cx="2188" cy="2208"/>
                <a:chOff x="1804" y="967"/>
                <a:chExt cx="2188" cy="2208"/>
              </a:xfrm>
            </p:grpSpPr>
            <p:sp>
              <p:nvSpPr>
                <p:cNvPr id="18" name="Oval 38"/>
                <p:cNvSpPr>
                  <a:spLocks noChangeArrowheads="1"/>
                </p:cNvSpPr>
                <p:nvPr/>
              </p:nvSpPr>
              <p:spPr bwMode="auto">
                <a:xfrm rot="1010272">
                  <a:off x="1804" y="967"/>
                  <a:ext cx="411" cy="67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39"/>
                <p:cNvSpPr>
                  <a:spLocks noChangeArrowheads="1"/>
                </p:cNvSpPr>
                <p:nvPr/>
              </p:nvSpPr>
              <p:spPr bwMode="auto">
                <a:xfrm rot="-1788180">
                  <a:off x="2295" y="1477"/>
                  <a:ext cx="380" cy="612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40"/>
                <p:cNvSpPr>
                  <a:spLocks noChangeArrowheads="1"/>
                </p:cNvSpPr>
                <p:nvPr/>
              </p:nvSpPr>
              <p:spPr bwMode="auto">
                <a:xfrm rot="813714">
                  <a:off x="2737" y="1858"/>
                  <a:ext cx="588" cy="404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41"/>
                <p:cNvSpPr>
                  <a:spLocks noChangeArrowheads="1"/>
                </p:cNvSpPr>
                <p:nvPr/>
              </p:nvSpPr>
              <p:spPr bwMode="auto">
                <a:xfrm rot="511938">
                  <a:off x="3326" y="2627"/>
                  <a:ext cx="666" cy="54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42"/>
                <p:cNvSpPr>
                  <a:spLocks noChangeArrowheads="1"/>
                </p:cNvSpPr>
                <p:nvPr/>
              </p:nvSpPr>
              <p:spPr bwMode="auto">
                <a:xfrm rot="185189">
                  <a:off x="3082" y="2111"/>
                  <a:ext cx="653" cy="46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Line 43"/>
              <p:cNvSpPr>
                <a:spLocks noChangeShapeType="1"/>
              </p:cNvSpPr>
              <p:nvPr/>
            </p:nvSpPr>
            <p:spPr bwMode="auto">
              <a:xfrm rot="1017978" flipV="1">
                <a:off x="1804" y="1305"/>
                <a:ext cx="398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44"/>
              <p:cNvSpPr>
                <a:spLocks noChangeShapeType="1"/>
              </p:cNvSpPr>
              <p:nvPr/>
            </p:nvSpPr>
            <p:spPr bwMode="auto">
              <a:xfrm rot="1017978" flipH="1">
                <a:off x="2011" y="970"/>
                <a:ext cx="6" cy="66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45"/>
              <p:cNvSpPr>
                <a:spLocks noChangeShapeType="1"/>
              </p:cNvSpPr>
              <p:nvPr/>
            </p:nvSpPr>
            <p:spPr bwMode="auto">
              <a:xfrm rot="416188" flipV="1">
                <a:off x="3321" y="2892"/>
                <a:ext cx="669" cy="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46"/>
              <p:cNvSpPr>
                <a:spLocks noChangeShapeType="1"/>
              </p:cNvSpPr>
              <p:nvPr/>
            </p:nvSpPr>
            <p:spPr bwMode="auto">
              <a:xfrm rot="416188">
                <a:off x="3656" y="2628"/>
                <a:ext cx="2" cy="54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7"/>
              <p:cNvSpPr>
                <a:spLocks noChangeShapeType="1"/>
              </p:cNvSpPr>
              <p:nvPr/>
            </p:nvSpPr>
            <p:spPr bwMode="auto">
              <a:xfrm>
                <a:off x="3097" y="2341"/>
                <a:ext cx="636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48"/>
              <p:cNvSpPr>
                <a:spLocks noChangeShapeType="1"/>
              </p:cNvSpPr>
              <p:nvPr/>
            </p:nvSpPr>
            <p:spPr bwMode="auto">
              <a:xfrm flipH="1">
                <a:off x="3415" y="2125"/>
                <a:ext cx="0" cy="45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49"/>
              <p:cNvSpPr>
                <a:spLocks noChangeShapeType="1"/>
              </p:cNvSpPr>
              <p:nvPr/>
            </p:nvSpPr>
            <p:spPr bwMode="auto">
              <a:xfrm rot="703369" flipV="1">
                <a:off x="2747" y="2062"/>
                <a:ext cx="581" cy="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50"/>
              <p:cNvSpPr>
                <a:spLocks noChangeShapeType="1"/>
              </p:cNvSpPr>
              <p:nvPr/>
            </p:nvSpPr>
            <p:spPr bwMode="auto">
              <a:xfrm rot="703369">
                <a:off x="3034" y="1861"/>
                <a:ext cx="2" cy="40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51"/>
              <p:cNvSpPr>
                <a:spLocks noChangeShapeType="1"/>
              </p:cNvSpPr>
              <p:nvPr/>
            </p:nvSpPr>
            <p:spPr bwMode="auto">
              <a:xfrm rot="-1943163">
                <a:off x="2296" y="1777"/>
                <a:ext cx="374" cy="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rot="19656837" flipH="1">
                <a:off x="2489" y="1473"/>
                <a:ext cx="1" cy="611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" name="Line 104"/>
          <p:cNvSpPr>
            <a:spLocks noChangeShapeType="1"/>
          </p:cNvSpPr>
          <p:nvPr/>
        </p:nvSpPr>
        <p:spPr bwMode="auto">
          <a:xfrm>
            <a:off x="2778212" y="1550033"/>
            <a:ext cx="1905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06"/>
          <p:cNvSpPr>
            <a:spLocks noChangeShapeType="1"/>
          </p:cNvSpPr>
          <p:nvPr/>
        </p:nvSpPr>
        <p:spPr bwMode="auto">
          <a:xfrm flipV="1">
            <a:off x="2797262" y="5188583"/>
            <a:ext cx="36576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08"/>
          <p:cNvSpPr txBox="1">
            <a:spLocks noChangeArrowheads="1"/>
          </p:cNvSpPr>
          <p:nvPr/>
        </p:nvSpPr>
        <p:spPr bwMode="auto">
          <a:xfrm>
            <a:off x="3314787" y="5339396"/>
            <a:ext cx="255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1</a:t>
            </a:r>
          </a:p>
        </p:txBody>
      </p:sp>
      <p:sp>
        <p:nvSpPr>
          <p:cNvPr id="55" name="Text Box 110"/>
          <p:cNvSpPr txBox="1">
            <a:spLocks noChangeArrowheads="1"/>
          </p:cNvSpPr>
          <p:nvPr/>
        </p:nvSpPr>
        <p:spPr bwMode="auto">
          <a:xfrm rot="16200000">
            <a:off x="1181187" y="3202621"/>
            <a:ext cx="255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61073" y="392277"/>
            <a:ext cx="705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D02BE"/>
                </a:solidFill>
              </a:rPr>
              <a:t>What happens when the optimum moves?</a:t>
            </a:r>
          </a:p>
        </p:txBody>
      </p:sp>
    </p:spTree>
    <p:extLst>
      <p:ext uri="{BB962C8B-B14F-4D97-AF65-F5344CB8AC3E}">
        <p14:creationId xmlns:p14="http://schemas.microsoft.com/office/powerpoint/2010/main" val="27283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31800" y="935038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1D02BE"/>
                </a:solidFill>
              </a:rPr>
              <a:t>In the absence of mutational or </a:t>
            </a:r>
            <a:r>
              <a:rPr lang="en-US" sz="2800" dirty="0" err="1">
                <a:solidFill>
                  <a:srgbClr val="1D02BE"/>
                </a:solidFill>
              </a:rPr>
              <a:t>selectional</a:t>
            </a:r>
            <a:r>
              <a:rPr lang="en-US" sz="2800" dirty="0">
                <a:solidFill>
                  <a:srgbClr val="1D02BE"/>
                </a:solidFill>
              </a:rPr>
              <a:t> correlations, peak movement stabilizes the orientation of the </a:t>
            </a:r>
            <a:r>
              <a:rPr lang="en-US" sz="2800" b="1" dirty="0">
                <a:solidFill>
                  <a:srgbClr val="1D02BE"/>
                </a:solidFill>
              </a:rPr>
              <a:t>G</a:t>
            </a:r>
            <a:r>
              <a:rPr lang="en-US" sz="2800" dirty="0">
                <a:solidFill>
                  <a:srgbClr val="1D02BE"/>
                </a:solidFill>
              </a:rPr>
              <a:t>-matrix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85"/>
          <a:stretch>
            <a:fillRect/>
          </a:stretch>
        </p:blipFill>
        <p:spPr bwMode="auto">
          <a:xfrm>
            <a:off x="225425" y="2513013"/>
            <a:ext cx="8702675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1964266" y="413266"/>
            <a:ext cx="5215467" cy="213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31999" y="1632466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β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is a vector of directional selection gradients.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32000" y="1251466"/>
            <a:ext cx="2941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z</a:t>
            </a:r>
            <a:r>
              <a:rPr lang="en-US">
                <a:solidFill>
                  <a:schemeClr val="tx2"/>
                </a:solidFill>
              </a:rPr>
              <a:t> is a vector of trait means.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108199" y="1327666"/>
            <a:ext cx="152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31999" y="2013466"/>
            <a:ext cx="4673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G</a:t>
            </a:r>
            <a:r>
              <a:rPr lang="en-US">
                <a:solidFill>
                  <a:schemeClr val="tx2"/>
                </a:solidFill>
              </a:rPr>
              <a:t> is the genetic variance-covariance matrix.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524000" y="32766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77333" y="2895600"/>
            <a:ext cx="8060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This equation can be extrapolated to reconstruct the history of selection: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77333" y="4114800"/>
            <a:ext cx="812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It can also be used to predict the future trajectory of the phenotype.</a:t>
            </a: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3386666" y="337066"/>
            <a:ext cx="2944989" cy="923925"/>
            <a:chOff x="2322" y="384"/>
            <a:chExt cx="2087" cy="582"/>
          </a:xfrm>
        </p:grpSpPr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2322" y="384"/>
              <a:ext cx="208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dirty="0" err="1">
                  <a:cs typeface="Times New Roman" pitchFamily="18" charset="0"/>
                </a:rPr>
                <a:t>Δz</a:t>
              </a:r>
              <a:r>
                <a:rPr lang="en-US" sz="5400" dirty="0">
                  <a:cs typeface="Times New Roman" pitchFamily="18" charset="0"/>
                </a:rPr>
                <a:t> = </a:t>
              </a:r>
              <a:r>
                <a:rPr lang="en-US" sz="5400" b="1" dirty="0">
                  <a:cs typeface="Times New Roman" pitchFamily="18" charset="0"/>
                </a:rPr>
                <a:t>G</a:t>
              </a:r>
              <a:r>
                <a:rPr lang="en-US" sz="5400" dirty="0">
                  <a:cs typeface="Times New Roman" pitchFamily="18" charset="0"/>
                </a:rPr>
                <a:t> </a:t>
              </a:r>
              <a:r>
                <a:rPr lang="en-US" sz="5400" b="1" dirty="0">
                  <a:cs typeface="Times New Roman" pitchFamily="18" charset="0"/>
                </a:rPr>
                <a:t>β</a:t>
              </a: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2778" y="52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522133" y="3276600"/>
            <a:ext cx="2545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cs typeface="Times New Roman" pitchFamily="18" charset="0"/>
              </a:rPr>
              <a:t>β</a:t>
            </a:r>
            <a:r>
              <a:rPr lang="en-US" sz="3600" i="1" baseline="-25000" dirty="0">
                <a:solidFill>
                  <a:schemeClr val="tx2"/>
                </a:solidFill>
                <a:cs typeface="Times New Roman" pitchFamily="18" charset="0"/>
              </a:rPr>
              <a:t>T</a:t>
            </a:r>
            <a:r>
              <a:rPr lang="en-US" sz="3600" dirty="0">
                <a:solidFill>
                  <a:schemeClr val="tx2"/>
                </a:solidFill>
                <a:cs typeface="Times New Roman" pitchFamily="18" charset="0"/>
              </a:rPr>
              <a:t> = </a:t>
            </a:r>
            <a:r>
              <a:rPr lang="en-US" sz="3600" b="1" dirty="0">
                <a:solidFill>
                  <a:schemeClr val="tx2"/>
                </a:solidFill>
                <a:cs typeface="Times New Roman" pitchFamily="18" charset="0"/>
              </a:rPr>
              <a:t>G</a:t>
            </a:r>
            <a:r>
              <a:rPr lang="en-US" sz="3600" baseline="30000" dirty="0">
                <a:solidFill>
                  <a:schemeClr val="tx2"/>
                </a:solidFill>
                <a:cs typeface="Times New Roman" pitchFamily="18" charset="0"/>
              </a:rPr>
              <a:t>-1</a:t>
            </a:r>
            <a:r>
              <a:rPr lang="en-US" sz="3600" b="1" dirty="0">
                <a:solidFill>
                  <a:schemeClr val="tx2"/>
                </a:solidFill>
                <a:cs typeface="Times New Roman" pitchFamily="18" charset="0"/>
              </a:rPr>
              <a:t>Δz</a:t>
            </a:r>
            <a:r>
              <a:rPr lang="en-US" sz="3600" i="1" baseline="-25000" dirty="0">
                <a:solidFill>
                  <a:schemeClr val="tx2"/>
                </a:solidFill>
                <a:cs typeface="Times New Roman" pitchFamily="18" charset="0"/>
              </a:rPr>
              <a:t>T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77333" y="4648200"/>
            <a:ext cx="7924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For this application of quantitative genetics theory to be valid, the estimate of </a:t>
            </a:r>
            <a:r>
              <a:rPr lang="en-US" sz="2800" b="1" dirty="0"/>
              <a:t>G</a:t>
            </a:r>
            <a:r>
              <a:rPr lang="en-US" sz="2800" dirty="0"/>
              <a:t> must be representative of </a:t>
            </a:r>
            <a:r>
              <a:rPr lang="en-US" sz="2800" b="1" dirty="0"/>
              <a:t>G</a:t>
            </a:r>
            <a:r>
              <a:rPr lang="en-US" sz="2800" dirty="0"/>
              <a:t> over the time period in question.  </a:t>
            </a:r>
            <a:r>
              <a:rPr lang="en-US" sz="2800" b="1" dirty="0">
                <a:solidFill>
                  <a:schemeClr val="accent2"/>
                </a:solidFill>
              </a:rPr>
              <a:t>G</a:t>
            </a:r>
            <a:r>
              <a:rPr lang="en-US" sz="2800" dirty="0">
                <a:solidFill>
                  <a:schemeClr val="accent2"/>
                </a:solidFill>
              </a:rPr>
              <a:t> must be stable.</a:t>
            </a:r>
          </a:p>
        </p:txBody>
      </p:sp>
    </p:spTree>
    <p:extLst>
      <p:ext uri="{BB962C8B-B14F-4D97-AF65-F5344CB8AC3E}">
        <p14:creationId xmlns:p14="http://schemas.microsoft.com/office/powerpoint/2010/main" val="416278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 rot="-5400000">
            <a:off x="942181" y="2305844"/>
            <a:ext cx="2897188" cy="2952750"/>
            <a:chOff x="917" y="78"/>
            <a:chExt cx="4267" cy="4242"/>
          </a:xfrm>
        </p:grpSpPr>
        <p:grpSp>
          <p:nvGrpSpPr>
            <p:cNvPr id="14401" name="Group 4"/>
            <p:cNvGrpSpPr>
              <a:grpSpLocks/>
            </p:cNvGrpSpPr>
            <p:nvPr/>
          </p:nvGrpSpPr>
          <p:grpSpPr bwMode="auto">
            <a:xfrm>
              <a:off x="917" y="78"/>
              <a:ext cx="1861" cy="1775"/>
              <a:chOff x="1950" y="1262"/>
              <a:chExt cx="1861" cy="1775"/>
            </a:xfrm>
          </p:grpSpPr>
          <p:sp>
            <p:nvSpPr>
              <p:cNvPr id="14438" name="Line 5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Oval 6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0" name="Oval 7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1" name="Oval 8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2" name="Oval 9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3" name="Line 10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Oval 11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5" name="Oval 12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46" name="Group 13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14447" name="Oval 14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8" name="Line 15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02" name="Group 17"/>
            <p:cNvGrpSpPr>
              <a:grpSpLocks/>
            </p:cNvGrpSpPr>
            <p:nvPr/>
          </p:nvGrpSpPr>
          <p:grpSpPr bwMode="auto">
            <a:xfrm>
              <a:off x="3323" y="2545"/>
              <a:ext cx="1861" cy="1775"/>
              <a:chOff x="1950" y="1262"/>
              <a:chExt cx="1861" cy="1775"/>
            </a:xfrm>
          </p:grpSpPr>
          <p:sp>
            <p:nvSpPr>
              <p:cNvPr id="14426" name="Line 18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Oval 19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Oval 20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9" name="Oval 21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0" name="Oval 22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1" name="Line 23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Oval 24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3" name="Oval 25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34" name="Group 26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14435" name="Oval 27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6" name="Line 28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03" name="Group 30"/>
            <p:cNvGrpSpPr>
              <a:grpSpLocks/>
            </p:cNvGrpSpPr>
            <p:nvPr/>
          </p:nvGrpSpPr>
          <p:grpSpPr bwMode="auto">
            <a:xfrm>
              <a:off x="1804" y="967"/>
              <a:ext cx="2188" cy="2208"/>
              <a:chOff x="1804" y="967"/>
              <a:chExt cx="2188" cy="2208"/>
            </a:xfrm>
          </p:grpSpPr>
          <p:grpSp>
            <p:nvGrpSpPr>
              <p:cNvPr id="14404" name="Group 31"/>
              <p:cNvGrpSpPr>
                <a:grpSpLocks/>
              </p:cNvGrpSpPr>
              <p:nvPr/>
            </p:nvGrpSpPr>
            <p:grpSpPr bwMode="auto">
              <a:xfrm>
                <a:off x="2191" y="1315"/>
                <a:ext cx="1717" cy="1756"/>
                <a:chOff x="2191" y="1315"/>
                <a:chExt cx="1717" cy="1756"/>
              </a:xfrm>
            </p:grpSpPr>
            <p:sp>
              <p:nvSpPr>
                <p:cNvPr id="14421" name="Oval 32"/>
                <p:cNvSpPr>
                  <a:spLocks noChangeArrowheads="1"/>
                </p:cNvSpPr>
                <p:nvPr/>
              </p:nvSpPr>
              <p:spPr bwMode="auto">
                <a:xfrm rot="4919224">
                  <a:off x="2190" y="131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2" name="Oval 33"/>
                <p:cNvSpPr>
                  <a:spLocks noChangeArrowheads="1"/>
                </p:cNvSpPr>
                <p:nvPr/>
              </p:nvSpPr>
              <p:spPr bwMode="auto">
                <a:xfrm rot="4919224">
                  <a:off x="2590" y="172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3" name="Oval 34"/>
                <p:cNvSpPr>
                  <a:spLocks noChangeArrowheads="1"/>
                </p:cNvSpPr>
                <p:nvPr/>
              </p:nvSpPr>
              <p:spPr bwMode="auto">
                <a:xfrm rot="4919224">
                  <a:off x="3005" y="2154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4" name="Oval 35"/>
                <p:cNvSpPr>
                  <a:spLocks noChangeArrowheads="1"/>
                </p:cNvSpPr>
                <p:nvPr/>
              </p:nvSpPr>
              <p:spPr bwMode="auto">
                <a:xfrm rot="4919224">
                  <a:off x="3411" y="2567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5" name="Oval 36"/>
                <p:cNvSpPr>
                  <a:spLocks noChangeArrowheads="1"/>
                </p:cNvSpPr>
                <p:nvPr/>
              </p:nvSpPr>
              <p:spPr bwMode="auto">
                <a:xfrm rot="4919224">
                  <a:off x="3826" y="2989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05" name="Group 37"/>
              <p:cNvGrpSpPr>
                <a:grpSpLocks/>
              </p:cNvGrpSpPr>
              <p:nvPr/>
            </p:nvGrpSpPr>
            <p:grpSpPr bwMode="auto">
              <a:xfrm>
                <a:off x="1804" y="967"/>
                <a:ext cx="2188" cy="2208"/>
                <a:chOff x="1804" y="967"/>
                <a:chExt cx="2188" cy="2208"/>
              </a:xfrm>
            </p:grpSpPr>
            <p:sp>
              <p:nvSpPr>
                <p:cNvPr id="14416" name="Oval 38"/>
                <p:cNvSpPr>
                  <a:spLocks noChangeArrowheads="1"/>
                </p:cNvSpPr>
                <p:nvPr/>
              </p:nvSpPr>
              <p:spPr bwMode="auto">
                <a:xfrm rot="1010272">
                  <a:off x="1804" y="967"/>
                  <a:ext cx="411" cy="67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7" name="Oval 39"/>
                <p:cNvSpPr>
                  <a:spLocks noChangeArrowheads="1"/>
                </p:cNvSpPr>
                <p:nvPr/>
              </p:nvSpPr>
              <p:spPr bwMode="auto">
                <a:xfrm rot="-1788180">
                  <a:off x="2295" y="1477"/>
                  <a:ext cx="380" cy="612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8" name="Oval 40"/>
                <p:cNvSpPr>
                  <a:spLocks noChangeArrowheads="1"/>
                </p:cNvSpPr>
                <p:nvPr/>
              </p:nvSpPr>
              <p:spPr bwMode="auto">
                <a:xfrm rot="813714">
                  <a:off x="2737" y="1858"/>
                  <a:ext cx="588" cy="404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9" name="Oval 41"/>
                <p:cNvSpPr>
                  <a:spLocks noChangeArrowheads="1"/>
                </p:cNvSpPr>
                <p:nvPr/>
              </p:nvSpPr>
              <p:spPr bwMode="auto">
                <a:xfrm rot="511938">
                  <a:off x="3326" y="2627"/>
                  <a:ext cx="666" cy="54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0" name="Oval 42"/>
                <p:cNvSpPr>
                  <a:spLocks noChangeArrowheads="1"/>
                </p:cNvSpPr>
                <p:nvPr/>
              </p:nvSpPr>
              <p:spPr bwMode="auto">
                <a:xfrm rot="185189">
                  <a:off x="3082" y="2111"/>
                  <a:ext cx="653" cy="46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406" name="Line 43"/>
              <p:cNvSpPr>
                <a:spLocks noChangeShapeType="1"/>
              </p:cNvSpPr>
              <p:nvPr/>
            </p:nvSpPr>
            <p:spPr bwMode="auto">
              <a:xfrm rot="1017978" flipV="1">
                <a:off x="1804" y="1305"/>
                <a:ext cx="398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Line 44"/>
              <p:cNvSpPr>
                <a:spLocks noChangeShapeType="1"/>
              </p:cNvSpPr>
              <p:nvPr/>
            </p:nvSpPr>
            <p:spPr bwMode="auto">
              <a:xfrm rot="1017978" flipH="1">
                <a:off x="2011" y="970"/>
                <a:ext cx="6" cy="66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Line 45"/>
              <p:cNvSpPr>
                <a:spLocks noChangeShapeType="1"/>
              </p:cNvSpPr>
              <p:nvPr/>
            </p:nvSpPr>
            <p:spPr bwMode="auto">
              <a:xfrm rot="416188" flipV="1">
                <a:off x="3321" y="2892"/>
                <a:ext cx="669" cy="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Line 46"/>
              <p:cNvSpPr>
                <a:spLocks noChangeShapeType="1"/>
              </p:cNvSpPr>
              <p:nvPr/>
            </p:nvSpPr>
            <p:spPr bwMode="auto">
              <a:xfrm rot="416188">
                <a:off x="3656" y="2628"/>
                <a:ext cx="2" cy="54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Line 47"/>
              <p:cNvSpPr>
                <a:spLocks noChangeShapeType="1"/>
              </p:cNvSpPr>
              <p:nvPr/>
            </p:nvSpPr>
            <p:spPr bwMode="auto">
              <a:xfrm>
                <a:off x="3097" y="2341"/>
                <a:ext cx="636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Line 48"/>
              <p:cNvSpPr>
                <a:spLocks noChangeShapeType="1"/>
              </p:cNvSpPr>
              <p:nvPr/>
            </p:nvSpPr>
            <p:spPr bwMode="auto">
              <a:xfrm flipH="1">
                <a:off x="3415" y="2125"/>
                <a:ext cx="0" cy="45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Line 49"/>
              <p:cNvSpPr>
                <a:spLocks noChangeShapeType="1"/>
              </p:cNvSpPr>
              <p:nvPr/>
            </p:nvSpPr>
            <p:spPr bwMode="auto">
              <a:xfrm rot="703369" flipV="1">
                <a:off x="2747" y="2062"/>
                <a:ext cx="581" cy="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Line 50"/>
              <p:cNvSpPr>
                <a:spLocks noChangeShapeType="1"/>
              </p:cNvSpPr>
              <p:nvPr/>
            </p:nvSpPr>
            <p:spPr bwMode="auto">
              <a:xfrm rot="703369">
                <a:off x="3034" y="1861"/>
                <a:ext cx="2" cy="40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Line 51"/>
              <p:cNvSpPr>
                <a:spLocks noChangeShapeType="1"/>
              </p:cNvSpPr>
              <p:nvPr/>
            </p:nvSpPr>
            <p:spPr bwMode="auto">
              <a:xfrm rot="-1943163">
                <a:off x="2296" y="1777"/>
                <a:ext cx="374" cy="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Line 52"/>
              <p:cNvSpPr>
                <a:spLocks noChangeShapeType="1"/>
              </p:cNvSpPr>
              <p:nvPr/>
            </p:nvSpPr>
            <p:spPr bwMode="auto">
              <a:xfrm rot="19656837" flipH="1">
                <a:off x="2489" y="1473"/>
                <a:ext cx="1" cy="611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5353050" y="2446338"/>
            <a:ext cx="3181350" cy="2668587"/>
            <a:chOff x="668" y="219"/>
            <a:chExt cx="4574" cy="3728"/>
          </a:xfrm>
        </p:grpSpPr>
        <p:grpSp>
          <p:nvGrpSpPr>
            <p:cNvPr id="14351" name="Group 54"/>
            <p:cNvGrpSpPr>
              <a:grpSpLocks/>
            </p:cNvGrpSpPr>
            <p:nvPr/>
          </p:nvGrpSpPr>
          <p:grpSpPr bwMode="auto">
            <a:xfrm>
              <a:off x="668" y="219"/>
              <a:ext cx="4574" cy="3728"/>
              <a:chOff x="668" y="219"/>
              <a:chExt cx="4574" cy="3728"/>
            </a:xfrm>
          </p:grpSpPr>
          <p:grpSp>
            <p:nvGrpSpPr>
              <p:cNvPr id="14363" name="Group 55"/>
              <p:cNvGrpSpPr>
                <a:grpSpLocks/>
              </p:cNvGrpSpPr>
              <p:nvPr/>
            </p:nvGrpSpPr>
            <p:grpSpPr bwMode="auto">
              <a:xfrm>
                <a:off x="668" y="219"/>
                <a:ext cx="4574" cy="3728"/>
                <a:chOff x="668" y="219"/>
                <a:chExt cx="4574" cy="3728"/>
              </a:xfrm>
            </p:grpSpPr>
            <p:grpSp>
              <p:nvGrpSpPr>
                <p:cNvPr id="14372" name="Group 56"/>
                <p:cNvGrpSpPr>
                  <a:grpSpLocks/>
                </p:cNvGrpSpPr>
                <p:nvPr/>
              </p:nvGrpSpPr>
              <p:grpSpPr bwMode="auto">
                <a:xfrm>
                  <a:off x="3133" y="219"/>
                  <a:ext cx="2109" cy="1323"/>
                  <a:chOff x="1425" y="627"/>
                  <a:chExt cx="2909" cy="1875"/>
                </a:xfrm>
              </p:grpSpPr>
              <p:sp>
                <p:nvSpPr>
                  <p:cNvPr id="14394" name="Line 57"/>
                  <p:cNvSpPr>
                    <a:spLocks noChangeShapeType="1"/>
                  </p:cNvSpPr>
                  <p:nvPr/>
                </p:nvSpPr>
                <p:spPr bwMode="auto">
                  <a:xfrm rot="21119224" flipV="1">
                    <a:off x="1649" y="627"/>
                    <a:ext cx="2501" cy="1875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5" name="Oval 58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304" y="1382"/>
                    <a:ext cx="1152" cy="403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6" name="Oval 59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016" y="1223"/>
                    <a:ext cx="1728" cy="721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7" name="Oval 60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699" y="1036"/>
                    <a:ext cx="2362" cy="1096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8" name="Oval 61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425" y="856"/>
                    <a:ext cx="2909" cy="145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9" name="Line 62"/>
                  <p:cNvSpPr>
                    <a:spLocks noChangeShapeType="1"/>
                  </p:cNvSpPr>
                  <p:nvPr/>
                </p:nvSpPr>
                <p:spPr bwMode="auto">
                  <a:xfrm rot="-480776">
                    <a:off x="2376" y="912"/>
                    <a:ext cx="1019" cy="1331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0" name="Oval 63"/>
                  <p:cNvSpPr>
                    <a:spLocks noChangeArrowheads="1"/>
                  </p:cNvSpPr>
                  <p:nvPr/>
                </p:nvSpPr>
                <p:spPr bwMode="auto">
                  <a:xfrm rot="-480776">
                    <a:off x="2822" y="1526"/>
                    <a:ext cx="115" cy="115"/>
                  </a:xfrm>
                  <a:prstGeom prst="ellipse">
                    <a:avLst/>
                  </a:pr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73" name="Group 64"/>
                <p:cNvGrpSpPr>
                  <a:grpSpLocks/>
                </p:cNvGrpSpPr>
                <p:nvPr/>
              </p:nvGrpSpPr>
              <p:grpSpPr bwMode="auto">
                <a:xfrm>
                  <a:off x="668" y="2624"/>
                  <a:ext cx="2109" cy="1323"/>
                  <a:chOff x="1425" y="627"/>
                  <a:chExt cx="2909" cy="1875"/>
                </a:xfrm>
              </p:grpSpPr>
              <p:sp>
                <p:nvSpPr>
                  <p:cNvPr id="14387" name="Line 65"/>
                  <p:cNvSpPr>
                    <a:spLocks noChangeShapeType="1"/>
                  </p:cNvSpPr>
                  <p:nvPr/>
                </p:nvSpPr>
                <p:spPr bwMode="auto">
                  <a:xfrm rot="21119224" flipV="1">
                    <a:off x="1649" y="627"/>
                    <a:ext cx="2501" cy="1875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8" name="Oval 66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304" y="1382"/>
                    <a:ext cx="1152" cy="403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89" name="Oval 67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016" y="1223"/>
                    <a:ext cx="1728" cy="721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0" name="Oval 68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699" y="1036"/>
                    <a:ext cx="2362" cy="1096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1" name="Oval 69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425" y="856"/>
                    <a:ext cx="2909" cy="145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2" name="Line 70"/>
                  <p:cNvSpPr>
                    <a:spLocks noChangeShapeType="1"/>
                  </p:cNvSpPr>
                  <p:nvPr/>
                </p:nvSpPr>
                <p:spPr bwMode="auto">
                  <a:xfrm rot="-480776">
                    <a:off x="2376" y="912"/>
                    <a:ext cx="1019" cy="1331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3" name="Oval 71"/>
                  <p:cNvSpPr>
                    <a:spLocks noChangeArrowheads="1"/>
                  </p:cNvSpPr>
                  <p:nvPr/>
                </p:nvSpPr>
                <p:spPr bwMode="auto">
                  <a:xfrm rot="-480776">
                    <a:off x="2822" y="1526"/>
                    <a:ext cx="115" cy="115"/>
                  </a:xfrm>
                  <a:prstGeom prst="ellipse">
                    <a:avLst/>
                  </a:pr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74" name="Group 72"/>
                <p:cNvGrpSpPr>
                  <a:grpSpLocks/>
                </p:cNvGrpSpPr>
                <p:nvPr/>
              </p:nvGrpSpPr>
              <p:grpSpPr bwMode="auto">
                <a:xfrm>
                  <a:off x="1642" y="1234"/>
                  <a:ext cx="2367" cy="1931"/>
                  <a:chOff x="1642" y="1234"/>
                  <a:chExt cx="2367" cy="1931"/>
                </a:xfrm>
              </p:grpSpPr>
              <p:grpSp>
                <p:nvGrpSpPr>
                  <p:cNvPr id="1437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2072" y="1234"/>
                    <a:ext cx="1756" cy="1717"/>
                    <a:chOff x="2072" y="1234"/>
                    <a:chExt cx="1756" cy="1717"/>
                  </a:xfrm>
                </p:grpSpPr>
                <p:sp>
                  <p:nvSpPr>
                    <p:cNvPr id="14382" name="Oval 74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2072" y="2870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3" name="Oval 75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2482" y="2470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4" name="Oval 76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2910" y="2055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5" name="Oval 77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3323" y="1649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6" name="Oval 78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3745" y="1234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376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642" y="1267"/>
                    <a:ext cx="2367" cy="1898"/>
                    <a:chOff x="1642" y="1267"/>
                    <a:chExt cx="2367" cy="1898"/>
                  </a:xfrm>
                </p:grpSpPr>
                <p:sp>
                  <p:nvSpPr>
                    <p:cNvPr id="14377" name="Oval 80"/>
                    <p:cNvSpPr>
                      <a:spLocks noChangeArrowheads="1"/>
                    </p:cNvSpPr>
                    <p:nvPr/>
                  </p:nvSpPr>
                  <p:spPr bwMode="auto">
                    <a:xfrm rot="-2523955">
                      <a:off x="2745" y="1830"/>
                      <a:ext cx="732" cy="132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8" name="Oval 81"/>
                    <p:cNvSpPr>
                      <a:spLocks noChangeArrowheads="1"/>
                    </p:cNvSpPr>
                    <p:nvPr/>
                  </p:nvSpPr>
                  <p:spPr bwMode="auto">
                    <a:xfrm rot="-2606426">
                      <a:off x="3261" y="1267"/>
                      <a:ext cx="748" cy="13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9" name="Oval 82"/>
                    <p:cNvSpPr>
                      <a:spLocks noChangeArrowheads="1"/>
                    </p:cNvSpPr>
                    <p:nvPr/>
                  </p:nvSpPr>
                  <p:spPr bwMode="auto">
                    <a:xfrm rot="-2329167">
                      <a:off x="1642" y="3041"/>
                      <a:ext cx="626" cy="1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0" name="Oval 83"/>
                    <p:cNvSpPr>
                      <a:spLocks noChangeArrowheads="1"/>
                    </p:cNvSpPr>
                    <p:nvPr/>
                  </p:nvSpPr>
                  <p:spPr bwMode="auto">
                    <a:xfrm rot="-2670146">
                      <a:off x="1941" y="2660"/>
                      <a:ext cx="706" cy="1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1" name="Oval 84"/>
                    <p:cNvSpPr>
                      <a:spLocks noChangeArrowheads="1"/>
                    </p:cNvSpPr>
                    <p:nvPr/>
                  </p:nvSpPr>
                  <p:spPr bwMode="auto">
                    <a:xfrm rot="-2680034">
                      <a:off x="2451" y="2094"/>
                      <a:ext cx="786" cy="132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4364" name="Group 85"/>
              <p:cNvGrpSpPr>
                <a:grpSpLocks/>
              </p:cNvGrpSpPr>
              <p:nvPr/>
            </p:nvGrpSpPr>
            <p:grpSpPr bwMode="auto">
              <a:xfrm rot="246304">
                <a:off x="1564" y="3091"/>
                <a:ext cx="348" cy="395"/>
                <a:chOff x="3384" y="3294"/>
                <a:chExt cx="348" cy="395"/>
              </a:xfrm>
            </p:grpSpPr>
            <p:sp>
              <p:nvSpPr>
                <p:cNvPr id="14369" name="Oval 86"/>
                <p:cNvSpPr>
                  <a:spLocks noChangeArrowheads="1"/>
                </p:cNvSpPr>
                <p:nvPr/>
              </p:nvSpPr>
              <p:spPr bwMode="auto">
                <a:xfrm rot="-2788802">
                  <a:off x="3359" y="3447"/>
                  <a:ext cx="374" cy="110"/>
                </a:xfrm>
                <a:prstGeom prst="ellipse">
                  <a:avLst/>
                </a:prstGeom>
                <a:noFill/>
                <a:ln w="38100">
                  <a:solidFill>
                    <a:srgbClr val="00CC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Line 87"/>
                <p:cNvSpPr>
                  <a:spLocks noChangeShapeType="1"/>
                </p:cNvSpPr>
                <p:nvPr/>
              </p:nvSpPr>
              <p:spPr bwMode="auto">
                <a:xfrm>
                  <a:off x="3462" y="3420"/>
                  <a:ext cx="180" cy="15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384" y="3294"/>
                  <a:ext cx="348" cy="39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5" name="Group 89"/>
              <p:cNvGrpSpPr>
                <a:grpSpLocks/>
              </p:cNvGrpSpPr>
              <p:nvPr/>
            </p:nvGrpSpPr>
            <p:grpSpPr bwMode="auto">
              <a:xfrm rot="246304">
                <a:off x="4031" y="692"/>
                <a:ext cx="348" cy="395"/>
                <a:chOff x="3384" y="3294"/>
                <a:chExt cx="348" cy="395"/>
              </a:xfrm>
            </p:grpSpPr>
            <p:sp>
              <p:nvSpPr>
                <p:cNvPr id="14366" name="Oval 90"/>
                <p:cNvSpPr>
                  <a:spLocks noChangeArrowheads="1"/>
                </p:cNvSpPr>
                <p:nvPr/>
              </p:nvSpPr>
              <p:spPr bwMode="auto">
                <a:xfrm rot="-2788802">
                  <a:off x="3359" y="3447"/>
                  <a:ext cx="374" cy="110"/>
                </a:xfrm>
                <a:prstGeom prst="ellips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7" name="Line 91"/>
                <p:cNvSpPr>
                  <a:spLocks noChangeShapeType="1"/>
                </p:cNvSpPr>
                <p:nvPr/>
              </p:nvSpPr>
              <p:spPr bwMode="auto">
                <a:xfrm>
                  <a:off x="3462" y="3420"/>
                  <a:ext cx="180" cy="15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84" y="3294"/>
                  <a:ext cx="348" cy="39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52" name="Group 93"/>
            <p:cNvGrpSpPr>
              <a:grpSpLocks/>
            </p:cNvGrpSpPr>
            <p:nvPr/>
          </p:nvGrpSpPr>
          <p:grpSpPr bwMode="auto">
            <a:xfrm>
              <a:off x="1737" y="1072"/>
              <a:ext cx="2173" cy="2240"/>
              <a:chOff x="1737" y="1072"/>
              <a:chExt cx="2173" cy="2240"/>
            </a:xfrm>
          </p:grpSpPr>
          <p:sp>
            <p:nvSpPr>
              <p:cNvPr id="14353" name="Line 94"/>
              <p:cNvSpPr>
                <a:spLocks noChangeShapeType="1"/>
              </p:cNvSpPr>
              <p:nvPr/>
            </p:nvSpPr>
            <p:spPr bwMode="auto">
              <a:xfrm rot="210825" flipV="1">
                <a:off x="2859" y="1652"/>
                <a:ext cx="498" cy="49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95"/>
              <p:cNvSpPr>
                <a:spLocks noChangeShapeType="1"/>
              </p:cNvSpPr>
              <p:nvPr/>
            </p:nvSpPr>
            <p:spPr bwMode="auto">
              <a:xfrm rot="210825">
                <a:off x="3082" y="1830"/>
                <a:ext cx="97" cy="8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96"/>
              <p:cNvSpPr>
                <a:spLocks noChangeShapeType="1"/>
              </p:cNvSpPr>
              <p:nvPr/>
            </p:nvSpPr>
            <p:spPr bwMode="auto">
              <a:xfrm flipV="1">
                <a:off x="2569" y="1885"/>
                <a:ext cx="534" cy="54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97"/>
              <p:cNvSpPr>
                <a:spLocks noChangeShapeType="1"/>
              </p:cNvSpPr>
              <p:nvPr/>
            </p:nvSpPr>
            <p:spPr bwMode="auto">
              <a:xfrm>
                <a:off x="2791" y="2113"/>
                <a:ext cx="102" cy="9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98"/>
              <p:cNvSpPr>
                <a:spLocks noChangeShapeType="1"/>
              </p:cNvSpPr>
              <p:nvPr/>
            </p:nvSpPr>
            <p:spPr bwMode="auto">
              <a:xfrm flipV="1">
                <a:off x="2042" y="2480"/>
                <a:ext cx="498" cy="48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Line 99"/>
              <p:cNvSpPr>
                <a:spLocks noChangeShapeType="1"/>
              </p:cNvSpPr>
              <p:nvPr/>
            </p:nvSpPr>
            <p:spPr bwMode="auto">
              <a:xfrm>
                <a:off x="2282" y="2636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Line 100"/>
              <p:cNvSpPr>
                <a:spLocks noChangeShapeType="1"/>
              </p:cNvSpPr>
              <p:nvPr/>
            </p:nvSpPr>
            <p:spPr bwMode="auto">
              <a:xfrm rot="392614" flipV="1">
                <a:off x="1737" y="2900"/>
                <a:ext cx="431" cy="41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101"/>
              <p:cNvSpPr>
                <a:spLocks noChangeShapeType="1"/>
              </p:cNvSpPr>
              <p:nvPr/>
            </p:nvSpPr>
            <p:spPr bwMode="auto">
              <a:xfrm rot="392614">
                <a:off x="1909" y="3059"/>
                <a:ext cx="89" cy="89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102"/>
              <p:cNvSpPr>
                <a:spLocks noChangeShapeType="1"/>
              </p:cNvSpPr>
              <p:nvPr/>
            </p:nvSpPr>
            <p:spPr bwMode="auto">
              <a:xfrm flipV="1">
                <a:off x="3358" y="1072"/>
                <a:ext cx="552" cy="52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103"/>
              <p:cNvSpPr>
                <a:spLocks noChangeShapeType="1"/>
              </p:cNvSpPr>
              <p:nvPr/>
            </p:nvSpPr>
            <p:spPr bwMode="auto">
              <a:xfrm>
                <a:off x="3568" y="1288"/>
                <a:ext cx="108" cy="114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0" name="Line 104"/>
          <p:cNvSpPr>
            <a:spLocks noChangeShapeType="1"/>
          </p:cNvSpPr>
          <p:nvPr/>
        </p:nvSpPr>
        <p:spPr bwMode="auto">
          <a:xfrm>
            <a:off x="628650" y="1943100"/>
            <a:ext cx="1905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105"/>
          <p:cNvSpPr>
            <a:spLocks noChangeShapeType="1"/>
          </p:cNvSpPr>
          <p:nvPr/>
        </p:nvSpPr>
        <p:spPr bwMode="auto">
          <a:xfrm>
            <a:off x="5202238" y="1952625"/>
            <a:ext cx="1905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106"/>
          <p:cNvSpPr>
            <a:spLocks noChangeShapeType="1"/>
          </p:cNvSpPr>
          <p:nvPr/>
        </p:nvSpPr>
        <p:spPr bwMode="auto">
          <a:xfrm flipV="1">
            <a:off x="647700" y="5581650"/>
            <a:ext cx="36576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7"/>
          <p:cNvSpPr>
            <a:spLocks noChangeShapeType="1"/>
          </p:cNvSpPr>
          <p:nvPr/>
        </p:nvSpPr>
        <p:spPr bwMode="auto">
          <a:xfrm flipV="1">
            <a:off x="5219700" y="5592763"/>
            <a:ext cx="36576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108"/>
          <p:cNvSpPr txBox="1">
            <a:spLocks noChangeArrowheads="1"/>
          </p:cNvSpPr>
          <p:nvPr/>
        </p:nvSpPr>
        <p:spPr bwMode="auto">
          <a:xfrm>
            <a:off x="1165225" y="5732463"/>
            <a:ext cx="255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1</a:t>
            </a:r>
          </a:p>
        </p:txBody>
      </p:sp>
      <p:sp>
        <p:nvSpPr>
          <p:cNvPr id="14345" name="Text Box 109"/>
          <p:cNvSpPr txBox="1">
            <a:spLocks noChangeArrowheads="1"/>
          </p:cNvSpPr>
          <p:nvPr/>
        </p:nvSpPr>
        <p:spPr bwMode="auto">
          <a:xfrm>
            <a:off x="5794375" y="5722938"/>
            <a:ext cx="255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1</a:t>
            </a:r>
          </a:p>
        </p:txBody>
      </p:sp>
      <p:sp>
        <p:nvSpPr>
          <p:cNvPr id="14346" name="Text Box 110"/>
          <p:cNvSpPr txBox="1">
            <a:spLocks noChangeArrowheads="1"/>
          </p:cNvSpPr>
          <p:nvPr/>
        </p:nvSpPr>
        <p:spPr bwMode="auto">
          <a:xfrm rot="-5400000">
            <a:off x="-968375" y="3595688"/>
            <a:ext cx="255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2</a:t>
            </a:r>
          </a:p>
        </p:txBody>
      </p:sp>
      <p:sp>
        <p:nvSpPr>
          <p:cNvPr id="14347" name="Text Box 111"/>
          <p:cNvSpPr txBox="1">
            <a:spLocks noChangeArrowheads="1"/>
          </p:cNvSpPr>
          <p:nvPr/>
        </p:nvSpPr>
        <p:spPr bwMode="auto">
          <a:xfrm rot="-5400000">
            <a:off x="3594100" y="3595688"/>
            <a:ext cx="255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2</a:t>
            </a:r>
          </a:p>
        </p:txBody>
      </p:sp>
      <p:sp>
        <p:nvSpPr>
          <p:cNvPr id="14348" name="Text Box 112"/>
          <p:cNvSpPr txBox="1">
            <a:spLocks noChangeArrowheads="1"/>
          </p:cNvSpPr>
          <p:nvPr/>
        </p:nvSpPr>
        <p:spPr bwMode="auto">
          <a:xfrm>
            <a:off x="698500" y="1230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1"/>
          </a:p>
        </p:txBody>
      </p:sp>
      <p:sp>
        <p:nvSpPr>
          <p:cNvPr id="14349" name="Text Box 113"/>
          <p:cNvSpPr txBox="1">
            <a:spLocks noChangeArrowheads="1"/>
          </p:cNvSpPr>
          <p:nvPr/>
        </p:nvSpPr>
        <p:spPr bwMode="auto">
          <a:xfrm>
            <a:off x="5470525" y="12112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1"/>
          </a:p>
        </p:txBody>
      </p:sp>
      <p:sp>
        <p:nvSpPr>
          <p:cNvPr id="14350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1D02BE"/>
                </a:solidFill>
              </a:rPr>
              <a:t>Peak movement along a genetic line of least resistance stabilizes the </a:t>
            </a:r>
            <a:r>
              <a:rPr lang="en-US" sz="2800" b="1" dirty="0">
                <a:solidFill>
                  <a:srgbClr val="1D02BE"/>
                </a:solidFill>
              </a:rPr>
              <a:t>G</a:t>
            </a:r>
            <a:r>
              <a:rPr lang="en-US" sz="2800" dirty="0">
                <a:solidFill>
                  <a:srgbClr val="1D02BE"/>
                </a:solidFill>
              </a:rPr>
              <a:t>-matrix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D02BE"/>
                </a:solidFill>
              </a:rPr>
              <a:t>Strong genetic correlations can produce a flying-kite effect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5" y="1589313"/>
            <a:ext cx="715041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7686" y="6028452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Direction of optimum movement </a:t>
            </a: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1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D02BE"/>
                </a:solidFill>
              </a:rPr>
              <a:t>Reconstruction of net-</a:t>
            </a:r>
            <a:r>
              <a:rPr lang="el-GR" sz="3600" b="1" dirty="0">
                <a:solidFill>
                  <a:srgbClr val="1D02BE"/>
                </a:solidFill>
              </a:rPr>
              <a:t>β</a:t>
            </a:r>
            <a:endParaRPr lang="en-US" sz="3600" b="1" dirty="0">
              <a:solidFill>
                <a:srgbClr val="1D02BE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8" y="1262744"/>
            <a:ext cx="8082586" cy="494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890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D02BE"/>
                </a:solidFill>
              </a:rPr>
              <a:t>More realistic models of movement of the optimum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879600"/>
            <a:ext cx="33035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879600"/>
            <a:ext cx="33035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828800" y="1682750"/>
            <a:ext cx="153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(a) Episodic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105400" y="1682750"/>
            <a:ext cx="175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(b) Stochastic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765300" y="5029200"/>
            <a:ext cx="614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Trait 1 optimum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 rot="-5400000">
            <a:off x="-82550" y="3108325"/>
            <a:ext cx="265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Trait 2 optimum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854200" y="2032000"/>
            <a:ext cx="262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(every 100 generations)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91" y="700767"/>
            <a:ext cx="5578475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229" y="207611"/>
            <a:ext cx="846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D02BE"/>
                </a:solidFill>
              </a:rPr>
              <a:t>Steadily moving optimum</a:t>
            </a:r>
          </a:p>
        </p:txBody>
      </p:sp>
    </p:spTree>
    <p:extLst>
      <p:ext uri="{BB962C8B-B14F-4D97-AF65-F5344CB8AC3E}">
        <p14:creationId xmlns:p14="http://schemas.microsoft.com/office/powerpoint/2010/main" val="285965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9" y="207611"/>
            <a:ext cx="846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D02BE"/>
                </a:solidFill>
              </a:rPr>
              <a:t>Episodically moving optimum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58" y="678996"/>
            <a:ext cx="5559425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644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4" y="1154000"/>
            <a:ext cx="3444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553278"/>
            <a:ext cx="3444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4441" y="1125425"/>
            <a:ext cx="3841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latin typeface="+mn-lt"/>
              </a:rPr>
              <a:t>G</a:t>
            </a:r>
            <a:r>
              <a:rPr lang="en-US" sz="1200" baseline="-25000" dirty="0">
                <a:latin typeface="+mn-lt"/>
              </a:rPr>
              <a:t>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791" y="2436700"/>
            <a:ext cx="38576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latin typeface="+mn-lt"/>
              </a:rPr>
              <a:t>G</a:t>
            </a:r>
            <a:r>
              <a:rPr lang="en-US" sz="1200" baseline="-25000" dirty="0">
                <a:latin typeface="+mn-lt"/>
              </a:rPr>
              <a:t>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6466" y="2485913"/>
            <a:ext cx="317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200" dirty="0">
                <a:latin typeface="+mn-lt"/>
              </a:rPr>
              <a:t>β</a:t>
            </a:r>
            <a:r>
              <a:rPr lang="en-US" sz="1200" baseline="-25000" dirty="0">
                <a:latin typeface="+mn-lt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1641" y="2576400"/>
            <a:ext cx="317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200" dirty="0">
                <a:latin typeface="+mn-lt"/>
              </a:rPr>
              <a:t>β</a:t>
            </a:r>
            <a:r>
              <a:rPr lang="en-US" sz="1200" baseline="-25000" dirty="0">
                <a:latin typeface="+mn-lt"/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1504" y="2819288"/>
            <a:ext cx="174625" cy="188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79154" y="2670063"/>
            <a:ext cx="158750" cy="188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15704" y="1336563"/>
            <a:ext cx="157162" cy="188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09154" y="2311288"/>
            <a:ext cx="152400" cy="188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83704" y="1147650"/>
            <a:ext cx="189346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 Episodic, 250 generations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7936" y="3527878"/>
            <a:ext cx="3841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latin typeface="+mn-lt"/>
              </a:rPr>
              <a:t>G</a:t>
            </a:r>
            <a:r>
              <a:rPr lang="en-US" sz="1200" baseline="-25000" dirty="0">
                <a:latin typeface="+mn-lt"/>
              </a:rPr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70236" y="4840741"/>
            <a:ext cx="3857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latin typeface="+mn-lt"/>
              </a:rPr>
              <a:t>G</a:t>
            </a:r>
            <a:r>
              <a:rPr lang="en-US" sz="1200" baseline="-25000" dirty="0">
                <a:latin typeface="+mn-lt"/>
              </a:rPr>
              <a:t>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0911" y="4974091"/>
            <a:ext cx="3175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200" dirty="0">
                <a:latin typeface="+mn-lt"/>
              </a:rPr>
              <a:t>β</a:t>
            </a:r>
            <a:r>
              <a:rPr lang="en-US" sz="1200" baseline="-25000" dirty="0">
                <a:latin typeface="+mn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06761" y="5439228"/>
            <a:ext cx="3190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200" dirty="0">
                <a:latin typeface="+mn-lt"/>
              </a:rPr>
              <a:t>β</a:t>
            </a:r>
            <a:r>
              <a:rPr lang="en-US" sz="1200" baseline="-25000" dirty="0">
                <a:latin typeface="+mn-lt"/>
              </a:rPr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498849" y="5490028"/>
            <a:ext cx="174625" cy="682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673599" y="5159828"/>
            <a:ext cx="158750" cy="1889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029199" y="3739016"/>
            <a:ext cx="15875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03599" y="4715328"/>
            <a:ext cx="152400" cy="1889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79736" y="3550103"/>
            <a:ext cx="17907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Steady, every generation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09899" y="5832928"/>
            <a:ext cx="30622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Generation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24237" y="3209167"/>
            <a:ext cx="4561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Average additive genetic variance (G</a:t>
            </a:r>
            <a:r>
              <a:rPr lang="en-US" sz="1200" baseline="-25000" dirty="0">
                <a:latin typeface="+mn-lt"/>
              </a:rPr>
              <a:t>11</a:t>
            </a:r>
            <a:r>
              <a:rPr lang="en-US" sz="1200" dirty="0">
                <a:latin typeface="+mn-lt"/>
              </a:rPr>
              <a:t> or G</a:t>
            </a:r>
            <a:r>
              <a:rPr lang="en-US" sz="1200" baseline="-25000" dirty="0">
                <a:latin typeface="+mn-lt"/>
              </a:rPr>
              <a:t>22</a:t>
            </a:r>
            <a:r>
              <a:rPr lang="en-US" sz="1200" dirty="0">
                <a:latin typeface="+mn-lt"/>
              </a:rPr>
              <a:t>) or selection gradient (</a:t>
            </a:r>
            <a:r>
              <a:rPr lang="el-GR" sz="1200" dirty="0">
                <a:latin typeface="+mn-lt"/>
              </a:rPr>
              <a:t>β</a:t>
            </a:r>
            <a:r>
              <a:rPr lang="en-US" sz="1200" baseline="-25000" dirty="0">
                <a:latin typeface="+mn-lt"/>
              </a:rPr>
              <a:t>1</a:t>
            </a:r>
            <a:r>
              <a:rPr lang="en-US" sz="1200" dirty="0">
                <a:latin typeface="+mn-lt"/>
              </a:rPr>
              <a:t> or </a:t>
            </a:r>
            <a:r>
              <a:rPr lang="el-GR" sz="1200" dirty="0">
                <a:latin typeface="+mn-lt"/>
              </a:rPr>
              <a:t>β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5874" y="229381"/>
            <a:ext cx="749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D02BE"/>
                </a:solidFill>
              </a:rPr>
              <a:t>Cyclical changes in the genetic variance in response to episodic movement of the optimum</a:t>
            </a:r>
          </a:p>
        </p:txBody>
      </p:sp>
    </p:spTree>
    <p:extLst>
      <p:ext uri="{BB962C8B-B14F-4D97-AF65-F5344CB8AC3E}">
        <p14:creationId xmlns:p14="http://schemas.microsoft.com/office/powerpoint/2010/main" val="74676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95450" y="1868488"/>
            <a:ext cx="5553075" cy="370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7500" y="1517650"/>
            <a:ext cx="26225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Steady movement, r</a:t>
            </a:r>
            <a:r>
              <a:rPr lang="el-GR" sz="1600" baseline="-25000" dirty="0">
                <a:latin typeface="+mn-lt"/>
              </a:rPr>
              <a:t>ω</a:t>
            </a:r>
            <a:r>
              <a:rPr lang="en-US" sz="1600" dirty="0">
                <a:latin typeface="+mn-lt"/>
              </a:rPr>
              <a:t>=0, r</a:t>
            </a:r>
            <a:r>
              <a:rPr lang="el-GR" sz="1600" baseline="-25000" dirty="0">
                <a:latin typeface="+mn-lt"/>
              </a:rPr>
              <a:t>μ</a:t>
            </a:r>
            <a:r>
              <a:rPr lang="en-US" sz="1600" dirty="0">
                <a:latin typeface="+mn-lt"/>
              </a:rPr>
              <a:t>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8675" y="1517650"/>
            <a:ext cx="27336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Stochastic, r</a:t>
            </a:r>
            <a:r>
              <a:rPr lang="el-GR" sz="1600" baseline="-25000" dirty="0">
                <a:latin typeface="+mn-lt"/>
              </a:rPr>
              <a:t>ω</a:t>
            </a:r>
            <a:r>
              <a:rPr lang="en-US" sz="1600" dirty="0">
                <a:latin typeface="+mn-lt"/>
              </a:rPr>
              <a:t>=0, r</a:t>
            </a:r>
            <a:r>
              <a:rPr lang="el-GR" sz="1600" baseline="-25000" dirty="0">
                <a:latin typeface="+mn-lt"/>
              </a:rPr>
              <a:t>μ</a:t>
            </a:r>
            <a:r>
              <a:rPr lang="en-US" sz="1600" dirty="0">
                <a:latin typeface="+mn-lt"/>
              </a:rPr>
              <a:t>=0, </a:t>
            </a:r>
            <a:r>
              <a:rPr lang="el-GR" sz="1600" dirty="0">
                <a:latin typeface="+mn-lt"/>
              </a:rPr>
              <a:t>σ</a:t>
            </a:r>
            <a:r>
              <a:rPr lang="el-GR" sz="1600" baseline="-25000" dirty="0">
                <a:latin typeface="+mn-lt"/>
              </a:rPr>
              <a:t>θ</a:t>
            </a:r>
            <a:r>
              <a:rPr lang="en-US" sz="1600" dirty="0">
                <a:latin typeface="+mn-lt"/>
              </a:rPr>
              <a:t>=0.02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5125" y="3935413"/>
            <a:ext cx="8556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Static</a:t>
            </a:r>
          </a:p>
          <a:p>
            <a:pPr algn="ctr">
              <a:defRPr/>
            </a:pPr>
            <a:r>
              <a:rPr lang="en-US" sz="1400" dirty="0">
                <a:latin typeface="+mn-lt"/>
              </a:rPr>
              <a:t>optimum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5212" y="4992688"/>
            <a:ext cx="8556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Moving</a:t>
            </a:r>
          </a:p>
          <a:p>
            <a:pPr algn="ctr">
              <a:defRPr/>
            </a:pPr>
            <a:r>
              <a:rPr lang="en-US" sz="1400" dirty="0">
                <a:latin typeface="+mn-lt"/>
              </a:rPr>
              <a:t>optimum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0975" y="2106613"/>
            <a:ext cx="1549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Direction of peak movement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7362" y="1517650"/>
            <a:ext cx="250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386" y="413657"/>
            <a:ext cx="8220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D02BE"/>
                </a:solidFill>
              </a:rPr>
              <a:t>Effects of steady (or episodic) compared to stochastic peak movement </a:t>
            </a:r>
          </a:p>
        </p:txBody>
      </p:sp>
    </p:spTree>
    <p:extLst>
      <p:ext uri="{BB962C8B-B14F-4D97-AF65-F5344CB8AC3E}">
        <p14:creationId xmlns:p14="http://schemas.microsoft.com/office/powerpoint/2010/main" val="800570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Episodic vs. stochastic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960563"/>
            <a:ext cx="41735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0563"/>
            <a:ext cx="4171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787400" y="1289050"/>
            <a:ext cx="435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Episodic movement = smooth movement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969000" y="1289050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Stochastic movement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117600" y="4749800"/>
            <a:ext cx="781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Degree of correlational selection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 rot="-5400000">
            <a:off x="-661987" y="2859088"/>
            <a:ext cx="2519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Per generation change</a:t>
            </a:r>
          </a:p>
          <a:p>
            <a:pPr algn="ctr" eaLnBrk="1" hangingPunct="1"/>
            <a:r>
              <a:rPr lang="en-US"/>
              <a:t>in </a:t>
            </a:r>
            <a:r>
              <a:rPr lang="en-US" b="1"/>
              <a:t>G</a:t>
            </a:r>
            <a:r>
              <a:rPr lang="en-US"/>
              <a:t> angle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635000" y="53848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Stochastic peak movement destabilizes </a:t>
            </a:r>
            <a:r>
              <a:rPr lang="en-US" b="1">
                <a:solidFill>
                  <a:schemeClr val="accent2"/>
                </a:solidFill>
              </a:rPr>
              <a:t>G</a:t>
            </a:r>
            <a:r>
              <a:rPr lang="en-US">
                <a:solidFill>
                  <a:schemeClr val="accent2"/>
                </a:solidFill>
              </a:rPr>
              <a:t> under stability-conferring parameter combinations and stabilizes </a:t>
            </a:r>
            <a:r>
              <a:rPr lang="en-US" b="1">
                <a:solidFill>
                  <a:schemeClr val="accent2"/>
                </a:solidFill>
              </a:rPr>
              <a:t>G</a:t>
            </a:r>
            <a:r>
              <a:rPr lang="en-US">
                <a:solidFill>
                  <a:schemeClr val="accent2"/>
                </a:solidFill>
              </a:rPr>
              <a:t> under destabilizing parameter combinations.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1D02BE"/>
                </a:solidFill>
              </a:rPr>
              <a:t>Episodic and stochastic peak movement increase the risk of population extinction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3719" r="17274" b="5367"/>
          <a:stretch>
            <a:fillRect/>
          </a:stretch>
        </p:blipFill>
        <p:spPr bwMode="auto">
          <a:xfrm>
            <a:off x="571500" y="1323975"/>
            <a:ext cx="80010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80534" y="478971"/>
            <a:ext cx="6971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D02BE"/>
                </a:solidFill>
              </a:rPr>
              <a:t>Stability of </a:t>
            </a:r>
            <a:r>
              <a:rPr lang="en-US" sz="3200" b="1" dirty="0">
                <a:solidFill>
                  <a:srgbClr val="1D02BE"/>
                </a:solidFill>
              </a:rPr>
              <a:t>G</a:t>
            </a:r>
            <a:r>
              <a:rPr lang="en-US" sz="3200" dirty="0">
                <a:solidFill>
                  <a:srgbClr val="1D02BE"/>
                </a:solidFill>
              </a:rPr>
              <a:t> is an important question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80534" y="1295401"/>
            <a:ext cx="738293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- Empirical comparisons of </a:t>
            </a:r>
            <a:r>
              <a:rPr lang="en-US" sz="2400" b="1" dirty="0">
                <a:solidFill>
                  <a:schemeClr val="tx2"/>
                </a:solidFill>
              </a:rPr>
              <a:t>G</a:t>
            </a:r>
            <a:r>
              <a:rPr lang="en-US" sz="2400" dirty="0">
                <a:solidFill>
                  <a:schemeClr val="tx2"/>
                </a:solidFill>
              </a:rPr>
              <a:t> between populations within a species usually, but not always, produce similar </a:t>
            </a:r>
            <a:r>
              <a:rPr lang="en-US" sz="2400" b="1" dirty="0">
                <a:solidFill>
                  <a:schemeClr val="tx2"/>
                </a:solidFill>
              </a:rPr>
              <a:t>G</a:t>
            </a:r>
            <a:r>
              <a:rPr lang="en-US" sz="2400" dirty="0">
                <a:solidFill>
                  <a:schemeClr val="tx2"/>
                </a:solidFill>
              </a:rPr>
              <a:t>-matrices.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 Studies at higher taxonomic levels (between species or genera) more often reveal differences among </a:t>
            </a:r>
            <a:r>
              <a:rPr lang="en-US" sz="2400" b="1" dirty="0">
                <a:solidFill>
                  <a:schemeClr val="tx2"/>
                </a:solidFill>
              </a:rPr>
              <a:t>G</a:t>
            </a:r>
            <a:r>
              <a:rPr lang="en-US" sz="2400" dirty="0">
                <a:solidFill>
                  <a:schemeClr val="tx2"/>
                </a:solidFill>
              </a:rPr>
              <a:t>-matrices.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 Analytical theory cannot guarantee </a:t>
            </a:r>
            <a:r>
              <a:rPr lang="en-US" sz="2400" b="1" dirty="0">
                <a:solidFill>
                  <a:schemeClr val="tx2"/>
                </a:solidFill>
              </a:rPr>
              <a:t>G</a:t>
            </a:r>
            <a:r>
              <a:rPr lang="en-US" sz="2400" dirty="0">
                <a:solidFill>
                  <a:schemeClr val="tx2"/>
                </a:solidFill>
              </a:rPr>
              <a:t>-matrix stability (</a:t>
            </a:r>
            <a:r>
              <a:rPr lang="en-US" sz="2400" dirty="0" err="1">
                <a:solidFill>
                  <a:schemeClr val="tx2"/>
                </a:solidFill>
              </a:rPr>
              <a:t>Turelli</a:t>
            </a:r>
            <a:r>
              <a:rPr lang="en-US" sz="2400" dirty="0">
                <a:solidFill>
                  <a:schemeClr val="tx2"/>
                </a:solidFill>
              </a:rPr>
              <a:t>, 1988).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 Analytical theory also cannot guarantee </a:t>
            </a:r>
            <a:r>
              <a:rPr lang="en-US" sz="2400" b="1" dirty="0">
                <a:solidFill>
                  <a:schemeClr val="tx2"/>
                </a:solidFill>
              </a:rPr>
              <a:t>G</a:t>
            </a:r>
            <a:r>
              <a:rPr lang="en-US" sz="2400" dirty="0">
                <a:solidFill>
                  <a:schemeClr val="tx2"/>
                </a:solidFill>
              </a:rPr>
              <a:t>-matrix instability, and it gives little indication of how much </a:t>
            </a:r>
            <a:r>
              <a:rPr lang="en-US" sz="2400" b="1" dirty="0">
                <a:solidFill>
                  <a:schemeClr val="tx2"/>
                </a:solidFill>
              </a:rPr>
              <a:t>G</a:t>
            </a:r>
            <a:r>
              <a:rPr lang="en-US" sz="2400" dirty="0">
                <a:solidFill>
                  <a:schemeClr val="tx2"/>
                </a:solidFill>
              </a:rPr>
              <a:t> will change when it is unstable (and how important these changes may be for evolutionary inferences).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823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Conclusions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96900" y="1210129"/>
            <a:ext cx="8102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en-US" dirty="0"/>
              <a:t>The dynamics of the </a:t>
            </a:r>
            <a:r>
              <a:rPr lang="en-US" b="1" dirty="0"/>
              <a:t>G</a:t>
            </a:r>
            <a:r>
              <a:rPr lang="en-US" dirty="0"/>
              <a:t>-matrix under an episodically or stochastically moving optimum are similar in many ways to those under a smoothly moving optimum.</a:t>
            </a:r>
          </a:p>
          <a:p>
            <a:pPr eaLnBrk="1" hangingPunct="1">
              <a:buFontTx/>
              <a:buAutoNum type="arabicParenBoth"/>
            </a:pPr>
            <a:endParaRPr lang="en-US" dirty="0"/>
          </a:p>
          <a:p>
            <a:pPr eaLnBrk="1" hangingPunct="1">
              <a:buFontTx/>
              <a:buAutoNum type="arabicParenBoth"/>
            </a:pPr>
            <a:r>
              <a:rPr lang="en-US" dirty="0"/>
              <a:t>Strong correlational selection and mutational correlations promote stability.</a:t>
            </a:r>
          </a:p>
          <a:p>
            <a:pPr eaLnBrk="1" hangingPunct="1">
              <a:buFontTx/>
              <a:buAutoNum type="arabicParenBoth"/>
            </a:pPr>
            <a:endParaRPr lang="en-US" dirty="0"/>
          </a:p>
          <a:p>
            <a:pPr eaLnBrk="1" hangingPunct="1">
              <a:buFontTx/>
              <a:buAutoNum type="arabicParenBoth"/>
            </a:pPr>
            <a:r>
              <a:rPr lang="en-US" dirty="0"/>
              <a:t>Movement of the optimum along genetic lines of least resistance promotes stability.</a:t>
            </a:r>
          </a:p>
          <a:p>
            <a:pPr eaLnBrk="1" hangingPunct="1">
              <a:buFontTx/>
              <a:buAutoNum type="arabicParenBoth"/>
            </a:pPr>
            <a:endParaRPr lang="en-US" dirty="0"/>
          </a:p>
          <a:p>
            <a:pPr eaLnBrk="1" hangingPunct="1">
              <a:buFontTx/>
              <a:buAutoNum type="arabicParenBoth"/>
            </a:pPr>
            <a:r>
              <a:rPr lang="en-US" dirty="0"/>
              <a:t>Alignment of mutation, selection and the </a:t>
            </a:r>
            <a:r>
              <a:rPr lang="en-US" b="1" dirty="0"/>
              <a:t>G</a:t>
            </a:r>
            <a:r>
              <a:rPr lang="en-US" dirty="0"/>
              <a:t>-matrix increase stability.</a:t>
            </a:r>
          </a:p>
          <a:p>
            <a:pPr eaLnBrk="1" hangingPunct="1">
              <a:buFontTx/>
              <a:buAutoNum type="arabicParenBoth"/>
            </a:pPr>
            <a:endParaRPr lang="en-US" dirty="0"/>
          </a:p>
          <a:p>
            <a:pPr eaLnBrk="1" hangingPunct="1">
              <a:buFontTx/>
              <a:buAutoNum type="arabicParenBoth"/>
            </a:pPr>
            <a:r>
              <a:rPr lang="en-US" dirty="0"/>
              <a:t>Movement of the bivariate optimum stabilizes the </a:t>
            </a:r>
            <a:r>
              <a:rPr lang="en-US" b="1" dirty="0"/>
              <a:t>G</a:t>
            </a:r>
            <a:r>
              <a:rPr lang="en-US" dirty="0"/>
              <a:t>-matrix by increasing additive genetic variance in the direction the optimum moves.</a:t>
            </a:r>
          </a:p>
          <a:p>
            <a:pPr eaLnBrk="1" hangingPunct="1">
              <a:buFontTx/>
              <a:buAutoNum type="arabicParenBoth"/>
            </a:pPr>
            <a:endParaRPr lang="en-US" dirty="0"/>
          </a:p>
          <a:p>
            <a:pPr eaLnBrk="1" hangingPunct="1">
              <a:buFontTx/>
              <a:buAutoNum type="arabicParenBoth"/>
            </a:pPr>
            <a:r>
              <a:rPr lang="en-US" dirty="0"/>
              <a:t>Both stochastic and episodic models of peak movement increase the risk of population extinction.</a:t>
            </a:r>
          </a:p>
        </p:txBody>
      </p:sp>
    </p:spTree>
    <p:extLst>
      <p:ext uri="{BB962C8B-B14F-4D97-AF65-F5344CB8AC3E}">
        <p14:creationId xmlns:p14="http://schemas.microsoft.com/office/powerpoint/2010/main" val="1723458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Conclusions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96900" y="1275442"/>
            <a:ext cx="8102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AutoNum type="arabicParenBoth" startAt="7"/>
            </a:pPr>
            <a:r>
              <a:rPr lang="en-US" dirty="0"/>
              <a:t>Episodic movement of the optimum results in cycles in the additive genetic variance, the eccentricity of the </a:t>
            </a:r>
            <a:r>
              <a:rPr lang="en-US" b="1" dirty="0"/>
              <a:t>G</a:t>
            </a:r>
            <a:r>
              <a:rPr lang="en-US" dirty="0"/>
              <a:t>-matrix, and the per-generation stability of the angle. </a:t>
            </a:r>
          </a:p>
          <a:p>
            <a:pPr eaLnBrk="1" hangingPunct="1">
              <a:buAutoNum type="arabicParenBoth" startAt="7"/>
            </a:pPr>
            <a:endParaRPr lang="en-US" dirty="0"/>
          </a:p>
          <a:p>
            <a:pPr eaLnBrk="1" hangingPunct="1">
              <a:buFontTx/>
              <a:buAutoNum type="arabicParenBoth" startAt="7"/>
            </a:pPr>
            <a:r>
              <a:rPr lang="en-US" dirty="0"/>
              <a:t>Stochastic movement of the optimum tempers stabilizing and destabilizing effects of the direction of peak movement on the </a:t>
            </a:r>
            <a:r>
              <a:rPr lang="en-US" b="1" dirty="0"/>
              <a:t>G</a:t>
            </a:r>
            <a:r>
              <a:rPr lang="en-US" dirty="0"/>
              <a:t>-matrix.</a:t>
            </a:r>
          </a:p>
          <a:p>
            <a:pPr eaLnBrk="1" hangingPunct="1">
              <a:buFontTx/>
              <a:buAutoNum type="arabicParenBoth" startAt="7"/>
            </a:pPr>
            <a:endParaRPr lang="en-US" dirty="0"/>
          </a:p>
          <a:p>
            <a:pPr eaLnBrk="1" hangingPunct="1">
              <a:buFontTx/>
              <a:buAutoNum type="arabicParenBoth" startAt="7"/>
            </a:pPr>
            <a:r>
              <a:rPr lang="en-US" dirty="0"/>
              <a:t>Stochastic movement of the optimum increases additive genetic variance in the population relative to a steadily or episodically moving optimum.</a:t>
            </a:r>
          </a:p>
          <a:p>
            <a:pPr eaLnBrk="1" hangingPunct="1">
              <a:buFontTx/>
              <a:buAutoNum type="arabicParenBoth" startAt="7"/>
            </a:pPr>
            <a:endParaRPr lang="en-US" dirty="0"/>
          </a:p>
          <a:p>
            <a:pPr eaLnBrk="1" hangingPunct="1">
              <a:buFontTx/>
              <a:buAutoNum type="arabicParenBoth" startAt="7"/>
            </a:pPr>
            <a:r>
              <a:rPr lang="en-US" dirty="0"/>
              <a:t> Selection skews the phenotypic distribution in a way that increases lag compared to expectations assuming a Gaussian distribution of breeding values.  This phenomenon also results in underestimates of net-</a:t>
            </a:r>
            <a:r>
              <a:rPr lang="el-GR" b="1" dirty="0"/>
              <a:t>β</a:t>
            </a:r>
            <a:r>
              <a:rPr lang="en-US" dirty="0"/>
              <a:t>.</a:t>
            </a:r>
          </a:p>
          <a:p>
            <a:pPr eaLnBrk="1" hangingPunct="1">
              <a:buFontTx/>
              <a:buAutoNum type="arabicParenBoth" startAt="7"/>
            </a:pPr>
            <a:endParaRPr lang="en-US" dirty="0"/>
          </a:p>
          <a:p>
            <a:pPr eaLnBrk="1" hangingPunct="1">
              <a:buFontTx/>
              <a:buAutoNum type="arabicParenBoth" startAt="7"/>
            </a:pPr>
            <a:r>
              <a:rPr lang="en-US" dirty="0"/>
              <a:t> Many other interesting questions remain to be addressed with simulation-based models.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Epistasis and the evolution of </a:t>
            </a:r>
            <a:r>
              <a:rPr lang="en-US" b="1" dirty="0">
                <a:solidFill>
                  <a:srgbClr val="1D02BE"/>
                </a:solidFill>
              </a:rPr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8229600" cy="4809981"/>
          </a:xfrm>
        </p:spPr>
        <p:txBody>
          <a:bodyPr/>
          <a:lstStyle/>
          <a:p>
            <a:r>
              <a:rPr lang="en-US" dirty="0"/>
              <a:t>The mutational architecture, summarized by the </a:t>
            </a:r>
            <a:r>
              <a:rPr lang="en-US" b="1" dirty="0"/>
              <a:t>M</a:t>
            </a:r>
            <a:r>
              <a:rPr lang="en-US" dirty="0"/>
              <a:t>-matrix, plays a huge role in generating evolutionary constraints</a:t>
            </a:r>
          </a:p>
          <a:p>
            <a:endParaRPr lang="en-US" dirty="0"/>
          </a:p>
          <a:p>
            <a:r>
              <a:rPr lang="en-US" dirty="0"/>
              <a:t>What evolutionary phenomena shape the mutational architecture?</a:t>
            </a:r>
          </a:p>
          <a:p>
            <a:endParaRPr lang="en-US" dirty="0"/>
          </a:p>
          <a:p>
            <a:r>
              <a:rPr lang="en-US" dirty="0" err="1"/>
              <a:t>Epistatic</a:t>
            </a:r>
            <a:r>
              <a:rPr lang="en-US" dirty="0"/>
              <a:t> interactions provide a realistic, natural way for the M-matrix to evolve</a:t>
            </a:r>
          </a:p>
        </p:txBody>
      </p:sp>
    </p:spTree>
    <p:extLst>
      <p:ext uri="{BB962C8B-B14F-4D97-AF65-F5344CB8AC3E}">
        <p14:creationId xmlns:p14="http://schemas.microsoft.com/office/powerpoint/2010/main" val="4145522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D02BE"/>
                </a:solidFill>
              </a:rPr>
              <a:t>Epistasis – The </a:t>
            </a:r>
            <a:r>
              <a:rPr lang="en-US" dirty="0" err="1">
                <a:solidFill>
                  <a:srgbClr val="1D02BE"/>
                </a:solidFill>
              </a:rPr>
              <a:t>Multilinear</a:t>
            </a:r>
            <a:r>
              <a:rPr lang="en-US" dirty="0">
                <a:solidFill>
                  <a:srgbClr val="1D02BE"/>
                </a:solidFill>
              </a:rPr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>
            <a:normAutofit/>
          </a:bodyPr>
          <a:lstStyle/>
          <a:p>
            <a:r>
              <a:rPr lang="en-US" sz="2400" dirty="0"/>
              <a:t>Our model of epistasis is a multivariate extension of the </a:t>
            </a:r>
            <a:r>
              <a:rPr lang="en-US" sz="2400" dirty="0" err="1"/>
              <a:t>multilinear</a:t>
            </a:r>
            <a:r>
              <a:rPr lang="en-US" sz="2400" dirty="0"/>
              <a:t> model of Hansen and Wagner (2001):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048000"/>
            <a:ext cx="5867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…+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4000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67000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Additive model: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648200"/>
            <a:ext cx="5867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εa</a:t>
            </a:r>
            <a:r>
              <a:rPr lang="en-US" sz="4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4000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1148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Multilinear</a:t>
            </a:r>
            <a:r>
              <a:rPr lang="en-US" sz="2800" dirty="0"/>
              <a:t> model: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638800"/>
            <a:ext cx="762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It’s only slightly more complex for the multivariate case</a:t>
            </a:r>
          </a:p>
        </p:txBody>
      </p:sp>
    </p:spTree>
    <p:extLst>
      <p:ext uri="{BB962C8B-B14F-4D97-AF65-F5344CB8AC3E}">
        <p14:creationId xmlns:p14="http://schemas.microsoft.com/office/powerpoint/2010/main" val="4251047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Epistasis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Does epistasis increase genetic variation?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10743"/>
              </p:ext>
            </p:extLst>
          </p:nvPr>
        </p:nvGraphicFramePr>
        <p:xfrm>
          <a:off x="381000" y="1828801"/>
          <a:ext cx="8458200" cy="40385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6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l-GR" i="1" dirty="0"/>
                        <a:t>ε</a:t>
                      </a:r>
                      <a:r>
                        <a:rPr lang="en-US" dirty="0"/>
                        <a:t> variance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l-GR" baseline="-25000" dirty="0"/>
                        <a:t>ω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V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G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baseline="0" dirty="0"/>
                        <a:t> additive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10.0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10.0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1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Generations = 5000, </a:t>
            </a:r>
            <a:r>
              <a:rPr lang="en-US" i="1" dirty="0"/>
              <a:t>N</a:t>
            </a:r>
            <a:r>
              <a:rPr lang="en-US" dirty="0"/>
              <a:t> = 512, </a:t>
            </a:r>
            <a:r>
              <a:rPr lang="el-GR" i="1" dirty="0"/>
              <a:t>ω</a:t>
            </a:r>
            <a:r>
              <a:rPr lang="en-US" dirty="0"/>
              <a:t> = 49, </a:t>
            </a:r>
            <a:r>
              <a:rPr lang="el-GR" i="1" dirty="0"/>
              <a:t>μ</a:t>
            </a:r>
            <a:r>
              <a:rPr lang="en-US" dirty="0"/>
              <a:t> = 0.0005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2286000"/>
            <a:ext cx="1524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2286000"/>
            <a:ext cx="6096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30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Epistasis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Does epistasis increase genetic variation?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7968"/>
              </p:ext>
            </p:extLst>
          </p:nvPr>
        </p:nvGraphicFramePr>
        <p:xfrm>
          <a:off x="381000" y="1828801"/>
          <a:ext cx="8458200" cy="40385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6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l-GR" i="1" dirty="0"/>
                        <a:t>ε</a:t>
                      </a:r>
                      <a:r>
                        <a:rPr lang="en-US" dirty="0"/>
                        <a:t> variance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l-GR" baseline="-25000" dirty="0"/>
                        <a:t>ω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V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G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baseline="0" dirty="0"/>
                        <a:t> additive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10.0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10.0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1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Generations = 5000, </a:t>
            </a:r>
            <a:r>
              <a:rPr lang="en-US" i="1" dirty="0"/>
              <a:t>N</a:t>
            </a:r>
            <a:r>
              <a:rPr lang="en-US" dirty="0"/>
              <a:t> = 512, </a:t>
            </a:r>
            <a:r>
              <a:rPr lang="el-GR" i="1" dirty="0"/>
              <a:t>ω</a:t>
            </a:r>
            <a:r>
              <a:rPr lang="en-US" dirty="0"/>
              <a:t> = 49, </a:t>
            </a:r>
            <a:r>
              <a:rPr lang="el-GR" i="1" dirty="0"/>
              <a:t>μ</a:t>
            </a:r>
            <a:r>
              <a:rPr lang="en-US" dirty="0"/>
              <a:t> = 0.0005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4038600"/>
            <a:ext cx="9144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2174" y="4026108"/>
            <a:ext cx="9144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7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Epistasis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19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Epistasis allows selection to shape the distribution of new mutations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68860"/>
              </p:ext>
            </p:extLst>
          </p:nvPr>
        </p:nvGraphicFramePr>
        <p:xfrm>
          <a:off x="685802" y="1828800"/>
          <a:ext cx="8000997" cy="40385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1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+mn-lt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l-GR" baseline="-25000" dirty="0"/>
                        <a:t>ω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V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l-GR" baseline="-25000" dirty="0"/>
                        <a:t>μ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128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256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1024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2048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2048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1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Generations = 5000, </a:t>
            </a:r>
            <a:r>
              <a:rPr lang="el-GR" i="1" dirty="0"/>
              <a:t>ε</a:t>
            </a:r>
            <a:r>
              <a:rPr lang="en-US" dirty="0"/>
              <a:t> variance = 1.0, </a:t>
            </a:r>
            <a:r>
              <a:rPr lang="el-GR" i="1" dirty="0"/>
              <a:t>ω</a:t>
            </a:r>
            <a:r>
              <a:rPr lang="en-US" dirty="0"/>
              <a:t> = 49, </a:t>
            </a:r>
            <a:r>
              <a:rPr lang="el-GR" i="1" dirty="0"/>
              <a:t>μ</a:t>
            </a:r>
            <a:r>
              <a:rPr lang="en-US" dirty="0"/>
              <a:t> = 0.0005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1752600"/>
            <a:ext cx="19812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22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Epistasis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19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Epistasis allows selection to shape the distribution of new mutations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05612"/>
              </p:ext>
            </p:extLst>
          </p:nvPr>
        </p:nvGraphicFramePr>
        <p:xfrm>
          <a:off x="685802" y="1828800"/>
          <a:ext cx="8000997" cy="40385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1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+mn-lt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l-GR" baseline="-25000" dirty="0"/>
                        <a:t>ω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V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US" baseline="-25000" dirty="0"/>
                        <a:t>1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l-GR" baseline="-25000" dirty="0"/>
                        <a:t>μ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128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256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1024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2048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1024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dirty="0"/>
                        <a:t>2048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1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Generations = 5000, </a:t>
            </a:r>
            <a:r>
              <a:rPr lang="el-GR" i="1" dirty="0"/>
              <a:t>ε</a:t>
            </a:r>
            <a:r>
              <a:rPr lang="en-US" dirty="0"/>
              <a:t> variance = 1.0, </a:t>
            </a:r>
            <a:r>
              <a:rPr lang="el-GR" i="1" dirty="0"/>
              <a:t>ω</a:t>
            </a:r>
            <a:r>
              <a:rPr lang="en-US" dirty="0"/>
              <a:t> = 49, </a:t>
            </a:r>
            <a:r>
              <a:rPr lang="el-GR" i="1" dirty="0"/>
              <a:t>μ</a:t>
            </a:r>
            <a:r>
              <a:rPr lang="en-US" dirty="0"/>
              <a:t> = 0.0005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19933" y="4046095"/>
            <a:ext cx="968115" cy="1830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8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6" y="646112"/>
            <a:ext cx="871097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09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7" y="646112"/>
            <a:ext cx="85566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1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04356" y="198681"/>
            <a:ext cx="7135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D02BE"/>
                </a:solidFill>
              </a:rPr>
              <a:t>Study Background and Objectives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41865" y="979715"/>
            <a:ext cx="806026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  Stochastic computer models have been used successfully to study several interesting topics in single-trait quantitative genetics (e.g., maintenance of variation, population persistence in a changing environment).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/>
              <a:t>  Our objective was to use stochastic computer models to investigate the stability of </a:t>
            </a:r>
            <a:r>
              <a:rPr lang="en-US" sz="2400" b="1" dirty="0"/>
              <a:t>G</a:t>
            </a:r>
            <a:r>
              <a:rPr lang="en-US" sz="2400" dirty="0"/>
              <a:t> over long periods of evolutionary time.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/>
              <a:t>  More recent work focuses on the evolution of the mutational architecture, the </a:t>
            </a:r>
            <a:r>
              <a:rPr lang="en-US" sz="2400" b="1" dirty="0"/>
              <a:t>M</a:t>
            </a:r>
            <a:r>
              <a:rPr lang="en-US" sz="2400" dirty="0"/>
              <a:t>-matrix.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/>
              <a:t>  Models including </a:t>
            </a:r>
            <a:r>
              <a:rPr lang="en-US" sz="2400" dirty="0" err="1"/>
              <a:t>epistasis</a:t>
            </a:r>
            <a:r>
              <a:rPr lang="en-US" sz="2400" dirty="0"/>
              <a:t> are revealing additional insights into the evolution of </a:t>
            </a:r>
            <a:r>
              <a:rPr lang="en-US" sz="2400" b="1" dirty="0"/>
              <a:t>G</a:t>
            </a:r>
            <a:r>
              <a:rPr lang="en-US" sz="2400" dirty="0"/>
              <a:t> and </a:t>
            </a:r>
            <a:r>
              <a:rPr lang="en-US" sz="2400" b="1" dirty="0"/>
              <a:t>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851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9" y="640080"/>
            <a:ext cx="806914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60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Conclusions from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568"/>
            <a:ext cx="8229600" cy="47665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Epistasis allows natural selection to shape the mutational architecture of traits.</a:t>
            </a:r>
          </a:p>
          <a:p>
            <a:endParaRPr lang="en-US" dirty="0"/>
          </a:p>
          <a:p>
            <a:r>
              <a:rPr lang="en-US" dirty="0"/>
              <a:t>Smaller populations evolve larger mutational variances.</a:t>
            </a:r>
          </a:p>
          <a:p>
            <a:endParaRPr lang="en-US" dirty="0"/>
          </a:p>
          <a:p>
            <a:r>
              <a:rPr lang="en-US" dirty="0"/>
              <a:t>Smaller populations harbor more genetic variance than larger populations in this model.</a:t>
            </a:r>
          </a:p>
          <a:p>
            <a:endParaRPr lang="en-US" dirty="0"/>
          </a:p>
          <a:p>
            <a:r>
              <a:rPr lang="en-US" dirty="0"/>
              <a:t>Triple alignment: the selection surface, </a:t>
            </a:r>
            <a:r>
              <a:rPr lang="en-US" b="1" dirty="0"/>
              <a:t>G</a:t>
            </a:r>
            <a:r>
              <a:rPr lang="en-US" dirty="0"/>
              <a:t>-matrix, and </a:t>
            </a:r>
            <a:r>
              <a:rPr lang="en-US" b="1" dirty="0"/>
              <a:t>M</a:t>
            </a:r>
            <a:r>
              <a:rPr lang="en-US" dirty="0"/>
              <a:t>-matrix evolve to be in nearly perfect alignment.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05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109"/>
          </a:xfrm>
        </p:spPr>
        <p:txBody>
          <a:bodyPr/>
          <a:lstStyle/>
          <a:p>
            <a:r>
              <a:rPr lang="en-US" dirty="0">
                <a:solidFill>
                  <a:srgbClr val="1D02BE"/>
                </a:solidFill>
              </a:rPr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621"/>
            <a:ext cx="8229600" cy="54152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High apparent additive genetic variation doesn’t necessarily imply that the underlying genetic architecture involves only independent, additive loci (much of the additive genetic variance can arise from </a:t>
            </a:r>
            <a:r>
              <a:rPr lang="en-US" dirty="0" err="1"/>
              <a:t>epistatic</a:t>
            </a:r>
            <a:r>
              <a:rPr lang="en-US" dirty="0"/>
              <a:t> terms).</a:t>
            </a:r>
          </a:p>
          <a:p>
            <a:endParaRPr lang="en-US" dirty="0"/>
          </a:p>
          <a:p>
            <a:r>
              <a:rPr lang="en-US" dirty="0"/>
              <a:t>Mutational variances and covariances can be shaped by selection when epistasis enters the picture.</a:t>
            </a:r>
          </a:p>
          <a:p>
            <a:endParaRPr lang="en-US" dirty="0"/>
          </a:p>
          <a:p>
            <a:r>
              <a:rPr lang="en-US" dirty="0"/>
              <a:t>For traits affected by large numbers of genes there could be hundreds or thousands of </a:t>
            </a:r>
            <a:r>
              <a:rPr lang="en-US" dirty="0" err="1"/>
              <a:t>epistatic</a:t>
            </a:r>
            <a:r>
              <a:rPr lang="en-US" dirty="0"/>
              <a:t> interactions, which may be difficult to diagnose in genome-wide association studies or QTL mapping studies.</a:t>
            </a:r>
          </a:p>
          <a:p>
            <a:endParaRPr lang="en-US" dirty="0"/>
          </a:p>
          <a:p>
            <a:r>
              <a:rPr lang="en-US" dirty="0"/>
              <a:t>The mutational architecture, which we like to think of as separate from natural selection, could itself be a product of historical patterns of selection.</a:t>
            </a:r>
          </a:p>
        </p:txBody>
      </p:sp>
    </p:spTree>
    <p:extLst>
      <p:ext uri="{BB962C8B-B14F-4D97-AF65-F5344CB8AC3E}">
        <p14:creationId xmlns:p14="http://schemas.microsoft.com/office/powerpoint/2010/main" val="2232702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Using the Simulation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fully factorial approach is prohibitively time consuming, because the model has too many parameters</a:t>
            </a:r>
          </a:p>
          <a:p>
            <a:endParaRPr lang="en-US" sz="2000" dirty="0"/>
          </a:p>
          <a:p>
            <a:r>
              <a:rPr lang="en-US" sz="2000" dirty="0"/>
              <a:t>Think in terms of experimental design, with controls and treatments</a:t>
            </a:r>
          </a:p>
          <a:p>
            <a:endParaRPr lang="en-US" sz="2000" dirty="0"/>
          </a:p>
          <a:p>
            <a:r>
              <a:rPr lang="en-US" sz="2000" dirty="0"/>
              <a:t>Start with a core set of parameters and vary one or two parameters at a time</a:t>
            </a:r>
          </a:p>
          <a:p>
            <a:endParaRPr lang="en-US" sz="2000" dirty="0"/>
          </a:p>
          <a:p>
            <a:r>
              <a:rPr lang="en-US" sz="2000" dirty="0"/>
              <a:t> The default values provide a reasonable starting place (but possibly remove </a:t>
            </a:r>
            <a:r>
              <a:rPr lang="en-US" sz="2000" dirty="0" err="1"/>
              <a:t>stochasticity</a:t>
            </a:r>
            <a:r>
              <a:rPr lang="en-US" sz="2000" dirty="0"/>
              <a:t>, use a stationary optimum, and increase curvature of the selection surface by setting </a:t>
            </a:r>
            <a:r>
              <a:rPr lang="el-GR" sz="2000" i="1" dirty="0"/>
              <a:t>ω</a:t>
            </a:r>
            <a:r>
              <a:rPr lang="en-US" sz="2000" i="1" dirty="0"/>
              <a:t> </a:t>
            </a:r>
            <a:r>
              <a:rPr lang="en-US" sz="2000" dirty="0"/>
              <a:t>to 9 instead of 49)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6-07-27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43" y="397946"/>
            <a:ext cx="3242062" cy="6147232"/>
          </a:xfrm>
        </p:spPr>
      </p:pic>
      <p:cxnSp>
        <p:nvCxnSpPr>
          <p:cNvPr id="7" name="Straight Arrow Connector 6"/>
          <p:cNvCxnSpPr>
            <a:stCxn id="20" idx="1"/>
          </p:cNvCxnSpPr>
          <p:nvPr/>
        </p:nvCxnSpPr>
        <p:spPr>
          <a:xfrm flipH="1">
            <a:off x="2786514" y="538842"/>
            <a:ext cx="837398" cy="3274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1" idx="1"/>
          </p:cNvCxnSpPr>
          <p:nvPr/>
        </p:nvCxnSpPr>
        <p:spPr>
          <a:xfrm flipH="1" flipV="1">
            <a:off x="2776888" y="1280160"/>
            <a:ext cx="835795" cy="1417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8" idx="1"/>
          </p:cNvCxnSpPr>
          <p:nvPr/>
        </p:nvCxnSpPr>
        <p:spPr>
          <a:xfrm flipH="1" flipV="1">
            <a:off x="3460285" y="2107936"/>
            <a:ext cx="303194" cy="37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1" idx="1"/>
          </p:cNvCxnSpPr>
          <p:nvPr/>
        </p:nvCxnSpPr>
        <p:spPr>
          <a:xfrm flipH="1" flipV="1">
            <a:off x="3277402" y="3777912"/>
            <a:ext cx="476454" cy="3406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2" idx="1"/>
          </p:cNvCxnSpPr>
          <p:nvPr/>
        </p:nvCxnSpPr>
        <p:spPr>
          <a:xfrm flipH="1" flipV="1">
            <a:off x="2814556" y="4223296"/>
            <a:ext cx="939786" cy="358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807804" y="4865204"/>
            <a:ext cx="878359" cy="10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24639" y="4979926"/>
            <a:ext cx="410905" cy="2828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25248" y="4986307"/>
            <a:ext cx="520549" cy="776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57500" y="4656483"/>
            <a:ext cx="877732" cy="3194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5" idx="1"/>
          </p:cNvCxnSpPr>
          <p:nvPr/>
        </p:nvCxnSpPr>
        <p:spPr>
          <a:xfrm flipH="1">
            <a:off x="2847561" y="5453130"/>
            <a:ext cx="830755" cy="38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6" idx="1"/>
          </p:cNvCxnSpPr>
          <p:nvPr/>
        </p:nvCxnSpPr>
        <p:spPr>
          <a:xfrm flipH="1" flipV="1">
            <a:off x="3314701" y="5710031"/>
            <a:ext cx="390176" cy="2007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23912" y="308009"/>
            <a:ext cx="520726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you make the number of loci too small, the program will probably crash because you won’t maintain any genetic variance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2683" y="1283367"/>
            <a:ext cx="52072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 sex ratio is equal and you’re changing the number of females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1453" y="887129"/>
            <a:ext cx="340092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Each female has 2x this number of offspring 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2796141" y="1025629"/>
            <a:ext cx="805312" cy="620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30330" y="1647523"/>
            <a:ext cx="52072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This mutation rate is 0.0002 – too small will result in no variance</a:t>
            </a:r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 flipV="1">
            <a:off x="2775286" y="1499939"/>
            <a:ext cx="855044" cy="286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53856" y="3980042"/>
            <a:ext cx="3874166" cy="276999"/>
          </a:xfrm>
          <a:prstGeom prst="rect">
            <a:avLst/>
          </a:prstGeom>
          <a:noFill/>
          <a:ln w="28575">
            <a:solidFill>
              <a:srgbClr val="1D02B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How far does the optimum move for trait 1 and trait 2?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54342" y="4350792"/>
            <a:ext cx="520726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What generation (Move Peak Once) or how often (Move Peak Repeatedly) does the optimum move?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29722" y="4857862"/>
            <a:ext cx="52072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These parameters set the graphical window’s properties – experiment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54131" y="6133383"/>
            <a:ext cx="52072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Once – the </a:t>
            </a:r>
            <a:r>
              <a:rPr lang="en-US" sz="1200" dirty="0" err="1"/>
              <a:t>bivariate</a:t>
            </a:r>
            <a:r>
              <a:rPr lang="en-US" sz="1200" dirty="0"/>
              <a:t> optimum moves once at generation “Move peak at generation” by “Trait Optima Shift Units”. Repeatedly – the peak moves every “Move peak at generation” generations by the “Trait Optima Shift”.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78316" y="5222297"/>
            <a:ext cx="520726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you want some generations of a moving optimum, with no data collected, set them here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04877" y="5772260"/>
            <a:ext cx="5155858" cy="276999"/>
          </a:xfrm>
          <a:prstGeom prst="rect">
            <a:avLst/>
          </a:prstGeom>
          <a:noFill/>
          <a:ln w="28575">
            <a:solidFill>
              <a:srgbClr val="1D02B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Stochasticity</a:t>
            </a:r>
            <a:r>
              <a:rPr lang="en-US" sz="1200" dirty="0"/>
              <a:t> in the position of the optimum – set this to zero for starters</a:t>
            </a:r>
          </a:p>
        </p:txBody>
      </p:sp>
      <p:cxnSp>
        <p:nvCxnSpPr>
          <p:cNvPr id="51" name="Straight Arrow Connector 50"/>
          <p:cNvCxnSpPr>
            <a:stCxn id="44" idx="1"/>
          </p:cNvCxnSpPr>
          <p:nvPr/>
        </p:nvCxnSpPr>
        <p:spPr>
          <a:xfrm flipH="1" flipV="1">
            <a:off x="1764196" y="6087717"/>
            <a:ext cx="1789935" cy="3688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763479" y="1973178"/>
            <a:ext cx="38741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Mutational variances for traits 1 and 2 (5 means 0.05)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61875" y="2318083"/>
            <a:ext cx="3874167" cy="276999"/>
          </a:xfrm>
          <a:prstGeom prst="rect">
            <a:avLst/>
          </a:prstGeom>
          <a:noFill/>
          <a:ln w="28575">
            <a:solidFill>
              <a:srgbClr val="1D02B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Smaller values result in a steeper selection surface</a:t>
            </a:r>
          </a:p>
        </p:txBody>
      </p:sp>
      <p:cxnSp>
        <p:nvCxnSpPr>
          <p:cNvPr id="72" name="Straight Arrow Connector 71"/>
          <p:cNvCxnSpPr>
            <a:stCxn id="71" idx="1"/>
          </p:cNvCxnSpPr>
          <p:nvPr/>
        </p:nvCxnSpPr>
        <p:spPr>
          <a:xfrm flipH="1" flipV="1">
            <a:off x="3362428" y="2327713"/>
            <a:ext cx="399447" cy="1288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60270" y="2662988"/>
            <a:ext cx="52152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How many simulation runs under these parameter values? Not the number of generations, which are set separately.</a:t>
            </a:r>
          </a:p>
        </p:txBody>
      </p:sp>
      <p:cxnSp>
        <p:nvCxnSpPr>
          <p:cNvPr id="75" name="Straight Arrow Connector 74"/>
          <p:cNvCxnSpPr>
            <a:stCxn id="74" idx="1"/>
          </p:cNvCxnSpPr>
          <p:nvPr/>
        </p:nvCxnSpPr>
        <p:spPr>
          <a:xfrm flipH="1" flipV="1">
            <a:off x="2792935" y="2759245"/>
            <a:ext cx="967335" cy="1345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62413" y="3219649"/>
            <a:ext cx="5215288" cy="276999"/>
          </a:xfrm>
          <a:prstGeom prst="rect">
            <a:avLst/>
          </a:prstGeom>
          <a:noFill/>
          <a:ln w="28575">
            <a:solidFill>
              <a:srgbClr val="1D02B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Mutational correlation – very important – can be between -100 and 100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91289" y="3585409"/>
            <a:ext cx="5215288" cy="276999"/>
          </a:xfrm>
          <a:prstGeom prst="rect">
            <a:avLst/>
          </a:prstGeom>
          <a:noFill/>
          <a:ln w="28575">
            <a:solidFill>
              <a:srgbClr val="1D02B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Selectional</a:t>
            </a:r>
            <a:r>
              <a:rPr lang="en-US" sz="1200" dirty="0"/>
              <a:t> correlation – set both values, generally to the same number</a:t>
            </a:r>
          </a:p>
        </p:txBody>
      </p:sp>
      <p:cxnSp>
        <p:nvCxnSpPr>
          <p:cNvPr id="80" name="Straight Arrow Connector 79"/>
          <p:cNvCxnSpPr>
            <a:stCxn id="71" idx="1"/>
          </p:cNvCxnSpPr>
          <p:nvPr/>
        </p:nvCxnSpPr>
        <p:spPr>
          <a:xfrm flipH="1">
            <a:off x="3267778" y="2456583"/>
            <a:ext cx="494097" cy="9026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757638" y="2945331"/>
            <a:ext cx="898361" cy="4352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2748013" y="3590223"/>
            <a:ext cx="946487" cy="1561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2719137" y="3195587"/>
            <a:ext cx="975364" cy="5507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07-27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55" y="1280264"/>
            <a:ext cx="8639238" cy="5510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692" y="202131"/>
            <a:ext cx="399346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Save the contents of the text window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7949" y="587141"/>
            <a:ext cx="19251" cy="12127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724" y="729916"/>
            <a:ext cx="20954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Run the simulation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6408" y="720290"/>
            <a:ext cx="176202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Set parameters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2584" y="75398"/>
            <a:ext cx="426559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this box to have the program save each run in a separate “.</a:t>
            </a:r>
            <a:r>
              <a:rPr lang="en-US" dirty="0" err="1"/>
              <a:t>csv</a:t>
            </a:r>
            <a:r>
              <a:rPr lang="en-US" dirty="0"/>
              <a:t>” file – uncheck and recheck the box to change filename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7082" y="1087655"/>
            <a:ext cx="0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13861" y="1097280"/>
            <a:ext cx="2042160" cy="749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86025" y="1251284"/>
            <a:ext cx="2967790" cy="641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7-27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227" y="437948"/>
            <a:ext cx="8533048" cy="596285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7-27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942" y="601578"/>
            <a:ext cx="7878116" cy="565484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34C73-A7C9-4207-AE2A-FCF3B621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0D6C8D-15FD-427C-830C-9E0E3531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51863" cy="4525963"/>
          </a:xfrm>
        </p:spPr>
        <p:txBody>
          <a:bodyPr/>
          <a:lstStyle/>
          <a:p>
            <a:r>
              <a:rPr lang="en-US" sz="2400" dirty="0"/>
              <a:t>Tutorial on programming these sorts of models in C++: </a:t>
            </a:r>
          </a:p>
          <a:p>
            <a:pPr lvl="1"/>
            <a:r>
              <a:rPr lang="en-US" sz="2000" dirty="0"/>
              <a:t>Free pdf at </a:t>
            </a:r>
            <a:r>
              <a:rPr lang="en-US" sz="2000" dirty="0">
                <a:hlinkClick r:id="rId2"/>
              </a:rPr>
              <a:t>https://pipefishguysite.wordpress.com/jones-lab-publications/</a:t>
            </a:r>
            <a:endParaRPr lang="en-US" sz="2000" dirty="0"/>
          </a:p>
          <a:p>
            <a:pPr lvl="1"/>
            <a:r>
              <a:rPr lang="en-US" sz="2000" dirty="0"/>
              <a:t>Hard copy from Amazon</a:t>
            </a:r>
          </a:p>
          <a:p>
            <a:pPr lvl="1"/>
            <a:endParaRPr lang="en-US" sz="2000" dirty="0"/>
          </a:p>
          <a:p>
            <a:r>
              <a:rPr lang="en-US" sz="2400" dirty="0"/>
              <a:t>Command-line version of the program and source code:</a:t>
            </a:r>
          </a:p>
          <a:p>
            <a:pPr lvl="1"/>
            <a:r>
              <a:rPr lang="en-US" sz="2000" dirty="0">
                <a:hlinkClick r:id="rId3"/>
              </a:rPr>
              <a:t>https://github.com/JonesLabIdaho/GmatrixCommandLine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D00D90-B6FB-489D-A3A7-B493FEA65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1807931"/>
            <a:ext cx="27051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8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730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D02BE"/>
                </a:solidFill>
              </a:rPr>
              <a:t>Model details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i="1" dirty="0"/>
              <a:t>Direct Monte Carlo simulation with each gene and individual specified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/>
          </a:p>
          <a:p>
            <a:pPr eaLnBrk="1" hangingPunct="1">
              <a:lnSpc>
                <a:spcPct val="80000"/>
              </a:lnSpc>
            </a:pPr>
            <a:r>
              <a:rPr lang="en-US" sz="1800" i="1" dirty="0"/>
              <a:t>Two traits affected by 50 pleiotropic loci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/>
          </a:p>
          <a:p>
            <a:pPr eaLnBrk="1" hangingPunct="1">
              <a:lnSpc>
                <a:spcPct val="80000"/>
              </a:lnSpc>
            </a:pPr>
            <a:r>
              <a:rPr lang="en-US" sz="1800" i="1" dirty="0"/>
              <a:t> Additive inheritance with no dominance or epistasis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/>
          </a:p>
          <a:p>
            <a:pPr eaLnBrk="1" hangingPunct="1">
              <a:lnSpc>
                <a:spcPct val="80000"/>
              </a:lnSpc>
            </a:pPr>
            <a:r>
              <a:rPr lang="en-US" sz="1800" i="1" dirty="0"/>
              <a:t>Allelic effects drawn from a bivariate normal distribution with means = 0, variances = 0.05, and mutational correlation r</a:t>
            </a:r>
            <a:r>
              <a:rPr lang="el-GR" sz="1800" i="1" baseline="-25000" dirty="0">
                <a:cs typeface="Arial" charset="0"/>
              </a:rPr>
              <a:t>μ</a:t>
            </a:r>
            <a:r>
              <a:rPr lang="en-US" sz="1800" i="1" dirty="0">
                <a:cs typeface="Arial" charset="0"/>
              </a:rPr>
              <a:t> = 0.0-0.9</a:t>
            </a:r>
          </a:p>
          <a:p>
            <a:pPr eaLnBrk="1" hangingPunct="1">
              <a:lnSpc>
                <a:spcPct val="80000"/>
              </a:lnSpc>
            </a:pPr>
            <a:endParaRPr lang="el-GR" sz="1800" i="1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i="1" dirty="0"/>
              <a:t>Mutation rate = 0.0002 per haploid locus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/>
          </a:p>
          <a:p>
            <a:pPr eaLnBrk="1" hangingPunct="1">
              <a:lnSpc>
                <a:spcPct val="80000"/>
              </a:lnSpc>
            </a:pPr>
            <a:r>
              <a:rPr lang="en-US" sz="1800" i="1" dirty="0"/>
              <a:t>Environmental effects drawn from a bivariate normal distribution with mean = 0, variances = 1 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/>
          </a:p>
          <a:p>
            <a:pPr eaLnBrk="1" hangingPunct="1">
              <a:lnSpc>
                <a:spcPct val="80000"/>
              </a:lnSpc>
            </a:pPr>
            <a:r>
              <a:rPr lang="en-US" sz="1800" i="1" dirty="0"/>
              <a:t>Gaussian individual selection surface, with a specified amount of correlational selection and </a:t>
            </a:r>
            <a:r>
              <a:rPr lang="el-GR" sz="1800" i="1" dirty="0"/>
              <a:t>ω</a:t>
            </a:r>
            <a:r>
              <a:rPr lang="en-US" sz="1800" i="1" dirty="0"/>
              <a:t> = 9 or 49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/>
          </a:p>
          <a:p>
            <a:pPr eaLnBrk="1" hangingPunct="1">
              <a:lnSpc>
                <a:spcPct val="80000"/>
              </a:lnSpc>
            </a:pPr>
            <a:r>
              <a:rPr lang="en-US" sz="1800" i="1" dirty="0"/>
              <a:t>Each simulation run equilibrated for 10,000 (non-overlapping) generations, followed by several thousand of experimental generations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847" y="457199"/>
            <a:ext cx="8328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D02BE"/>
                </a:solidFill>
              </a:rPr>
              <a:t>Methods – The Simulation Model (continued)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22133" y="1371600"/>
            <a:ext cx="1761067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Population of</a:t>
            </a:r>
          </a:p>
          <a:p>
            <a:pPr algn="ctr"/>
            <a:r>
              <a:rPr lang="en-US" i="1" dirty="0"/>
              <a:t>N</a:t>
            </a:r>
            <a:r>
              <a:rPr lang="en-US" dirty="0"/>
              <a:t> adults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554134" y="2895601"/>
            <a:ext cx="1646605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* </a:t>
            </a:r>
            <a:r>
              <a:rPr lang="en-US" i="1" dirty="0"/>
              <a:t>N</a:t>
            </a:r>
            <a:r>
              <a:rPr lang="en-US" dirty="0"/>
              <a:t> Progeny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00200" y="2895601"/>
            <a:ext cx="1576072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&gt; </a:t>
            </a:r>
            <a:r>
              <a:rPr lang="en-US" i="1" dirty="0"/>
              <a:t>N</a:t>
            </a:r>
            <a:r>
              <a:rPr lang="en-US" dirty="0"/>
              <a:t> Survivors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283200" y="1752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892800" y="1752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3318933" y="3124200"/>
            <a:ext cx="223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048000" y="1752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048000" y="1752600"/>
            <a:ext cx="4741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960534" y="1371600"/>
            <a:ext cx="27638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Production of progeny</a:t>
            </a:r>
          </a:p>
          <a:p>
            <a:pPr>
              <a:buFontTx/>
              <a:buChar char="-"/>
            </a:pPr>
            <a:r>
              <a:rPr lang="en-US" sz="1600" b="1" dirty="0"/>
              <a:t> Monogamy</a:t>
            </a:r>
          </a:p>
          <a:p>
            <a:pPr>
              <a:buFontTx/>
              <a:buChar char="-"/>
            </a:pPr>
            <a:r>
              <a:rPr lang="en-US" sz="1600" b="1" dirty="0"/>
              <a:t> </a:t>
            </a:r>
            <a:r>
              <a:rPr lang="en-US" sz="1600" b="1" dirty="0" err="1"/>
              <a:t>Mendelian</a:t>
            </a:r>
            <a:r>
              <a:rPr lang="en-US" sz="1600" b="1" dirty="0"/>
              <a:t> assortment</a:t>
            </a:r>
          </a:p>
          <a:p>
            <a:pPr>
              <a:buFontTx/>
              <a:buChar char="-"/>
            </a:pPr>
            <a:r>
              <a:rPr lang="en-US" sz="1600" b="1" dirty="0"/>
              <a:t> Mutation, Recombination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522133" y="3200401"/>
            <a:ext cx="20553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Gaussian selection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40881" y="1556266"/>
            <a:ext cx="2433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Random choice of </a:t>
            </a:r>
            <a:r>
              <a:rPr lang="en-US" sz="1600" b="1" i="1" dirty="0"/>
              <a:t>N</a:t>
            </a:r>
          </a:p>
          <a:p>
            <a:r>
              <a:rPr lang="en-US" sz="1600" b="1" dirty="0"/>
              <a:t>individuals for the next</a:t>
            </a:r>
          </a:p>
          <a:p>
            <a:r>
              <a:rPr lang="en-US" sz="1600" b="1" dirty="0"/>
              <a:t>generation of adults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77333" y="3886201"/>
            <a:ext cx="79248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 Start with a population of genetically identical adults, and run for 10,000 generations to reach a mutation-selection-drift equilibrium.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 Impose the desired model of movement of the optimum.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 Calculate </a:t>
            </a:r>
            <a:r>
              <a:rPr lang="en-US" b="1" dirty="0">
                <a:solidFill>
                  <a:schemeClr val="tx2"/>
                </a:solidFill>
              </a:rPr>
              <a:t>G-</a:t>
            </a:r>
            <a:r>
              <a:rPr lang="en-US" dirty="0">
                <a:solidFill>
                  <a:schemeClr val="tx2"/>
                </a:solidFill>
              </a:rPr>
              <a:t>matrix over the next several thousand generations (repeat 20 times).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 We focus on average single-generation changes in </a:t>
            </a:r>
            <a:r>
              <a:rPr lang="en-US" b="1" dirty="0">
                <a:solidFill>
                  <a:schemeClr val="tx2"/>
                </a:solidFill>
              </a:rPr>
              <a:t>G</a:t>
            </a:r>
            <a:r>
              <a:rPr lang="en-US" dirty="0">
                <a:solidFill>
                  <a:schemeClr val="tx2"/>
                </a:solidFill>
              </a:rPr>
              <a:t>,  because we are interested in the effects of model parameters on relative stability of </a:t>
            </a:r>
            <a:r>
              <a:rPr lang="en-US" b="1" dirty="0">
                <a:solidFill>
                  <a:schemeClr val="tx2"/>
                </a:solidFill>
              </a:rPr>
              <a:t>G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4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100"/>
          <p:cNvSpPr txBox="1">
            <a:spLocks noChangeArrowheads="1"/>
          </p:cNvSpPr>
          <p:nvPr/>
        </p:nvSpPr>
        <p:spPr bwMode="auto">
          <a:xfrm>
            <a:off x="584200" y="5694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031" name="Group 2"/>
          <p:cNvGrpSpPr>
            <a:grpSpLocks/>
          </p:cNvGrpSpPr>
          <p:nvPr/>
        </p:nvGrpSpPr>
        <p:grpSpPr bwMode="auto">
          <a:xfrm>
            <a:off x="1731963" y="2921000"/>
            <a:ext cx="1873250" cy="1727200"/>
            <a:chOff x="2125" y="1430"/>
            <a:chExt cx="1573" cy="1448"/>
          </a:xfrm>
        </p:grpSpPr>
        <p:sp>
          <p:nvSpPr>
            <p:cNvPr id="1085" name="Oval 3"/>
            <p:cNvSpPr>
              <a:spLocks noChangeArrowheads="1"/>
            </p:cNvSpPr>
            <p:nvPr/>
          </p:nvSpPr>
          <p:spPr bwMode="auto">
            <a:xfrm>
              <a:off x="3426" y="223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6" name="Oval 4"/>
            <p:cNvSpPr>
              <a:spLocks noChangeArrowheads="1"/>
            </p:cNvSpPr>
            <p:nvPr/>
          </p:nvSpPr>
          <p:spPr bwMode="auto">
            <a:xfrm>
              <a:off x="2941" y="240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7" name="Oval 5"/>
            <p:cNvSpPr>
              <a:spLocks noChangeArrowheads="1"/>
            </p:cNvSpPr>
            <p:nvPr/>
          </p:nvSpPr>
          <p:spPr bwMode="auto">
            <a:xfrm>
              <a:off x="2570" y="20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8" name="Oval 6"/>
            <p:cNvSpPr>
              <a:spLocks noChangeArrowheads="1"/>
            </p:cNvSpPr>
            <p:nvPr/>
          </p:nvSpPr>
          <p:spPr bwMode="auto">
            <a:xfrm>
              <a:off x="3115" y="256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9" name="Oval 7"/>
            <p:cNvSpPr>
              <a:spLocks noChangeArrowheads="1"/>
            </p:cNvSpPr>
            <p:nvPr/>
          </p:nvSpPr>
          <p:spPr bwMode="auto">
            <a:xfrm>
              <a:off x="2724" y="151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0" name="Oval 8"/>
            <p:cNvSpPr>
              <a:spLocks noChangeArrowheads="1"/>
            </p:cNvSpPr>
            <p:nvPr/>
          </p:nvSpPr>
          <p:spPr bwMode="auto">
            <a:xfrm>
              <a:off x="2869" y="197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1" name="Oval 9"/>
            <p:cNvSpPr>
              <a:spLocks noChangeArrowheads="1"/>
            </p:cNvSpPr>
            <p:nvPr/>
          </p:nvSpPr>
          <p:spPr bwMode="auto">
            <a:xfrm>
              <a:off x="3200" y="188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2" name="Oval 10"/>
            <p:cNvSpPr>
              <a:spLocks noChangeArrowheads="1"/>
            </p:cNvSpPr>
            <p:nvPr/>
          </p:nvSpPr>
          <p:spPr bwMode="auto">
            <a:xfrm>
              <a:off x="2951" y="177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3" name="Oval 11"/>
            <p:cNvSpPr>
              <a:spLocks noChangeArrowheads="1"/>
            </p:cNvSpPr>
            <p:nvPr/>
          </p:nvSpPr>
          <p:spPr bwMode="auto">
            <a:xfrm>
              <a:off x="2794" y="244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4" name="Oval 12"/>
            <p:cNvSpPr>
              <a:spLocks noChangeArrowheads="1"/>
            </p:cNvSpPr>
            <p:nvPr/>
          </p:nvSpPr>
          <p:spPr bwMode="auto">
            <a:xfrm>
              <a:off x="2623" y="202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5" name="Oval 13"/>
            <p:cNvSpPr>
              <a:spLocks noChangeArrowheads="1"/>
            </p:cNvSpPr>
            <p:nvPr/>
          </p:nvSpPr>
          <p:spPr bwMode="auto">
            <a:xfrm>
              <a:off x="2971" y="211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6" name="Oval 14"/>
            <p:cNvSpPr>
              <a:spLocks noChangeArrowheads="1"/>
            </p:cNvSpPr>
            <p:nvPr/>
          </p:nvSpPr>
          <p:spPr bwMode="auto">
            <a:xfrm>
              <a:off x="3608" y="198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7" name="Oval 15"/>
            <p:cNvSpPr>
              <a:spLocks noChangeArrowheads="1"/>
            </p:cNvSpPr>
            <p:nvPr/>
          </p:nvSpPr>
          <p:spPr bwMode="auto">
            <a:xfrm>
              <a:off x="3231" y="20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8" name="Oval 16"/>
            <p:cNvSpPr>
              <a:spLocks noChangeArrowheads="1"/>
            </p:cNvSpPr>
            <p:nvPr/>
          </p:nvSpPr>
          <p:spPr bwMode="auto">
            <a:xfrm>
              <a:off x="2486" y="163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9" name="Oval 17"/>
            <p:cNvSpPr>
              <a:spLocks noChangeArrowheads="1"/>
            </p:cNvSpPr>
            <p:nvPr/>
          </p:nvSpPr>
          <p:spPr bwMode="auto">
            <a:xfrm>
              <a:off x="2771" y="185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0" name="Oval 18"/>
            <p:cNvSpPr>
              <a:spLocks noChangeArrowheads="1"/>
            </p:cNvSpPr>
            <p:nvPr/>
          </p:nvSpPr>
          <p:spPr bwMode="auto">
            <a:xfrm>
              <a:off x="3422" y="173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1" name="Oval 19"/>
            <p:cNvSpPr>
              <a:spLocks noChangeArrowheads="1"/>
            </p:cNvSpPr>
            <p:nvPr/>
          </p:nvSpPr>
          <p:spPr bwMode="auto">
            <a:xfrm>
              <a:off x="2601" y="26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2" name="Oval 20"/>
            <p:cNvSpPr>
              <a:spLocks noChangeArrowheads="1"/>
            </p:cNvSpPr>
            <p:nvPr/>
          </p:nvSpPr>
          <p:spPr bwMode="auto">
            <a:xfrm>
              <a:off x="2794" y="207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3" name="Oval 21"/>
            <p:cNvSpPr>
              <a:spLocks noChangeArrowheads="1"/>
            </p:cNvSpPr>
            <p:nvPr/>
          </p:nvSpPr>
          <p:spPr bwMode="auto">
            <a:xfrm>
              <a:off x="2125" y="246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4" name="Oval 22"/>
            <p:cNvSpPr>
              <a:spLocks noChangeArrowheads="1"/>
            </p:cNvSpPr>
            <p:nvPr/>
          </p:nvSpPr>
          <p:spPr bwMode="auto">
            <a:xfrm>
              <a:off x="2556" y="225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5" name="Oval 23"/>
            <p:cNvSpPr>
              <a:spLocks noChangeArrowheads="1"/>
            </p:cNvSpPr>
            <p:nvPr/>
          </p:nvSpPr>
          <p:spPr bwMode="auto">
            <a:xfrm>
              <a:off x="2398" y="228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6" name="Oval 24"/>
            <p:cNvSpPr>
              <a:spLocks noChangeArrowheads="1"/>
            </p:cNvSpPr>
            <p:nvPr/>
          </p:nvSpPr>
          <p:spPr bwMode="auto">
            <a:xfrm>
              <a:off x="3317" y="168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7" name="Oval 25"/>
            <p:cNvSpPr>
              <a:spLocks noChangeArrowheads="1"/>
            </p:cNvSpPr>
            <p:nvPr/>
          </p:nvSpPr>
          <p:spPr bwMode="auto">
            <a:xfrm>
              <a:off x="2388" y="205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8" name="Oval 26"/>
            <p:cNvSpPr>
              <a:spLocks noChangeArrowheads="1"/>
            </p:cNvSpPr>
            <p:nvPr/>
          </p:nvSpPr>
          <p:spPr bwMode="auto">
            <a:xfrm>
              <a:off x="2971" y="199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9" name="Oval 27"/>
            <p:cNvSpPr>
              <a:spLocks noChangeArrowheads="1"/>
            </p:cNvSpPr>
            <p:nvPr/>
          </p:nvSpPr>
          <p:spPr bwMode="auto">
            <a:xfrm>
              <a:off x="3092" y="224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0" name="Oval 28"/>
            <p:cNvSpPr>
              <a:spLocks noChangeArrowheads="1"/>
            </p:cNvSpPr>
            <p:nvPr/>
          </p:nvSpPr>
          <p:spPr bwMode="auto">
            <a:xfrm>
              <a:off x="2205" y="226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1" name="Oval 29"/>
            <p:cNvSpPr>
              <a:spLocks noChangeArrowheads="1"/>
            </p:cNvSpPr>
            <p:nvPr/>
          </p:nvSpPr>
          <p:spPr bwMode="auto">
            <a:xfrm>
              <a:off x="3102" y="177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2" name="Oval 30"/>
            <p:cNvSpPr>
              <a:spLocks noChangeArrowheads="1"/>
            </p:cNvSpPr>
            <p:nvPr/>
          </p:nvSpPr>
          <p:spPr bwMode="auto">
            <a:xfrm>
              <a:off x="2315" y="256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3" name="Oval 31"/>
            <p:cNvSpPr>
              <a:spLocks noChangeArrowheads="1"/>
            </p:cNvSpPr>
            <p:nvPr/>
          </p:nvSpPr>
          <p:spPr bwMode="auto">
            <a:xfrm>
              <a:off x="2490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4" name="Oval 32"/>
            <p:cNvSpPr>
              <a:spLocks noChangeArrowheads="1"/>
            </p:cNvSpPr>
            <p:nvPr/>
          </p:nvSpPr>
          <p:spPr bwMode="auto">
            <a:xfrm>
              <a:off x="3079" y="202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5" name="Oval 33"/>
            <p:cNvSpPr>
              <a:spLocks noChangeArrowheads="1"/>
            </p:cNvSpPr>
            <p:nvPr/>
          </p:nvSpPr>
          <p:spPr bwMode="auto">
            <a:xfrm>
              <a:off x="2299" y="173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6" name="Oval 34"/>
            <p:cNvSpPr>
              <a:spLocks noChangeArrowheads="1"/>
            </p:cNvSpPr>
            <p:nvPr/>
          </p:nvSpPr>
          <p:spPr bwMode="auto">
            <a:xfrm>
              <a:off x="2424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7" name="Oval 35"/>
            <p:cNvSpPr>
              <a:spLocks noChangeArrowheads="1"/>
            </p:cNvSpPr>
            <p:nvPr/>
          </p:nvSpPr>
          <p:spPr bwMode="auto">
            <a:xfrm>
              <a:off x="2885" y="260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8" name="Oval 36"/>
            <p:cNvSpPr>
              <a:spLocks noChangeArrowheads="1"/>
            </p:cNvSpPr>
            <p:nvPr/>
          </p:nvSpPr>
          <p:spPr bwMode="auto">
            <a:xfrm>
              <a:off x="3252" y="166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9" name="Oval 37"/>
            <p:cNvSpPr>
              <a:spLocks noChangeArrowheads="1"/>
            </p:cNvSpPr>
            <p:nvPr/>
          </p:nvSpPr>
          <p:spPr bwMode="auto">
            <a:xfrm>
              <a:off x="2635" y="236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0" name="Oval 38"/>
            <p:cNvSpPr>
              <a:spLocks noChangeArrowheads="1"/>
            </p:cNvSpPr>
            <p:nvPr/>
          </p:nvSpPr>
          <p:spPr bwMode="auto">
            <a:xfrm>
              <a:off x="2694" y="21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1" name="Oval 39"/>
            <p:cNvSpPr>
              <a:spLocks noChangeArrowheads="1"/>
            </p:cNvSpPr>
            <p:nvPr/>
          </p:nvSpPr>
          <p:spPr bwMode="auto">
            <a:xfrm>
              <a:off x="3267" y="233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2" name="Oval 40"/>
            <p:cNvSpPr>
              <a:spLocks noChangeArrowheads="1"/>
            </p:cNvSpPr>
            <p:nvPr/>
          </p:nvSpPr>
          <p:spPr bwMode="auto">
            <a:xfrm>
              <a:off x="2724" y="195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3" name="Oval 41"/>
            <p:cNvSpPr>
              <a:spLocks noChangeArrowheads="1"/>
            </p:cNvSpPr>
            <p:nvPr/>
          </p:nvSpPr>
          <p:spPr bwMode="auto">
            <a:xfrm>
              <a:off x="2459" y="184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4" name="Oval 42"/>
            <p:cNvSpPr>
              <a:spLocks noChangeArrowheads="1"/>
            </p:cNvSpPr>
            <p:nvPr/>
          </p:nvSpPr>
          <p:spPr bwMode="auto">
            <a:xfrm>
              <a:off x="3062" y="221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5" name="Oval 43"/>
            <p:cNvSpPr>
              <a:spLocks noChangeArrowheads="1"/>
            </p:cNvSpPr>
            <p:nvPr/>
          </p:nvSpPr>
          <p:spPr bwMode="auto">
            <a:xfrm>
              <a:off x="2160" y="1434"/>
              <a:ext cx="1440" cy="144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44"/>
            <p:cNvSpPr>
              <a:spLocks noChangeShapeType="1"/>
            </p:cNvSpPr>
            <p:nvPr/>
          </p:nvSpPr>
          <p:spPr bwMode="auto">
            <a:xfrm>
              <a:off x="2162" y="2156"/>
              <a:ext cx="1448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45"/>
            <p:cNvSpPr>
              <a:spLocks noChangeShapeType="1"/>
            </p:cNvSpPr>
            <p:nvPr/>
          </p:nvSpPr>
          <p:spPr bwMode="auto">
            <a:xfrm flipH="1">
              <a:off x="2870" y="1430"/>
              <a:ext cx="10" cy="144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" name="Group 46"/>
          <p:cNvGrpSpPr>
            <a:grpSpLocks/>
          </p:cNvGrpSpPr>
          <p:nvPr/>
        </p:nvGrpSpPr>
        <p:grpSpPr bwMode="auto">
          <a:xfrm>
            <a:off x="4978400" y="2457450"/>
            <a:ext cx="3016250" cy="2184400"/>
            <a:chOff x="1297" y="958"/>
            <a:chExt cx="3172" cy="2293"/>
          </a:xfrm>
        </p:grpSpPr>
        <p:sp>
          <p:nvSpPr>
            <p:cNvPr id="1042" name="Line 47"/>
            <p:cNvSpPr>
              <a:spLocks noChangeShapeType="1"/>
            </p:cNvSpPr>
            <p:nvPr/>
          </p:nvSpPr>
          <p:spPr bwMode="auto">
            <a:xfrm rot="21119224" flipV="1">
              <a:off x="1609" y="1195"/>
              <a:ext cx="2554" cy="19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Oval 48"/>
            <p:cNvSpPr>
              <a:spLocks noChangeArrowheads="1"/>
            </p:cNvSpPr>
            <p:nvPr/>
          </p:nvSpPr>
          <p:spPr bwMode="auto">
            <a:xfrm rot="-2696386">
              <a:off x="1297" y="1794"/>
              <a:ext cx="3172" cy="721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49"/>
            <p:cNvSpPr>
              <a:spLocks noChangeShapeType="1"/>
            </p:cNvSpPr>
            <p:nvPr/>
          </p:nvSpPr>
          <p:spPr bwMode="auto">
            <a:xfrm rot="-480776">
              <a:off x="2667" y="1870"/>
              <a:ext cx="421" cy="5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Oval 50"/>
            <p:cNvSpPr>
              <a:spLocks noChangeArrowheads="1"/>
            </p:cNvSpPr>
            <p:nvPr/>
          </p:nvSpPr>
          <p:spPr bwMode="auto">
            <a:xfrm>
              <a:off x="3702" y="136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6" name="Oval 51"/>
            <p:cNvSpPr>
              <a:spLocks noChangeArrowheads="1"/>
            </p:cNvSpPr>
            <p:nvPr/>
          </p:nvSpPr>
          <p:spPr bwMode="auto">
            <a:xfrm>
              <a:off x="2941" y="240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7" name="Oval 52"/>
            <p:cNvSpPr>
              <a:spLocks noChangeArrowheads="1"/>
            </p:cNvSpPr>
            <p:nvPr/>
          </p:nvSpPr>
          <p:spPr bwMode="auto">
            <a:xfrm>
              <a:off x="2570" y="20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8" name="Oval 53"/>
            <p:cNvSpPr>
              <a:spLocks noChangeArrowheads="1"/>
            </p:cNvSpPr>
            <p:nvPr/>
          </p:nvSpPr>
          <p:spPr bwMode="auto">
            <a:xfrm>
              <a:off x="2211" y="291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9" name="Oval 54"/>
            <p:cNvSpPr>
              <a:spLocks noChangeArrowheads="1"/>
            </p:cNvSpPr>
            <p:nvPr/>
          </p:nvSpPr>
          <p:spPr bwMode="auto">
            <a:xfrm>
              <a:off x="3844" y="95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0" name="Oval 55"/>
            <p:cNvSpPr>
              <a:spLocks noChangeArrowheads="1"/>
            </p:cNvSpPr>
            <p:nvPr/>
          </p:nvSpPr>
          <p:spPr bwMode="auto">
            <a:xfrm>
              <a:off x="2869" y="197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1" name="Oval 56"/>
            <p:cNvSpPr>
              <a:spLocks noChangeArrowheads="1"/>
            </p:cNvSpPr>
            <p:nvPr/>
          </p:nvSpPr>
          <p:spPr bwMode="auto">
            <a:xfrm>
              <a:off x="3200" y="188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2" name="Oval 57"/>
            <p:cNvSpPr>
              <a:spLocks noChangeArrowheads="1"/>
            </p:cNvSpPr>
            <p:nvPr/>
          </p:nvSpPr>
          <p:spPr bwMode="auto">
            <a:xfrm>
              <a:off x="3375" y="128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3" name="Oval 58"/>
            <p:cNvSpPr>
              <a:spLocks noChangeArrowheads="1"/>
            </p:cNvSpPr>
            <p:nvPr/>
          </p:nvSpPr>
          <p:spPr bwMode="auto">
            <a:xfrm>
              <a:off x="2794" y="244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4" name="Oval 59"/>
            <p:cNvSpPr>
              <a:spLocks noChangeArrowheads="1"/>
            </p:cNvSpPr>
            <p:nvPr/>
          </p:nvSpPr>
          <p:spPr bwMode="auto">
            <a:xfrm>
              <a:off x="2867" y="201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5" name="Oval 60"/>
            <p:cNvSpPr>
              <a:spLocks noChangeArrowheads="1"/>
            </p:cNvSpPr>
            <p:nvPr/>
          </p:nvSpPr>
          <p:spPr bwMode="auto">
            <a:xfrm>
              <a:off x="2971" y="211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6" name="Oval 61"/>
            <p:cNvSpPr>
              <a:spLocks noChangeArrowheads="1"/>
            </p:cNvSpPr>
            <p:nvPr/>
          </p:nvSpPr>
          <p:spPr bwMode="auto">
            <a:xfrm>
              <a:off x="3344" y="192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7" name="Oval 62"/>
            <p:cNvSpPr>
              <a:spLocks noChangeArrowheads="1"/>
            </p:cNvSpPr>
            <p:nvPr/>
          </p:nvSpPr>
          <p:spPr bwMode="auto">
            <a:xfrm>
              <a:off x="3231" y="20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8" name="Oval 63"/>
            <p:cNvSpPr>
              <a:spLocks noChangeArrowheads="1"/>
            </p:cNvSpPr>
            <p:nvPr/>
          </p:nvSpPr>
          <p:spPr bwMode="auto">
            <a:xfrm>
              <a:off x="1942" y="281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9" name="Oval 64"/>
            <p:cNvSpPr>
              <a:spLocks noChangeArrowheads="1"/>
            </p:cNvSpPr>
            <p:nvPr/>
          </p:nvSpPr>
          <p:spPr bwMode="auto">
            <a:xfrm>
              <a:off x="2771" y="185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0" name="Oval 65"/>
            <p:cNvSpPr>
              <a:spLocks noChangeArrowheads="1"/>
            </p:cNvSpPr>
            <p:nvPr/>
          </p:nvSpPr>
          <p:spPr bwMode="auto">
            <a:xfrm>
              <a:off x="3422" y="173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1" name="Oval 66"/>
            <p:cNvSpPr>
              <a:spLocks noChangeArrowheads="1"/>
            </p:cNvSpPr>
            <p:nvPr/>
          </p:nvSpPr>
          <p:spPr bwMode="auto">
            <a:xfrm>
              <a:off x="2601" y="26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2" name="Oval 67"/>
            <p:cNvSpPr>
              <a:spLocks noChangeArrowheads="1"/>
            </p:cNvSpPr>
            <p:nvPr/>
          </p:nvSpPr>
          <p:spPr bwMode="auto">
            <a:xfrm>
              <a:off x="2794" y="207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3" name="Oval 68"/>
            <p:cNvSpPr>
              <a:spLocks noChangeArrowheads="1"/>
            </p:cNvSpPr>
            <p:nvPr/>
          </p:nvSpPr>
          <p:spPr bwMode="auto">
            <a:xfrm>
              <a:off x="2765" y="228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4" name="Oval 69"/>
            <p:cNvSpPr>
              <a:spLocks noChangeArrowheads="1"/>
            </p:cNvSpPr>
            <p:nvPr/>
          </p:nvSpPr>
          <p:spPr bwMode="auto">
            <a:xfrm>
              <a:off x="2556" y="225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5" name="Oval 70"/>
            <p:cNvSpPr>
              <a:spLocks noChangeArrowheads="1"/>
            </p:cNvSpPr>
            <p:nvPr/>
          </p:nvSpPr>
          <p:spPr bwMode="auto">
            <a:xfrm>
              <a:off x="2398" y="228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6" name="Oval 71"/>
            <p:cNvSpPr>
              <a:spLocks noChangeArrowheads="1"/>
            </p:cNvSpPr>
            <p:nvPr/>
          </p:nvSpPr>
          <p:spPr bwMode="auto">
            <a:xfrm>
              <a:off x="3317" y="168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7" name="Oval 72"/>
            <p:cNvSpPr>
              <a:spLocks noChangeArrowheads="1"/>
            </p:cNvSpPr>
            <p:nvPr/>
          </p:nvSpPr>
          <p:spPr bwMode="auto">
            <a:xfrm>
              <a:off x="2272" y="290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8" name="Oval 73"/>
            <p:cNvSpPr>
              <a:spLocks noChangeArrowheads="1"/>
            </p:cNvSpPr>
            <p:nvPr/>
          </p:nvSpPr>
          <p:spPr bwMode="auto">
            <a:xfrm>
              <a:off x="2987" y="130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9" name="Oval 74"/>
            <p:cNvSpPr>
              <a:spLocks noChangeArrowheads="1"/>
            </p:cNvSpPr>
            <p:nvPr/>
          </p:nvSpPr>
          <p:spPr bwMode="auto">
            <a:xfrm>
              <a:off x="3156" y="189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0" name="Oval 75"/>
            <p:cNvSpPr>
              <a:spLocks noChangeArrowheads="1"/>
            </p:cNvSpPr>
            <p:nvPr/>
          </p:nvSpPr>
          <p:spPr bwMode="auto">
            <a:xfrm>
              <a:off x="1901" y="316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1" name="Oval 76"/>
            <p:cNvSpPr>
              <a:spLocks noChangeArrowheads="1"/>
            </p:cNvSpPr>
            <p:nvPr/>
          </p:nvSpPr>
          <p:spPr bwMode="auto">
            <a:xfrm>
              <a:off x="3102" y="177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2" name="Oval 77"/>
            <p:cNvSpPr>
              <a:spLocks noChangeArrowheads="1"/>
            </p:cNvSpPr>
            <p:nvPr/>
          </p:nvSpPr>
          <p:spPr bwMode="auto">
            <a:xfrm>
              <a:off x="2315" y="256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/>
          </p:nvSpPr>
          <p:spPr bwMode="auto">
            <a:xfrm>
              <a:off x="2490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/>
          </p:nvSpPr>
          <p:spPr bwMode="auto">
            <a:xfrm>
              <a:off x="3079" y="202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5" name="Oval 80"/>
            <p:cNvSpPr>
              <a:spLocks noChangeArrowheads="1"/>
            </p:cNvSpPr>
            <p:nvPr/>
          </p:nvSpPr>
          <p:spPr bwMode="auto">
            <a:xfrm>
              <a:off x="3299" y="151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6" name="Oval 81"/>
            <p:cNvSpPr>
              <a:spLocks noChangeArrowheads="1"/>
            </p:cNvSpPr>
            <p:nvPr/>
          </p:nvSpPr>
          <p:spPr bwMode="auto">
            <a:xfrm>
              <a:off x="2424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7" name="Oval 82"/>
            <p:cNvSpPr>
              <a:spLocks noChangeArrowheads="1"/>
            </p:cNvSpPr>
            <p:nvPr/>
          </p:nvSpPr>
          <p:spPr bwMode="auto">
            <a:xfrm>
              <a:off x="2885" y="260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8" name="Oval 83"/>
            <p:cNvSpPr>
              <a:spLocks noChangeArrowheads="1"/>
            </p:cNvSpPr>
            <p:nvPr/>
          </p:nvSpPr>
          <p:spPr bwMode="auto">
            <a:xfrm>
              <a:off x="3252" y="166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9" name="Oval 84"/>
            <p:cNvSpPr>
              <a:spLocks noChangeArrowheads="1"/>
            </p:cNvSpPr>
            <p:nvPr/>
          </p:nvSpPr>
          <p:spPr bwMode="auto">
            <a:xfrm>
              <a:off x="2635" y="236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0" name="Oval 85"/>
            <p:cNvSpPr>
              <a:spLocks noChangeArrowheads="1"/>
            </p:cNvSpPr>
            <p:nvPr/>
          </p:nvSpPr>
          <p:spPr bwMode="auto">
            <a:xfrm>
              <a:off x="2694" y="21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1" name="Oval 86"/>
            <p:cNvSpPr>
              <a:spLocks noChangeArrowheads="1"/>
            </p:cNvSpPr>
            <p:nvPr/>
          </p:nvSpPr>
          <p:spPr bwMode="auto">
            <a:xfrm>
              <a:off x="3919" y="15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2" name="Oval 87"/>
            <p:cNvSpPr>
              <a:spLocks noChangeArrowheads="1"/>
            </p:cNvSpPr>
            <p:nvPr/>
          </p:nvSpPr>
          <p:spPr bwMode="auto">
            <a:xfrm>
              <a:off x="2724" y="231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3" name="Oval 88"/>
            <p:cNvSpPr>
              <a:spLocks noChangeArrowheads="1"/>
            </p:cNvSpPr>
            <p:nvPr/>
          </p:nvSpPr>
          <p:spPr bwMode="auto">
            <a:xfrm>
              <a:off x="2083" y="241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4" name="Oval 89"/>
            <p:cNvSpPr>
              <a:spLocks noChangeArrowheads="1"/>
            </p:cNvSpPr>
            <p:nvPr/>
          </p:nvSpPr>
          <p:spPr bwMode="auto">
            <a:xfrm>
              <a:off x="3062" y="221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</p:grpSp>
      <p:sp>
        <p:nvSpPr>
          <p:cNvPr id="1033" name="Line 90"/>
          <p:cNvSpPr>
            <a:spLocks noChangeShapeType="1"/>
          </p:cNvSpPr>
          <p:nvPr/>
        </p:nvSpPr>
        <p:spPr bwMode="auto">
          <a:xfrm>
            <a:off x="5254625" y="2079625"/>
            <a:ext cx="0" cy="276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1"/>
          <p:cNvSpPr>
            <a:spLocks noChangeShapeType="1"/>
          </p:cNvSpPr>
          <p:nvPr/>
        </p:nvSpPr>
        <p:spPr bwMode="auto">
          <a:xfrm>
            <a:off x="1598613" y="2081213"/>
            <a:ext cx="0" cy="276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92"/>
          <p:cNvSpPr>
            <a:spLocks noChangeShapeType="1"/>
          </p:cNvSpPr>
          <p:nvPr/>
        </p:nvSpPr>
        <p:spPr bwMode="auto">
          <a:xfrm>
            <a:off x="1587500" y="4822825"/>
            <a:ext cx="276225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93"/>
          <p:cNvSpPr>
            <a:spLocks noChangeShapeType="1"/>
          </p:cNvSpPr>
          <p:nvPr/>
        </p:nvSpPr>
        <p:spPr bwMode="auto">
          <a:xfrm>
            <a:off x="5254625" y="4833938"/>
            <a:ext cx="276225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Text Box 94"/>
          <p:cNvSpPr txBox="1">
            <a:spLocks noChangeArrowheads="1"/>
          </p:cNvSpPr>
          <p:nvPr/>
        </p:nvSpPr>
        <p:spPr bwMode="auto">
          <a:xfrm>
            <a:off x="5254625" y="4935538"/>
            <a:ext cx="283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1</a:t>
            </a:r>
          </a:p>
        </p:txBody>
      </p:sp>
      <p:sp>
        <p:nvSpPr>
          <p:cNvPr id="1038" name="Text Box 95"/>
          <p:cNvSpPr txBox="1">
            <a:spLocks noChangeArrowheads="1"/>
          </p:cNvSpPr>
          <p:nvPr/>
        </p:nvSpPr>
        <p:spPr bwMode="auto">
          <a:xfrm rot="-5400000">
            <a:off x="3504406" y="3247232"/>
            <a:ext cx="283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2</a:t>
            </a:r>
          </a:p>
        </p:txBody>
      </p:sp>
      <p:sp>
        <p:nvSpPr>
          <p:cNvPr id="1039" name="Text Box 96"/>
          <p:cNvSpPr txBox="1">
            <a:spLocks noChangeArrowheads="1"/>
          </p:cNvSpPr>
          <p:nvPr/>
        </p:nvSpPr>
        <p:spPr bwMode="auto">
          <a:xfrm>
            <a:off x="1609725" y="4906963"/>
            <a:ext cx="283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1</a:t>
            </a:r>
          </a:p>
        </p:txBody>
      </p:sp>
      <p:sp>
        <p:nvSpPr>
          <p:cNvPr id="1040" name="Text Box 97"/>
          <p:cNvSpPr txBox="1">
            <a:spLocks noChangeArrowheads="1"/>
          </p:cNvSpPr>
          <p:nvPr/>
        </p:nvSpPr>
        <p:spPr bwMode="auto">
          <a:xfrm rot="-5400000">
            <a:off x="-115094" y="3256757"/>
            <a:ext cx="283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2</a:t>
            </a:r>
          </a:p>
        </p:txBody>
      </p:sp>
      <p:graphicFrame>
        <p:nvGraphicFramePr>
          <p:cNvPr id="1026" name="Object 101"/>
          <p:cNvGraphicFramePr>
            <a:graphicFrameLocks noChangeAspect="1"/>
          </p:cNvGraphicFramePr>
          <p:nvPr/>
        </p:nvGraphicFramePr>
        <p:xfrm>
          <a:off x="1793875" y="1457325"/>
          <a:ext cx="21939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155700" imgH="457200" progId="Equation.3">
                  <p:embed/>
                </p:oleObj>
              </mc:Choice>
              <mc:Fallback>
                <p:oleObj name="Equation" r:id="rId4" imgW="1155700" imgH="457200" progId="Equation.3">
                  <p:embed/>
                  <p:pic>
                    <p:nvPicPr>
                      <p:cNvPr id="1026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1457325"/>
                        <a:ext cx="219392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"/>
          <p:cNvGraphicFramePr>
            <a:graphicFrameLocks noChangeAspect="1"/>
          </p:cNvGraphicFramePr>
          <p:nvPr/>
        </p:nvGraphicFramePr>
        <p:xfrm>
          <a:off x="3495675" y="4129088"/>
          <a:ext cx="11144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418918" imgH="241195" progId="Equation.3">
                  <p:embed/>
                </p:oleObj>
              </mc:Choice>
              <mc:Fallback>
                <p:oleObj name="Equation" r:id="rId6" imgW="418918" imgH="241195" progId="Equation.3">
                  <p:embed/>
                  <p:pic>
                    <p:nvPicPr>
                      <p:cNvPr id="1027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4129088"/>
                        <a:ext cx="1114425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03"/>
          <p:cNvGraphicFramePr>
            <a:graphicFrameLocks noChangeAspect="1"/>
          </p:cNvGraphicFramePr>
          <p:nvPr/>
        </p:nvGraphicFramePr>
        <p:xfrm>
          <a:off x="6700838" y="4130675"/>
          <a:ext cx="1343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508000" imgH="241300" progId="Equation.3">
                  <p:embed/>
                </p:oleObj>
              </mc:Choice>
              <mc:Fallback>
                <p:oleObj name="Equation" r:id="rId8" imgW="508000" imgH="241300" progId="Equation.3">
                  <p:embed/>
                  <p:pic>
                    <p:nvPicPr>
                      <p:cNvPr id="1028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4130675"/>
                        <a:ext cx="1343025" cy="639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4"/>
          <p:cNvGraphicFramePr>
            <a:graphicFrameLocks noChangeAspect="1"/>
          </p:cNvGraphicFramePr>
          <p:nvPr/>
        </p:nvGraphicFramePr>
        <p:xfrm>
          <a:off x="5446713" y="1455738"/>
          <a:ext cx="24860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1308100" imgH="457200" progId="Equation.3">
                  <p:embed/>
                </p:oleObj>
              </mc:Choice>
              <mc:Fallback>
                <p:oleObj name="Equation" r:id="rId10" imgW="1308100" imgH="457200" progId="Equation.3">
                  <p:embed/>
                  <p:pic>
                    <p:nvPicPr>
                      <p:cNvPr id="1029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1455738"/>
                        <a:ext cx="2486025" cy="869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1D02BE"/>
                </a:solidFill>
              </a:rPr>
              <a:t>Mutation conventions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8161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43100"/>
            <a:ext cx="29337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1476375" y="4987925"/>
            <a:ext cx="165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1</a:t>
            </a:r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5186363" y="4984750"/>
            <a:ext cx="165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1</a:t>
            </a:r>
          </a:p>
        </p:txBody>
      </p:sp>
      <p:sp>
        <p:nvSpPr>
          <p:cNvPr id="2058" name="Text Box 24"/>
          <p:cNvSpPr txBox="1">
            <a:spLocks noChangeArrowheads="1"/>
          </p:cNvSpPr>
          <p:nvPr/>
        </p:nvSpPr>
        <p:spPr bwMode="auto">
          <a:xfrm rot="-5400000">
            <a:off x="-115888" y="3346451"/>
            <a:ext cx="165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2</a:t>
            </a:r>
          </a:p>
        </p:txBody>
      </p:sp>
      <p:sp>
        <p:nvSpPr>
          <p:cNvPr id="2059" name="Text Box 25"/>
          <p:cNvSpPr txBox="1">
            <a:spLocks noChangeArrowheads="1"/>
          </p:cNvSpPr>
          <p:nvPr/>
        </p:nvSpPr>
        <p:spPr bwMode="auto">
          <a:xfrm rot="-5400000">
            <a:off x="3255962" y="3160713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2</a:t>
            </a: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4446588" y="1781175"/>
          <a:ext cx="16002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889000" imgH="457200" progId="Equation.3">
                  <p:embed/>
                </p:oleObj>
              </mc:Choice>
              <mc:Fallback>
                <p:oleObj name="Equation" r:id="rId6" imgW="889000" imgH="457200" progId="Equation.3">
                  <p:embed/>
                  <p:pic>
                    <p:nvPicPr>
                      <p:cNvPr id="20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1781175"/>
                        <a:ext cx="16002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9"/>
          <p:cNvGraphicFramePr>
            <a:graphicFrameLocks noChangeAspect="1"/>
          </p:cNvGraphicFramePr>
          <p:nvPr/>
        </p:nvGraphicFramePr>
        <p:xfrm>
          <a:off x="3025775" y="4222750"/>
          <a:ext cx="950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393529" imgH="228501" progId="Equation.3">
                  <p:embed/>
                </p:oleObj>
              </mc:Choice>
              <mc:Fallback>
                <p:oleObj name="Equation" r:id="rId8" imgW="393529" imgH="228501" progId="Equation.3">
                  <p:embed/>
                  <p:pic>
                    <p:nvPicPr>
                      <p:cNvPr id="205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4222750"/>
                        <a:ext cx="950913" cy="550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0"/>
          <p:cNvGraphicFramePr>
            <a:graphicFrameLocks noChangeAspect="1"/>
          </p:cNvGraphicFramePr>
          <p:nvPr/>
        </p:nvGraphicFramePr>
        <p:xfrm>
          <a:off x="1003300" y="1781175"/>
          <a:ext cx="16002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0" imgW="889000" imgH="457200" progId="Equation.3">
                  <p:embed/>
                </p:oleObj>
              </mc:Choice>
              <mc:Fallback>
                <p:oleObj name="Equation" r:id="rId10" imgW="889000" imgH="457200" progId="Equation.3">
                  <p:embed/>
                  <p:pic>
                    <p:nvPicPr>
                      <p:cNvPr id="2052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781175"/>
                        <a:ext cx="1600200" cy="820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1"/>
          <p:cNvGraphicFramePr>
            <a:graphicFrameLocks noChangeAspect="1"/>
          </p:cNvGraphicFramePr>
          <p:nvPr/>
        </p:nvGraphicFramePr>
        <p:xfrm>
          <a:off x="6154738" y="4224338"/>
          <a:ext cx="12255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2" imgW="508000" imgH="228600" progId="Equation.3">
                  <p:embed/>
                </p:oleObj>
              </mc:Choice>
              <mc:Fallback>
                <p:oleObj name="Equation" r:id="rId12" imgW="508000" imgH="228600" progId="Equation.3">
                  <p:embed/>
                  <p:pic>
                    <p:nvPicPr>
                      <p:cNvPr id="205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4224338"/>
                        <a:ext cx="12255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64"/>
          <p:cNvSpPr txBox="1">
            <a:spLocks noChangeArrowheads="1"/>
          </p:cNvSpPr>
          <p:nvPr/>
        </p:nvSpPr>
        <p:spPr bwMode="auto">
          <a:xfrm>
            <a:off x="7280275" y="1960563"/>
            <a:ext cx="1495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Individual selection surfaces</a:t>
            </a:r>
          </a:p>
        </p:txBody>
      </p:sp>
      <p:sp>
        <p:nvSpPr>
          <p:cNvPr id="2061" name="Rectangle 66"/>
          <p:cNvSpPr>
            <a:spLocks noGrp="1" noChangeArrowheads="1"/>
          </p:cNvSpPr>
          <p:nvPr>
            <p:ph type="title"/>
          </p:nvPr>
        </p:nvSpPr>
        <p:spPr>
          <a:xfrm>
            <a:off x="400050" y="331788"/>
            <a:ext cx="8229600" cy="97313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D02BE"/>
                </a:solidFill>
              </a:rPr>
              <a:t>Selection conventions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643297" y="401013"/>
            <a:ext cx="4505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D02BE"/>
                </a:solidFill>
              </a:rPr>
              <a:t>Visualizing the </a:t>
            </a:r>
            <a:r>
              <a:rPr lang="en-US" sz="3200" b="1" dirty="0">
                <a:solidFill>
                  <a:srgbClr val="1D02BE"/>
                </a:solidFill>
              </a:rPr>
              <a:t>G</a:t>
            </a:r>
            <a:r>
              <a:rPr lang="en-US" sz="3200" dirty="0">
                <a:solidFill>
                  <a:srgbClr val="1D02BE"/>
                </a:solidFill>
              </a:rPr>
              <a:t>-matrix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3386668" y="990602"/>
            <a:ext cx="2878665" cy="1016001"/>
            <a:chOff x="1968" y="912"/>
            <a:chExt cx="1770" cy="640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968" y="1104"/>
              <a:ext cx="49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/>
                <a:t>G</a:t>
              </a:r>
              <a:r>
                <a:rPr lang="en-US"/>
                <a:t> =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352" y="912"/>
              <a:ext cx="28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 dirty="0"/>
                <a:t>[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456" y="912"/>
              <a:ext cx="28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 dirty="0"/>
                <a:t>]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2604" y="1069"/>
              <a:ext cx="95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>
                  <a:cs typeface="Times New Roman" pitchFamily="18" charset="0"/>
                </a:rPr>
                <a:t>G</a:t>
              </a:r>
              <a:r>
                <a:rPr lang="en-US" baseline="-25000" dirty="0">
                  <a:cs typeface="Times New Roman" pitchFamily="18" charset="0"/>
                </a:rPr>
                <a:t>11</a:t>
              </a:r>
              <a:r>
                <a:rPr lang="en-US" dirty="0">
                  <a:cs typeface="Times New Roman" pitchFamily="18" charset="0"/>
                </a:rPr>
                <a:t>	</a:t>
              </a:r>
              <a:r>
                <a:rPr lang="en-US" i="1" dirty="0">
                  <a:cs typeface="Times New Roman" pitchFamily="18" charset="0"/>
                </a:rPr>
                <a:t>G</a:t>
              </a:r>
              <a:r>
                <a:rPr lang="en-US" baseline="-25000" dirty="0">
                  <a:cs typeface="Times New Roman" pitchFamily="18" charset="0"/>
                </a:rPr>
                <a:t>12</a:t>
              </a:r>
            </a:p>
            <a:p>
              <a:r>
                <a:rPr lang="en-US" i="1" dirty="0">
                  <a:cs typeface="Times New Roman" pitchFamily="18" charset="0"/>
                </a:rPr>
                <a:t>G</a:t>
              </a:r>
              <a:r>
                <a:rPr lang="en-US" baseline="-25000" dirty="0">
                  <a:cs typeface="Times New Roman" pitchFamily="18" charset="0"/>
                </a:rPr>
                <a:t>12</a:t>
              </a:r>
              <a:r>
                <a:rPr lang="en-US" dirty="0">
                  <a:cs typeface="Times New Roman" pitchFamily="18" charset="0"/>
                </a:rPr>
                <a:t>	</a:t>
              </a:r>
              <a:r>
                <a:rPr lang="en-US" i="1" dirty="0">
                  <a:cs typeface="Times New Roman" pitchFamily="18" charset="0"/>
                </a:rPr>
                <a:t>G</a:t>
              </a:r>
              <a:r>
                <a:rPr lang="en-US" baseline="-25000" dirty="0">
                  <a:cs typeface="Times New Roman" pitchFamily="18" charset="0"/>
                </a:rPr>
                <a:t>22</a:t>
              </a:r>
            </a:p>
          </p:txBody>
        </p:sp>
      </p:grp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51467" y="2438400"/>
            <a:ext cx="3048000" cy="297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557867" y="4572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1625600" y="4267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1828800" y="4495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828800" y="4038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1828800" y="4724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2099734" y="4419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1896534" y="4343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2032000" y="4648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2370667" y="4419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1964267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2099734" y="4038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2438400" y="3886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2302934" y="4191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2235200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2506134" y="4114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2370667" y="3505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2370667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2573867" y="3657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2235200" y="4114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2641600" y="3886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2641600" y="3429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2777067" y="3581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2709334" y="3810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2099734" y="3886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2777067" y="3352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2844800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2777067" y="4114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1693334" y="4800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3048000" y="3581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490134" y="5410200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Trait 1 genetic value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 rot="-5400000">
            <a:off x="-178516" y="3752334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Trait 2 genetic value</a:t>
            </a:r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1964267" y="4876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2641600" y="4343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2980267" y="3429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2506134" y="3429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1557867" y="4800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1490133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1490134" y="3048000"/>
            <a:ext cx="16933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3183467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3318933" y="3352800"/>
            <a:ext cx="1354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3454400" y="3352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318933" y="5029200"/>
            <a:ext cx="1354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 flipH="1">
            <a:off x="3115733" y="2971800"/>
            <a:ext cx="406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2032000" y="2514600"/>
            <a:ext cx="522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G</a:t>
            </a:r>
            <a:r>
              <a:rPr lang="en-US" baseline="-25000">
                <a:cs typeface="Times New Roman" pitchFamily="18" charset="0"/>
              </a:rPr>
              <a:t>11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3522134" y="3886200"/>
            <a:ext cx="534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G</a:t>
            </a:r>
            <a:r>
              <a:rPr lang="en-US" baseline="-25000">
                <a:cs typeface="Times New Roman" pitchFamily="18" charset="0"/>
              </a:rPr>
              <a:t>22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3454400" y="2590800"/>
            <a:ext cx="534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G</a:t>
            </a:r>
            <a:r>
              <a:rPr lang="en-US" baseline="-25000">
                <a:cs typeface="Times New Roman" pitchFamily="18" charset="0"/>
              </a:rPr>
              <a:t>12</a:t>
            </a:r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4334933" y="38862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5350933" y="2438400"/>
            <a:ext cx="3048000" cy="297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61" name="Oval 65"/>
          <p:cNvSpPr>
            <a:spLocks noChangeArrowheads="1"/>
          </p:cNvSpPr>
          <p:nvPr/>
        </p:nvSpPr>
        <p:spPr bwMode="auto">
          <a:xfrm>
            <a:off x="5960534" y="4572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2" name="Oval 66"/>
          <p:cNvSpPr>
            <a:spLocks noChangeArrowheads="1"/>
          </p:cNvSpPr>
          <p:nvPr/>
        </p:nvSpPr>
        <p:spPr bwMode="auto">
          <a:xfrm>
            <a:off x="6028267" y="4267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3" name="Oval 67"/>
          <p:cNvSpPr>
            <a:spLocks noChangeArrowheads="1"/>
          </p:cNvSpPr>
          <p:nvPr/>
        </p:nvSpPr>
        <p:spPr bwMode="auto">
          <a:xfrm>
            <a:off x="6231467" y="4495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4" name="Oval 68"/>
          <p:cNvSpPr>
            <a:spLocks noChangeArrowheads="1"/>
          </p:cNvSpPr>
          <p:nvPr/>
        </p:nvSpPr>
        <p:spPr bwMode="auto">
          <a:xfrm>
            <a:off x="6231467" y="4038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5" name="Oval 69"/>
          <p:cNvSpPr>
            <a:spLocks noChangeArrowheads="1"/>
          </p:cNvSpPr>
          <p:nvPr/>
        </p:nvSpPr>
        <p:spPr bwMode="auto">
          <a:xfrm>
            <a:off x="6231467" y="4724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6" name="Oval 70"/>
          <p:cNvSpPr>
            <a:spLocks noChangeArrowheads="1"/>
          </p:cNvSpPr>
          <p:nvPr/>
        </p:nvSpPr>
        <p:spPr bwMode="auto">
          <a:xfrm>
            <a:off x="6502400" y="4419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" name="Oval 71"/>
          <p:cNvSpPr>
            <a:spLocks noChangeArrowheads="1"/>
          </p:cNvSpPr>
          <p:nvPr/>
        </p:nvSpPr>
        <p:spPr bwMode="auto">
          <a:xfrm>
            <a:off x="6299200" y="4343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8" name="Oval 72"/>
          <p:cNvSpPr>
            <a:spLocks noChangeArrowheads="1"/>
          </p:cNvSpPr>
          <p:nvPr/>
        </p:nvSpPr>
        <p:spPr bwMode="auto">
          <a:xfrm>
            <a:off x="6434667" y="4648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9" name="Oval 73"/>
          <p:cNvSpPr>
            <a:spLocks noChangeArrowheads="1"/>
          </p:cNvSpPr>
          <p:nvPr/>
        </p:nvSpPr>
        <p:spPr bwMode="auto">
          <a:xfrm>
            <a:off x="6773334" y="4419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0" name="Oval 74"/>
          <p:cNvSpPr>
            <a:spLocks noChangeArrowheads="1"/>
          </p:cNvSpPr>
          <p:nvPr/>
        </p:nvSpPr>
        <p:spPr bwMode="auto">
          <a:xfrm>
            <a:off x="6366934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1" name="Oval 75"/>
          <p:cNvSpPr>
            <a:spLocks noChangeArrowheads="1"/>
          </p:cNvSpPr>
          <p:nvPr/>
        </p:nvSpPr>
        <p:spPr bwMode="auto">
          <a:xfrm>
            <a:off x="6502400" y="4038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2" name="Oval 76"/>
          <p:cNvSpPr>
            <a:spLocks noChangeArrowheads="1"/>
          </p:cNvSpPr>
          <p:nvPr/>
        </p:nvSpPr>
        <p:spPr bwMode="auto">
          <a:xfrm>
            <a:off x="6841067" y="3886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3" name="Oval 77"/>
          <p:cNvSpPr>
            <a:spLocks noChangeArrowheads="1"/>
          </p:cNvSpPr>
          <p:nvPr/>
        </p:nvSpPr>
        <p:spPr bwMode="auto">
          <a:xfrm>
            <a:off x="6705600" y="4191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4" name="Oval 78"/>
          <p:cNvSpPr>
            <a:spLocks noChangeArrowheads="1"/>
          </p:cNvSpPr>
          <p:nvPr/>
        </p:nvSpPr>
        <p:spPr bwMode="auto">
          <a:xfrm>
            <a:off x="6637867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5" name="Oval 79"/>
          <p:cNvSpPr>
            <a:spLocks noChangeArrowheads="1"/>
          </p:cNvSpPr>
          <p:nvPr/>
        </p:nvSpPr>
        <p:spPr bwMode="auto">
          <a:xfrm>
            <a:off x="6908800" y="4114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6" name="Oval 80"/>
          <p:cNvSpPr>
            <a:spLocks noChangeArrowheads="1"/>
          </p:cNvSpPr>
          <p:nvPr/>
        </p:nvSpPr>
        <p:spPr bwMode="auto">
          <a:xfrm>
            <a:off x="6773334" y="3505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7" name="Oval 81"/>
          <p:cNvSpPr>
            <a:spLocks noChangeArrowheads="1"/>
          </p:cNvSpPr>
          <p:nvPr/>
        </p:nvSpPr>
        <p:spPr bwMode="auto">
          <a:xfrm>
            <a:off x="6773334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" name="Oval 82"/>
          <p:cNvSpPr>
            <a:spLocks noChangeArrowheads="1"/>
          </p:cNvSpPr>
          <p:nvPr/>
        </p:nvSpPr>
        <p:spPr bwMode="auto">
          <a:xfrm>
            <a:off x="6976534" y="3657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9" name="Oval 83"/>
          <p:cNvSpPr>
            <a:spLocks noChangeArrowheads="1"/>
          </p:cNvSpPr>
          <p:nvPr/>
        </p:nvSpPr>
        <p:spPr bwMode="auto">
          <a:xfrm>
            <a:off x="6637867" y="4114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0" name="Oval 84"/>
          <p:cNvSpPr>
            <a:spLocks noChangeArrowheads="1"/>
          </p:cNvSpPr>
          <p:nvPr/>
        </p:nvSpPr>
        <p:spPr bwMode="auto">
          <a:xfrm>
            <a:off x="7044267" y="3886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1" name="Oval 85"/>
          <p:cNvSpPr>
            <a:spLocks noChangeArrowheads="1"/>
          </p:cNvSpPr>
          <p:nvPr/>
        </p:nvSpPr>
        <p:spPr bwMode="auto">
          <a:xfrm>
            <a:off x="7044267" y="3429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2" name="Oval 86"/>
          <p:cNvSpPr>
            <a:spLocks noChangeArrowheads="1"/>
          </p:cNvSpPr>
          <p:nvPr/>
        </p:nvSpPr>
        <p:spPr bwMode="auto">
          <a:xfrm>
            <a:off x="7179734" y="3581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3" name="Oval 87"/>
          <p:cNvSpPr>
            <a:spLocks noChangeArrowheads="1"/>
          </p:cNvSpPr>
          <p:nvPr/>
        </p:nvSpPr>
        <p:spPr bwMode="auto">
          <a:xfrm>
            <a:off x="7112000" y="3810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6502400" y="3886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7179734" y="3352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6" name="Oval 90"/>
          <p:cNvSpPr>
            <a:spLocks noChangeArrowheads="1"/>
          </p:cNvSpPr>
          <p:nvPr/>
        </p:nvSpPr>
        <p:spPr bwMode="auto">
          <a:xfrm>
            <a:off x="7247467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7179734" y="4114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" name="Oval 92"/>
          <p:cNvSpPr>
            <a:spLocks noChangeArrowheads="1"/>
          </p:cNvSpPr>
          <p:nvPr/>
        </p:nvSpPr>
        <p:spPr bwMode="auto">
          <a:xfrm>
            <a:off x="6096000" y="4800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9" name="Oval 93"/>
          <p:cNvSpPr>
            <a:spLocks noChangeArrowheads="1"/>
          </p:cNvSpPr>
          <p:nvPr/>
        </p:nvSpPr>
        <p:spPr bwMode="auto">
          <a:xfrm>
            <a:off x="7450667" y="3581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5689600" y="5410200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Trait 1 genetic value</a:t>
            </a: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 rot="-5400000">
            <a:off x="4020950" y="3752334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Trait 2 genetic value</a:t>
            </a:r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6366934" y="4876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3" name="Oval 97"/>
          <p:cNvSpPr>
            <a:spLocks noChangeArrowheads="1"/>
          </p:cNvSpPr>
          <p:nvPr/>
        </p:nvSpPr>
        <p:spPr bwMode="auto">
          <a:xfrm>
            <a:off x="7044267" y="4343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4" name="Oval 98"/>
          <p:cNvSpPr>
            <a:spLocks noChangeArrowheads="1"/>
          </p:cNvSpPr>
          <p:nvPr/>
        </p:nvSpPr>
        <p:spPr bwMode="auto">
          <a:xfrm>
            <a:off x="7382934" y="3429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5" name="Oval 99"/>
          <p:cNvSpPr>
            <a:spLocks noChangeArrowheads="1"/>
          </p:cNvSpPr>
          <p:nvPr/>
        </p:nvSpPr>
        <p:spPr bwMode="auto">
          <a:xfrm>
            <a:off x="6908800" y="3429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6" name="Oval 100"/>
          <p:cNvSpPr>
            <a:spLocks noChangeArrowheads="1"/>
          </p:cNvSpPr>
          <p:nvPr/>
        </p:nvSpPr>
        <p:spPr bwMode="auto">
          <a:xfrm>
            <a:off x="5960534" y="4800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7" name="Line 111"/>
          <p:cNvSpPr>
            <a:spLocks noChangeShapeType="1"/>
          </p:cNvSpPr>
          <p:nvPr/>
        </p:nvSpPr>
        <p:spPr bwMode="auto">
          <a:xfrm flipV="1">
            <a:off x="5960533" y="3467100"/>
            <a:ext cx="1490134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" name="Line 112"/>
          <p:cNvSpPr>
            <a:spLocks noChangeShapeType="1"/>
          </p:cNvSpPr>
          <p:nvPr/>
        </p:nvSpPr>
        <p:spPr bwMode="auto">
          <a:xfrm>
            <a:off x="6400800" y="3810000"/>
            <a:ext cx="64346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" name="Line 113"/>
          <p:cNvSpPr>
            <a:spLocks noChangeShapeType="1"/>
          </p:cNvSpPr>
          <p:nvPr/>
        </p:nvSpPr>
        <p:spPr bwMode="auto">
          <a:xfrm>
            <a:off x="5554134" y="43434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0" name="Line 114"/>
          <p:cNvSpPr>
            <a:spLocks noChangeShapeType="1"/>
          </p:cNvSpPr>
          <p:nvPr/>
        </p:nvSpPr>
        <p:spPr bwMode="auto">
          <a:xfrm flipV="1">
            <a:off x="5554133" y="2895600"/>
            <a:ext cx="1557867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2" name="Line 116"/>
          <p:cNvSpPr>
            <a:spLocks noChangeShapeType="1"/>
          </p:cNvSpPr>
          <p:nvPr/>
        </p:nvSpPr>
        <p:spPr bwMode="auto">
          <a:xfrm>
            <a:off x="7112000" y="28956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3" name="Line 117"/>
          <p:cNvSpPr>
            <a:spLocks noChangeShapeType="1"/>
          </p:cNvSpPr>
          <p:nvPr/>
        </p:nvSpPr>
        <p:spPr bwMode="auto">
          <a:xfrm flipV="1">
            <a:off x="7247467" y="28956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4" name="Line 118"/>
          <p:cNvSpPr>
            <a:spLocks noChangeShapeType="1"/>
          </p:cNvSpPr>
          <p:nvPr/>
        </p:nvSpPr>
        <p:spPr bwMode="auto">
          <a:xfrm>
            <a:off x="7315200" y="2895600"/>
            <a:ext cx="581025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5" name="Line 119"/>
          <p:cNvSpPr>
            <a:spLocks noChangeShapeType="1"/>
          </p:cNvSpPr>
          <p:nvPr/>
        </p:nvSpPr>
        <p:spPr bwMode="auto">
          <a:xfrm flipV="1">
            <a:off x="7821612" y="35814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 flipV="1">
            <a:off x="6028267" y="4953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7" name="Line 121"/>
          <p:cNvSpPr>
            <a:spLocks noChangeShapeType="1"/>
          </p:cNvSpPr>
          <p:nvPr/>
        </p:nvSpPr>
        <p:spPr bwMode="auto">
          <a:xfrm>
            <a:off x="6028267" y="5181600"/>
            <a:ext cx="20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" name="Text Box 122"/>
          <p:cNvSpPr txBox="1">
            <a:spLocks noChangeArrowheads="1"/>
          </p:cNvSpPr>
          <p:nvPr/>
        </p:nvSpPr>
        <p:spPr bwMode="auto">
          <a:xfrm>
            <a:off x="6231467" y="4953000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eigenvector</a:t>
            </a:r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 rot="19030588">
            <a:off x="5571411" y="3244334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eigenvalue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 rot="2984014">
            <a:off x="7078294" y="2929931"/>
            <a:ext cx="1327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eigenvalue</a:t>
            </a:r>
          </a:p>
        </p:txBody>
      </p:sp>
    </p:spTree>
    <p:extLst>
      <p:ext uri="{BB962C8B-B14F-4D97-AF65-F5344CB8AC3E}">
        <p14:creationId xmlns:p14="http://schemas.microsoft.com/office/powerpoint/2010/main" val="33798640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2718</Words>
  <Application>Microsoft Office PowerPoint</Application>
  <PresentationFormat>On-screen Show (4:3)</PresentationFormat>
  <Paragraphs>744</Paragraphs>
  <Slides>48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A Simulation-Based Approach to the Evolution of the G-matrix</vt:lpstr>
      <vt:lpstr>PowerPoint Presentation</vt:lpstr>
      <vt:lpstr>PowerPoint Presentation</vt:lpstr>
      <vt:lpstr>PowerPoint Presentation</vt:lpstr>
      <vt:lpstr>Model details</vt:lpstr>
      <vt:lpstr>PowerPoint Presentation</vt:lpstr>
      <vt:lpstr>Mutation conventions</vt:lpstr>
      <vt:lpstr>Selection conventions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absence of mutational or selectional correlations, peak movement stabilizes the orientation of the G-matrix</vt:lpstr>
      <vt:lpstr>Peak movement along a genetic line of least resistance stabilizes the G-matrix</vt:lpstr>
      <vt:lpstr>Strong genetic correlations can produce a flying-kite effect</vt:lpstr>
      <vt:lpstr>Reconstruction of net-β</vt:lpstr>
      <vt:lpstr>More realistic models of movement of the optimum</vt:lpstr>
      <vt:lpstr>PowerPoint Presentation</vt:lpstr>
      <vt:lpstr>PowerPoint Presentation</vt:lpstr>
      <vt:lpstr>PowerPoint Presentation</vt:lpstr>
      <vt:lpstr>PowerPoint Presentation</vt:lpstr>
      <vt:lpstr>Episodic vs. stochastic</vt:lpstr>
      <vt:lpstr>Episodic and stochastic peak movement increase the risk of population extinction</vt:lpstr>
      <vt:lpstr>Conclusions</vt:lpstr>
      <vt:lpstr>Conclusions</vt:lpstr>
      <vt:lpstr>Epistasis and the evolution of M</vt:lpstr>
      <vt:lpstr>Epistasis – The Multilinear Model</vt:lpstr>
      <vt:lpstr>Epistasis Results</vt:lpstr>
      <vt:lpstr>Epistasis Results</vt:lpstr>
      <vt:lpstr>Epistasis Results</vt:lpstr>
      <vt:lpstr>Epistasis Results</vt:lpstr>
      <vt:lpstr>PowerPoint Presentation</vt:lpstr>
      <vt:lpstr>PowerPoint Presentation</vt:lpstr>
      <vt:lpstr>PowerPoint Presentation</vt:lpstr>
      <vt:lpstr>Conclusions from the Model</vt:lpstr>
      <vt:lpstr>Implications</vt:lpstr>
      <vt:lpstr>Using the Simulation Program</vt:lpstr>
      <vt:lpstr>PowerPoint Presentation</vt:lpstr>
      <vt:lpstr>PowerPoint Presentation</vt:lpstr>
      <vt:lpstr>PowerPoint Presentation</vt:lpstr>
      <vt:lpstr>PowerPoint Presentation</vt:lpstr>
      <vt:lpstr>Additional Resources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COSINe</dc:creator>
  <cp:lastModifiedBy>arnolds</cp:lastModifiedBy>
  <cp:revision>152</cp:revision>
  <dcterms:created xsi:type="dcterms:W3CDTF">2009-07-13T17:37:04Z</dcterms:created>
  <dcterms:modified xsi:type="dcterms:W3CDTF">2018-06-02T22:19:21Z</dcterms:modified>
</cp:coreProperties>
</file>