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8" r:id="rId3"/>
    <p:sldId id="299" r:id="rId4"/>
    <p:sldId id="301" r:id="rId5"/>
    <p:sldId id="302" r:id="rId6"/>
    <p:sldId id="303" r:id="rId7"/>
    <p:sldId id="304" r:id="rId8"/>
    <p:sldId id="305" r:id="rId9"/>
    <p:sldId id="306" r:id="rId10"/>
    <p:sldId id="307" r:id="rId11"/>
    <p:sldId id="308" r:id="rId12"/>
    <p:sldId id="309" r:id="rId13"/>
    <p:sldId id="310" r:id="rId14"/>
    <p:sldId id="311" r:id="rId15"/>
    <p:sldId id="31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6" autoAdjust="0"/>
  </p:normalViewPr>
  <p:slideViewPr>
    <p:cSldViewPr>
      <p:cViewPr varScale="1">
        <p:scale>
          <a:sx n="42" d="100"/>
          <a:sy n="42" d="100"/>
        </p:scale>
        <p:origin x="1980" y="26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5F15-D094-4F50-876D-B5E6338B17E9}" type="datetimeFigureOut">
              <a:rPr lang="en-US" smtClean="0"/>
              <a:t>5/18/2026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52C-298C-446C-9D96-F8FCCF964091}" type="slidenum">
              <a:rPr lang="en-US" smtClean="0"/>
              <a:t>‹#›</a:t>
            </a:fld>
            <a:endParaRPr lang="en-US"/>
          </a:p>
        </p:txBody>
      </p:sp>
    </p:spTree>
    <p:extLst>
      <p:ext uri="{BB962C8B-B14F-4D97-AF65-F5344CB8AC3E}">
        <p14:creationId xmlns:p14="http://schemas.microsoft.com/office/powerpoint/2010/main" val="33496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a:t>
            </a:fld>
            <a:endParaRPr lang="en-US"/>
          </a:p>
        </p:txBody>
      </p:sp>
    </p:spTree>
    <p:extLst>
      <p:ext uri="{BB962C8B-B14F-4D97-AF65-F5344CB8AC3E}">
        <p14:creationId xmlns:p14="http://schemas.microsoft.com/office/powerpoint/2010/main" val="67243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expression for the variance</a:t>
            </a:r>
            <a:r>
              <a:rPr lang="en-US" baseline="0" dirty="0"/>
              <a:t> among lineage means reflects the contributions of the three processes already listed (Hansen et al. 2008). In the panel on the right, </a:t>
            </a:r>
            <a:r>
              <a:rPr lang="en-US" sz="1200" kern="1200" dirty="0">
                <a:solidFill>
                  <a:schemeClr val="tx1"/>
                </a:solidFill>
                <a:effectLst/>
                <a:latin typeface="+mn-lt"/>
                <a:ea typeface="+mn-ea"/>
                <a:cs typeface="+mn-cs"/>
              </a:rPr>
              <a:t>100 replicate lineages track the moving optima of their ALs.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11</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Simulation of the multiple burst model</a:t>
            </a:r>
            <a:r>
              <a:rPr lang="en-US" sz="1200" kern="1200" baseline="0" dirty="0">
                <a:solidFill>
                  <a:schemeClr val="tx1"/>
                </a:solidFill>
                <a:effectLst/>
                <a:latin typeface="+mn-lt"/>
                <a:ea typeface="+mn-ea"/>
                <a:cs typeface="+mn-cs"/>
              </a:rPr>
              <a:t> of Uyeda et al. (2011).</a:t>
            </a:r>
            <a:r>
              <a:rPr lang="en-US" sz="1200" kern="1200" dirty="0">
                <a:solidFill>
                  <a:schemeClr val="tx1"/>
                </a:solidFill>
                <a:effectLst/>
                <a:latin typeface="+mn-lt"/>
                <a:ea typeface="+mn-ea"/>
                <a:cs typeface="+mn-cs"/>
              </a:rPr>
              <a:t>  The orange line shows the position of the optimum.  Parameter values are Sigma squared sub p =5, Sigma squared</a:t>
            </a:r>
            <a:r>
              <a:rPr lang="en-US" sz="1200" kern="1200" baseline="0" dirty="0">
                <a:solidFill>
                  <a:schemeClr val="tx1"/>
                </a:solidFill>
                <a:effectLst/>
                <a:latin typeface="+mn-lt"/>
                <a:ea typeface="+mn-ea"/>
                <a:cs typeface="+mn-cs"/>
              </a:rPr>
              <a:t> sub d =37</a:t>
            </a:r>
            <a:r>
              <a:rPr lang="en-US" sz="1200" kern="1200" dirty="0">
                <a:solidFill>
                  <a:schemeClr val="tx1"/>
                </a:solidFill>
                <a:effectLst/>
                <a:latin typeface="+mn-lt"/>
                <a:ea typeface="+mn-ea"/>
                <a:cs typeface="+mn-cs"/>
              </a:rPr>
              <a:t> , and lambda=0.005 .  The average waiting time for a displacement of the optimum is 200 generations.   The 99% confidence limits for a normal distribution with mean zero and variance  are shown in violet.  In this example, three displacements (at about 290, 300, 520 generations) move the lineage mean in the same direction, but that will not be the case in most runs.</a:t>
            </a:r>
          </a:p>
        </p:txBody>
      </p:sp>
      <p:sp>
        <p:nvSpPr>
          <p:cNvPr id="4" name="Slide Number Placeholder 3"/>
          <p:cNvSpPr>
            <a:spLocks noGrp="1"/>
          </p:cNvSpPr>
          <p:nvPr>
            <p:ph type="sldNum" sz="quarter" idx="10"/>
          </p:nvPr>
        </p:nvSpPr>
        <p:spPr/>
        <p:txBody>
          <a:bodyPr/>
          <a:lstStyle/>
          <a:p>
            <a:fld id="{9580252C-298C-446C-9D96-F8FCCF964091}" type="slidenum">
              <a:rPr lang="en-US" smtClean="0"/>
              <a:t>12</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This slides summarizes what we learn from the maximum</a:t>
            </a:r>
            <a:r>
              <a:rPr lang="en-US" baseline="0" dirty="0"/>
              <a:t> likelihood estimates of parameters for the best-fitting multiple-burst model.  Consider first the normal distribution of white noise deviations from zero on the y-axis, the initial position of the optimum.  The best estimate of the standard deviation of this distribution (shown with a dashed line on the upper left) is abut 0.10.  In contrast, the normal distribution of burst sizes (shown with a solid line) has a standard deviation of 0.27, about three times larger.  Turning finally to the distribution of burst waiting times (bottom right), we see that on a log scale the distribution is skewed towards ‘short’ waiting times, but the mean time is 25 million years and bursts are very uncommon in intervals shorter than 1 million years.  In other words, evolutionary bursts that might carry the lineage out of an adaptive zones are very rare.  Furthermore, the large divergence values observed in some fossil time series and more commonly in comparative data would require a succession of several to many bursts (From Arnold 2014, based on Uyeda et al. 2011).  Animation 7 shows a series of fits to a subset of the data (see Estes &amp; Arnold 2007) with different versions of genetic drift.</a:t>
            </a:r>
            <a:endParaRPr lang="en-US" dirty="0"/>
          </a:p>
          <a:p>
            <a:pPr eaLnBrk="1" hangingPunct="1">
              <a:spcBef>
                <a:spcPct val="0"/>
              </a:spcBef>
            </a:pPr>
            <a:endParaRPr lang="en-US" dirty="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40C6B1-1E5B-40D1-ADAB-3A872042DAB2}" type="slidenum">
              <a:rPr lang="en-US" smtClean="0"/>
              <a:pPr fontAlgn="base">
                <a:spcBef>
                  <a:spcPct val="0"/>
                </a:spcBef>
                <a:spcAft>
                  <a:spcPct val="0"/>
                </a:spcAft>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an adaptive landscape is based on Sewall</a:t>
            </a:r>
            <a:r>
              <a:rPr lang="en-US" baseline="0" dirty="0"/>
              <a:t> Wright’s (1931) depiction of a surface upon which gene frequencies evolve.  In the case of quantitative traits, the adaptive landscape (AL) is a surface that describes mean fitness in the population as a function of average trait values (</a:t>
            </a:r>
            <a:r>
              <a:rPr lang="en-US" baseline="0" dirty="0" err="1"/>
              <a:t>Lande</a:t>
            </a:r>
            <a:r>
              <a:rPr lang="en-US" baseline="0" dirty="0"/>
              <a:t> 1976, 1979).  The AL is a useful device to model trait evolution, as we shall see in this lecture.  We can glimpse the AL of natural populations by estimating two coefficients of selection, </a:t>
            </a:r>
            <a:r>
              <a:rPr lang="el-GR" i="1" baseline="0" dirty="0"/>
              <a:t>β</a:t>
            </a:r>
            <a:r>
              <a:rPr lang="en-US" baseline="0" dirty="0"/>
              <a:t> and </a:t>
            </a:r>
            <a:r>
              <a:rPr lang="el-GR" i="1" baseline="0" dirty="0"/>
              <a:t>γ</a:t>
            </a:r>
            <a:r>
              <a:rPr lang="en-US" baseline="0" dirty="0"/>
              <a:t>.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a:t>
            </a:fld>
            <a:endParaRPr lang="en-US"/>
          </a:p>
        </p:txBody>
      </p:sp>
    </p:spTree>
    <p:extLst>
      <p:ext uri="{BB962C8B-B14F-4D97-AF65-F5344CB8AC3E}">
        <p14:creationId xmlns:p14="http://schemas.microsoft.com/office/powerpoint/2010/main" val="265778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Imagine a base population in which breeding values are normally distributed with a mean and a variance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Suppose we establish replicate populations, each of size </a:t>
            </a:r>
            <a:r>
              <a:rPr lang="en-US" sz="1200" i="1" kern="1200" dirty="0">
                <a:solidFill>
                  <a:schemeClr val="tx1"/>
                </a:solidFill>
                <a:effectLst/>
                <a:latin typeface="+mn-lt"/>
                <a:ea typeface="+mn-ea"/>
                <a:cs typeface="+mn-cs"/>
              </a:rPr>
              <a:t>N</a:t>
            </a:r>
            <a:r>
              <a:rPr lang="en-US" sz="1200" i="1" kern="1200" baseline="-25000" dirty="0">
                <a:solidFill>
                  <a:schemeClr val="tx1"/>
                </a:solidFill>
                <a:effectLst/>
                <a:latin typeface="+mn-lt"/>
                <a:ea typeface="+mn-ea"/>
                <a:cs typeface="+mn-cs"/>
              </a:rPr>
              <a:t>e</a:t>
            </a:r>
            <a:r>
              <a:rPr lang="en-US" sz="120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from this base population.  The variance among those replicates in mean breeding value will be (1/Ne)</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Lande</a:t>
            </a:r>
            <a:r>
              <a:rPr lang="en-US" sz="1200" kern="1200" dirty="0">
                <a:solidFill>
                  <a:schemeClr val="tx1"/>
                </a:solidFill>
                <a:effectLst/>
                <a:latin typeface="+mn-lt"/>
                <a:ea typeface="+mn-ea"/>
                <a:cs typeface="+mn-cs"/>
              </a:rPr>
              <a:t> 1976).  Genetic drift causes the phenotypic mean of a lineage to undergo a random walk.  In this simulation of genetic drift,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lineage mean is shown in units of within-population phenotypic standard deviation. At generation</a:t>
            </a:r>
            <a:r>
              <a:rPr lang="en-US" sz="1200" kern="1200" baseline="0" dirty="0">
                <a:solidFill>
                  <a:schemeClr val="tx1"/>
                </a:solidFill>
                <a:effectLst/>
                <a:latin typeface="+mn-lt"/>
                <a:ea typeface="+mn-ea"/>
                <a:cs typeface="+mn-cs"/>
              </a:rPr>
              <a:t> the variance among replicate lineage means is </a:t>
            </a:r>
            <a:r>
              <a:rPr lang="en-US" sz="1200" kern="1200" dirty="0">
                <a:solidFill>
                  <a:schemeClr val="tx1"/>
                </a:solidFill>
                <a:effectLst/>
                <a:latin typeface="+mn-lt"/>
                <a:ea typeface="+mn-ea"/>
                <a:cs typeface="+mn-cs"/>
              </a:rPr>
              <a:t>(1/Ne)</a:t>
            </a:r>
            <a:r>
              <a:rPr lang="en-US" sz="1200" i="1" kern="1200" dirty="0">
                <a:solidFill>
                  <a:schemeClr val="tx1"/>
                </a:solidFill>
                <a:effectLst/>
                <a:latin typeface="+mn-lt"/>
                <a:ea typeface="+mn-ea"/>
                <a:cs typeface="+mn-cs"/>
              </a:rPr>
              <a:t>G 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random walks of 100 replicates lineages are shown for Ne=100 and a genetic variance of 0.4. The theoretical 99% confidence limits for the mean of lineage means are shown in blue. </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5</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These</a:t>
            </a:r>
            <a:r>
              <a:rPr lang="en-US" baseline="0" dirty="0"/>
              <a:t> two expressions encapsulate </a:t>
            </a:r>
            <a:r>
              <a:rPr lang="en-US" baseline="0" dirty="0" err="1"/>
              <a:t>Lande’s</a:t>
            </a:r>
            <a:r>
              <a:rPr lang="en-US" baseline="0" dirty="0"/>
              <a:t> (1979) argument that, in the absence of frequency-dependent selection, evolution tends to proceed uphill on the adaptive landscape.  (b).  According to the OU-process, </a:t>
            </a:r>
            <a:r>
              <a:rPr lang="en-US" sz="1200" kern="1200" dirty="0">
                <a:solidFill>
                  <a:schemeClr val="tx1"/>
                </a:solidFill>
                <a:effectLst/>
                <a:latin typeface="+mn-lt"/>
                <a:ea typeface="+mn-ea"/>
                <a:cs typeface="+mn-cs"/>
              </a:rPr>
              <a:t>each generation the trait mean drifts by an amount equivalent to a draw from a normal distribution with mean zero and variance </a:t>
            </a:r>
            <a:r>
              <a:rPr lang="en-US" sz="1200" i="1" kern="1200" dirty="0">
                <a:solidFill>
                  <a:schemeClr val="tx1"/>
                </a:solidFill>
                <a:effectLst/>
                <a:latin typeface="+mn-lt"/>
                <a:ea typeface="+mn-ea"/>
                <a:cs typeface="+mn-cs"/>
              </a:rPr>
              <a:t>G/N</a:t>
            </a:r>
            <a:r>
              <a:rPr lang="en-US" sz="1200" i="1"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and is pulled back towards the optimum with a force, </a:t>
            </a:r>
            <a:r>
              <a:rPr lang="en-US" sz="1200" i="1"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 that is proportional to the deviation from the optimum</a:t>
            </a:r>
            <a:r>
              <a:rPr lang="en-US" sz="1200" kern="1200" baseline="0" dirty="0">
                <a:solidFill>
                  <a:schemeClr val="tx1"/>
                </a:solidFill>
                <a:effectLst/>
                <a:latin typeface="+mn-lt"/>
                <a:ea typeface="+mn-ea"/>
                <a:cs typeface="+mn-cs"/>
              </a:rPr>
              <a:t> (Lande 1976).</a:t>
            </a:r>
            <a:r>
              <a:rPr lang="en-US" baseline="0" dirty="0"/>
              <a:t>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6</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example of a lineage drifting about its optimum is shown in the</a:t>
            </a:r>
            <a:r>
              <a:rPr lang="en-US" sz="1200" kern="1200" baseline="0" dirty="0">
                <a:solidFill>
                  <a:schemeClr val="tx1"/>
                </a:solidFill>
                <a:effectLst/>
                <a:latin typeface="+mn-lt"/>
                <a:ea typeface="+mn-ea"/>
                <a:cs typeface="+mn-cs"/>
              </a:rPr>
              <a:t> upper panel</a:t>
            </a:r>
            <a:r>
              <a:rPr lang="en-US" sz="1200" kern="1200" dirty="0">
                <a:solidFill>
                  <a:schemeClr val="tx1"/>
                </a:solidFill>
                <a:effectLst/>
                <a:latin typeface="+mn-lt"/>
                <a:ea typeface="+mn-ea"/>
                <a:cs typeface="+mn-cs"/>
              </a:rPr>
              <a:t>.  Each time the trait mean drifts away from the optimum, it is pulled back, so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long term average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mean resides at the optimum.  An ensemble of 10 replicate populations, buzzing about identical optima are shown in the</a:t>
            </a:r>
            <a:r>
              <a:rPr lang="en-US" sz="1200" kern="1200" baseline="0" dirty="0">
                <a:solidFill>
                  <a:schemeClr val="tx1"/>
                </a:solidFill>
                <a:effectLst/>
                <a:latin typeface="+mn-lt"/>
                <a:ea typeface="+mn-ea"/>
                <a:cs typeface="+mn-cs"/>
              </a:rPr>
              <a:t> lower panel</a:t>
            </a:r>
            <a:r>
              <a:rPr lang="en-US" sz="1200" kern="1200" dirty="0">
                <a:solidFill>
                  <a:schemeClr val="tx1"/>
                </a:solidFill>
                <a:effectLst/>
                <a:latin typeface="+mn-lt"/>
                <a:ea typeface="+mn-ea"/>
                <a:cs typeface="+mn-cs"/>
              </a:rPr>
              <a:t>.  The outer limits of their paths are accurately described by the 99% confidence limits (shown in blue),</a:t>
            </a:r>
            <a:r>
              <a:rPr lang="en-US" sz="1200" kern="1200" baseline="0" dirty="0">
                <a:solidFill>
                  <a:schemeClr val="tx1"/>
                </a:solidFill>
                <a:effectLst/>
                <a:latin typeface="+mn-lt"/>
                <a:ea typeface="+mn-ea"/>
                <a:cs typeface="+mn-cs"/>
              </a:rPr>
              <a:t> given by the limiting variance among means.  The </a:t>
            </a:r>
            <a:r>
              <a:rPr lang="en-US" sz="1200" b="1" kern="1200" baseline="0" dirty="0">
                <a:solidFill>
                  <a:schemeClr val="tx1"/>
                </a:solidFill>
                <a:effectLst/>
                <a:latin typeface="+mn-lt"/>
                <a:ea typeface="+mn-ea"/>
                <a:cs typeface="+mn-cs"/>
              </a:rPr>
              <a:t>animation</a:t>
            </a:r>
            <a:r>
              <a:rPr lang="en-US" sz="1200" kern="1200" baseline="0" dirty="0">
                <a:solidFill>
                  <a:schemeClr val="tx1"/>
                </a:solidFill>
                <a:effectLst/>
                <a:latin typeface="+mn-lt"/>
                <a:ea typeface="+mn-ea"/>
                <a:cs typeface="+mn-cs"/>
              </a:rPr>
              <a:t> show the same two panels for different combinations of parameters.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7</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generation</a:t>
            </a:r>
            <a:r>
              <a:rPr lang="en-US" sz="1200" i="1" kern="120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 the lineage means are </a:t>
            </a:r>
            <a:r>
              <a:rPr lang="en-US" sz="1200" kern="1200" dirty="0" err="1">
                <a:solidFill>
                  <a:schemeClr val="tx1"/>
                </a:solidFill>
                <a:effectLst/>
                <a:latin typeface="+mn-lt"/>
                <a:ea typeface="+mn-ea"/>
                <a:cs typeface="+mn-cs"/>
              </a:rPr>
              <a:t>multinormally</a:t>
            </a:r>
            <a:r>
              <a:rPr lang="en-US" sz="1200" kern="1200" dirty="0">
                <a:solidFill>
                  <a:schemeClr val="tx1"/>
                </a:solidFill>
                <a:effectLst/>
                <a:latin typeface="+mn-lt"/>
                <a:ea typeface="+mn-ea"/>
                <a:cs typeface="+mn-cs"/>
              </a:rPr>
              <a:t> distributed about a mean vector of </a:t>
            </a:r>
            <a:r>
              <a:rPr lang="en-US" sz="1200" kern="1200" dirty="0" err="1">
                <a:solidFill>
                  <a:schemeClr val="tx1"/>
                </a:solidFill>
                <a:effectLst/>
                <a:latin typeface="+mn-lt"/>
                <a:ea typeface="+mn-ea"/>
                <a:cs typeface="+mn-cs"/>
              </a:rPr>
              <a:t>zeros</a:t>
            </a:r>
            <a:r>
              <a:rPr lang="en-US" sz="1200" kern="1200" dirty="0">
                <a:solidFill>
                  <a:schemeClr val="tx1"/>
                </a:solidFill>
                <a:effectLst/>
                <a:latin typeface="+mn-lt"/>
                <a:ea typeface="+mn-ea"/>
                <a:cs typeface="+mn-cs"/>
              </a:rPr>
              <a:t> with a variance-covariance matrix given by the expression</a:t>
            </a:r>
            <a:r>
              <a:rPr lang="en-US" sz="1200" kern="1200" baseline="0" dirty="0">
                <a:solidFill>
                  <a:schemeClr val="tx1"/>
                </a:solidFill>
                <a:effectLst/>
                <a:latin typeface="+mn-lt"/>
                <a:ea typeface="+mn-ea"/>
                <a:cs typeface="+mn-cs"/>
              </a:rPr>
              <a:t> shown at the top (Hansen &amp; Martins 1997). </a:t>
            </a:r>
            <a:r>
              <a:rPr lang="en-US" sz="1200" kern="1200" dirty="0">
                <a:solidFill>
                  <a:schemeClr val="tx1"/>
                </a:solidFill>
                <a:effectLst/>
                <a:latin typeface="+mn-lt"/>
                <a:ea typeface="+mn-ea"/>
                <a:cs typeface="+mn-cs"/>
              </a:rPr>
              <a:t>The role of the adaptive landscape in shaping the results of drift-selection balance</a:t>
            </a:r>
            <a:r>
              <a:rPr lang="en-US" sz="1200" kern="1200" baseline="0" dirty="0">
                <a:solidFill>
                  <a:schemeClr val="tx1"/>
                </a:solidFill>
                <a:effectLst/>
                <a:latin typeface="+mn-lt"/>
                <a:ea typeface="+mn-ea"/>
                <a:cs typeface="+mn-cs"/>
              </a:rPr>
              <a:t> is also shown in two simulations.</a:t>
            </a:r>
            <a:r>
              <a:rPr lang="en-US" sz="1200" kern="1200" dirty="0">
                <a:solidFill>
                  <a:schemeClr val="tx1"/>
                </a:solidFill>
                <a:effectLst/>
                <a:latin typeface="+mn-lt"/>
                <a:ea typeface="+mn-ea"/>
                <a:cs typeface="+mn-cs"/>
              </a:rPr>
              <a:t>  The 95% confidence ellipse for genetic values is shown in green and represents the G-matrix.  The adaptive landscape is bivariate stabilizing in both cases and is represented by its 25% confidence ellipse in red.  Such a low level ellipse must be employed because, the limits of the 95% ellipse would be far outside the scale limits of the figure. The limiting pattern for dispersion of lineage means is represented by its 95% confidence ellipse in blue. </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8</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9</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Brownian motion of the optimum we mean that the current position of the optimum deviates from its position in the </a:t>
            </a:r>
            <a:r>
              <a:rPr lang="en-US" sz="1200" kern="1200" dirty="0" err="1">
                <a:solidFill>
                  <a:schemeClr val="tx1"/>
                </a:solidFill>
                <a:effectLst/>
                <a:latin typeface="+mn-lt"/>
                <a:ea typeface="+mn-ea"/>
                <a:cs typeface="+mn-cs"/>
              </a:rPr>
              <a:t>preceeding</a:t>
            </a:r>
            <a:r>
              <a:rPr lang="en-US" sz="1200" kern="1200" dirty="0">
                <a:solidFill>
                  <a:schemeClr val="tx1"/>
                </a:solidFill>
                <a:effectLst/>
                <a:latin typeface="+mn-lt"/>
                <a:ea typeface="+mn-ea"/>
                <a:cs typeface="+mn-cs"/>
              </a:rPr>
              <a:t> time interval  by random variable,</a:t>
            </a:r>
            <a:r>
              <a:rPr lang="en-US" sz="1200" kern="1200" baseline="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ε</a:t>
            </a:r>
            <a:r>
              <a:rPr lang="el-GR" sz="1200" kern="1200" baseline="-25000" dirty="0">
                <a:solidFill>
                  <a:schemeClr val="tx1"/>
                </a:solidFill>
                <a:effectLst/>
                <a:latin typeface="+mn-lt"/>
                <a:ea typeface="+mn-ea"/>
                <a:cs typeface="+mn-cs"/>
              </a:rPr>
              <a:t>θ</a:t>
            </a:r>
            <a:r>
              <a:rPr lang="en-US" sz="1200" kern="1200" dirty="0">
                <a:solidFill>
                  <a:schemeClr val="tx1"/>
                </a:solidFill>
                <a:effectLst/>
                <a:latin typeface="+mn-lt"/>
                <a:ea typeface="+mn-ea"/>
                <a:cs typeface="+mn-cs"/>
              </a:rPr>
              <a:t> , which</a:t>
            </a:r>
            <a:r>
              <a:rPr lang="en-US" sz="1200" kern="1200" baseline="0" dirty="0">
                <a:solidFill>
                  <a:schemeClr val="tx1"/>
                </a:solidFill>
                <a:effectLst/>
                <a:latin typeface="+mn-lt"/>
                <a:ea typeface="+mn-ea"/>
                <a:cs typeface="+mn-cs"/>
              </a:rPr>
              <a:t> is a</a:t>
            </a:r>
            <a:r>
              <a:rPr lang="en-US" sz="1200" kern="1200" dirty="0">
                <a:solidFill>
                  <a:schemeClr val="tx1"/>
                </a:solidFill>
                <a:effectLst/>
                <a:latin typeface="+mn-lt"/>
                <a:ea typeface="+mn-ea"/>
                <a:cs typeface="+mn-cs"/>
              </a:rPr>
              <a:t> draw from a normal distribution with a mean of zero and variance of </a:t>
            </a:r>
            <a:r>
              <a:rPr lang="en-US" sz="1200" i="1" kern="1200" dirty="0">
                <a:solidFill>
                  <a:schemeClr val="tx1"/>
                </a:solidFill>
                <a:effectLst/>
                <a:latin typeface="+mn-lt"/>
                <a:ea typeface="+mn-ea"/>
                <a:cs typeface="+mn-cs"/>
              </a:rPr>
              <a:t>σ</a:t>
            </a:r>
            <a:r>
              <a:rPr lang="en-US" sz="1200" i="1" kern="1200" baseline="-25000" dirty="0">
                <a:solidFill>
                  <a:schemeClr val="tx1"/>
                </a:solidFill>
                <a:effectLst/>
                <a:latin typeface="+mn-lt"/>
                <a:ea typeface="+mn-ea"/>
                <a:cs typeface="+mn-cs"/>
              </a:rPr>
              <a:t>θ</a:t>
            </a:r>
            <a:r>
              <a:rPr lang="en-US" sz="1200" i="1"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The evolution of the lineage mean is composed</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 three contributions:</a:t>
            </a:r>
            <a:r>
              <a:rPr lang="en-US" sz="1200" kern="1200" baseline="0" dirty="0">
                <a:solidFill>
                  <a:schemeClr val="tx1"/>
                </a:solidFill>
                <a:effectLst/>
                <a:latin typeface="+mn-lt"/>
                <a:ea typeface="+mn-ea"/>
                <a:cs typeface="+mn-cs"/>
              </a:rPr>
              <a:t> the movement of the optimum, the response of the mean to that movement, and random drift of the mean.  The panel on the left shows</a:t>
            </a:r>
            <a:r>
              <a:rPr lang="en-US" sz="1200" kern="1200" dirty="0">
                <a:solidFill>
                  <a:schemeClr val="tx1"/>
                </a:solidFill>
                <a:effectLst/>
                <a:latin typeface="+mn-lt"/>
                <a:ea typeface="+mn-ea"/>
                <a:cs typeface="+mn-cs"/>
              </a:rPr>
              <a:t> the path of the optimum, </a:t>
            </a:r>
            <a:r>
              <a:rPr lang="en-US" sz="1200" i="1" kern="1200" dirty="0">
                <a:solidFill>
                  <a:schemeClr val="tx1"/>
                </a:solidFill>
                <a:effectLst/>
                <a:latin typeface="+mn-lt"/>
                <a:ea typeface="+mn-ea"/>
                <a:cs typeface="+mn-cs"/>
              </a:rPr>
              <a:t>θ</a:t>
            </a:r>
            <a:r>
              <a:rPr lang="en-US" sz="1200" kern="1200" dirty="0">
                <a:solidFill>
                  <a:schemeClr val="tx1"/>
                </a:solidFill>
                <a:effectLst/>
                <a:latin typeface="+mn-lt"/>
                <a:ea typeface="+mn-ea"/>
                <a:cs typeface="+mn-cs"/>
              </a:rPr>
              <a:t>, through time.  The 99% confidence limits of the optimum are shown with red lines. In the panel on the</a:t>
            </a:r>
            <a:r>
              <a:rPr lang="en-US" sz="1200" kern="1200" baseline="0" dirty="0">
                <a:solidFill>
                  <a:schemeClr val="tx1"/>
                </a:solidFill>
                <a:effectLst/>
                <a:latin typeface="+mn-lt"/>
                <a:ea typeface="+mn-ea"/>
                <a:cs typeface="+mn-cs"/>
              </a:rPr>
              <a:t> right, a</a:t>
            </a:r>
            <a:r>
              <a:rPr lang="en-US" sz="1200" kern="1200" dirty="0">
                <a:solidFill>
                  <a:schemeClr val="tx1"/>
                </a:solidFill>
                <a:effectLst/>
                <a:latin typeface="+mn-lt"/>
                <a:ea typeface="+mn-ea"/>
                <a:cs typeface="+mn-cs"/>
              </a:rPr>
              <a:t> single lineage mean closely tracks the moving optimum of its AL.</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10</a:t>
            </a:fld>
            <a:endParaRPr lang="en-US"/>
          </a:p>
        </p:txBody>
      </p:sp>
    </p:spTree>
    <p:extLst>
      <p:ext uri="{BB962C8B-B14F-4D97-AF65-F5344CB8AC3E}">
        <p14:creationId xmlns:p14="http://schemas.microsoft.com/office/powerpoint/2010/main" val="12775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80229F-7C62-4FC0-9BB9-771132E81EB6}"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5881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0229F-7C62-4FC0-9BB9-771132E81EB6}"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90528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0229F-7C62-4FC0-9BB9-771132E81EB6}"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7881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0229F-7C62-4FC0-9BB9-771132E81EB6}"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50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0229F-7C62-4FC0-9BB9-771132E81EB6}"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4233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80229F-7C62-4FC0-9BB9-771132E81EB6}"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8609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80229F-7C62-4FC0-9BB9-771132E81EB6}"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6428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80229F-7C62-4FC0-9BB9-771132E81EB6}" type="datetimeFigureOut">
              <a:rPr lang="en-US" smtClean="0"/>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704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229F-7C62-4FC0-9BB9-771132E81EB6}" type="datetimeFigureOut">
              <a:rPr lang="en-US" smtClean="0"/>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8644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623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448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229F-7C62-4FC0-9BB9-771132E81EB6}" type="datetimeFigureOut">
              <a:rPr lang="en-US" smtClean="0"/>
              <a:t>5/18/2026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DC99-D225-4D15-8ABE-3E00A9CCEF6D}" type="slidenum">
              <a:rPr lang="en-US" smtClean="0"/>
              <a:t>‹#›</a:t>
            </a:fld>
            <a:endParaRPr lang="en-US"/>
          </a:p>
        </p:txBody>
      </p:sp>
    </p:spTree>
    <p:extLst>
      <p:ext uri="{BB962C8B-B14F-4D97-AF65-F5344CB8AC3E}">
        <p14:creationId xmlns:p14="http://schemas.microsoft.com/office/powerpoint/2010/main" val="35420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NIMBioS%202015/Lecture%203.3/Animation%207.sw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henotypicevolution.com/?p=77" TargetMode="Externa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henotypicevolution.com/?p=6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NIMBioS%202015/Lecture%203.3/Animation%206.sw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NIMBioS%202015/Lecture%203.3/Animation%205.swf"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1470025"/>
          </a:xfrm>
        </p:spPr>
        <p:txBody>
          <a:bodyPr>
            <a:normAutofit/>
          </a:bodyPr>
          <a:lstStyle/>
          <a:p>
            <a:r>
              <a:rPr lang="en-US" sz="3200" dirty="0">
                <a:solidFill>
                  <a:srgbClr val="0070C0"/>
                </a:solidFill>
                <a:latin typeface="Comic Sans MS" panose="030F0702030302020204" pitchFamily="66" charset="0"/>
              </a:rPr>
              <a:t>2.3 Evolution on a Surface </a:t>
            </a:r>
          </a:p>
        </p:txBody>
      </p:sp>
      <p:sp>
        <p:nvSpPr>
          <p:cNvPr id="3" name="Subtitle 2"/>
          <p:cNvSpPr>
            <a:spLocks noGrp="1"/>
          </p:cNvSpPr>
          <p:nvPr>
            <p:ph type="subTitle" idx="1"/>
          </p:nvPr>
        </p:nvSpPr>
        <p:spPr>
          <a:xfrm>
            <a:off x="1295400" y="4800600"/>
            <a:ext cx="6400800" cy="1752600"/>
          </a:xfrm>
        </p:spPr>
        <p:txBody>
          <a:bodyPr>
            <a:normAutofit fontScale="92500"/>
          </a:bodyPr>
          <a:lstStyle/>
          <a:p>
            <a:r>
              <a:rPr lang="en-US" dirty="0" err="1">
                <a:solidFill>
                  <a:schemeClr val="tx1"/>
                </a:solidFill>
                <a:latin typeface="Comic Sans MS" panose="030F0702030302020204" pitchFamily="66" charset="0"/>
              </a:rPr>
              <a:t>Stevan</a:t>
            </a:r>
            <a:r>
              <a:rPr lang="en-US" dirty="0">
                <a:solidFill>
                  <a:schemeClr val="tx1"/>
                </a:solidFill>
                <a:latin typeface="Comic Sans MS" panose="030F0702030302020204" pitchFamily="66" charset="0"/>
              </a:rPr>
              <a:t> J. Arnold</a:t>
            </a:r>
          </a:p>
          <a:p>
            <a:r>
              <a:rPr lang="en-US" dirty="0">
                <a:latin typeface="Comic Sans MS" panose="030F0702030302020204" pitchFamily="66" charset="0"/>
              </a:rPr>
              <a:t>Department of Integrative Biology</a:t>
            </a:r>
          </a:p>
          <a:p>
            <a:r>
              <a:rPr lang="en-US" dirty="0">
                <a:latin typeface="Comic Sans MS" panose="030F0702030302020204" pitchFamily="66" charset="0"/>
              </a:rPr>
              <a:t>Oregon State University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219200"/>
            <a:ext cx="3505200" cy="3500120"/>
          </a:xfrm>
          <a:prstGeom prst="rect">
            <a:avLst/>
          </a:prstGeom>
        </p:spPr>
      </p:pic>
    </p:spTree>
    <p:extLst>
      <p:ext uri="{BB962C8B-B14F-4D97-AF65-F5344CB8AC3E}">
        <p14:creationId xmlns:p14="http://schemas.microsoft.com/office/powerpoint/2010/main" val="235327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a:bodyPr>
          <a:lstStyle/>
          <a:p>
            <a:r>
              <a:rPr lang="en-US" sz="3600" dirty="0">
                <a:latin typeface="Comic Sans MS" panose="030F0702030302020204" pitchFamily="66" charset="0"/>
              </a:rPr>
              <a:t>4. Evolution when the peak moves</a:t>
            </a:r>
            <a:endParaRPr lang="en-US" sz="3600" dirty="0">
              <a:solidFill>
                <a:srgbClr val="0070C0"/>
              </a:solidFill>
              <a:latin typeface="Comic Sans MS" panose="030F0702030302020204" pitchFamily="66" charset="0"/>
            </a:endParaRPr>
          </a:p>
        </p:txBody>
      </p:sp>
      <p:sp>
        <p:nvSpPr>
          <p:cNvPr id="7" name="TextBox 6"/>
          <p:cNvSpPr txBox="1"/>
          <p:nvPr/>
        </p:nvSpPr>
        <p:spPr>
          <a:xfrm>
            <a:off x="1326841" y="990600"/>
            <a:ext cx="689323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a. Brownian motion of a Gaussian adaptive peak</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5029200" y="3370307"/>
            <a:ext cx="3190875" cy="311546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815163" y="3373040"/>
            <a:ext cx="3190875" cy="3115469"/>
          </a:xfrm>
          <a:prstGeom prst="rect">
            <a:avLst/>
          </a:prstGeom>
        </p:spPr>
      </p:pic>
      <p:sp>
        <p:nvSpPr>
          <p:cNvPr id="13" name="Rectangle 12"/>
          <p:cNvSpPr/>
          <p:nvPr/>
        </p:nvSpPr>
        <p:spPr>
          <a:xfrm>
            <a:off x="644100" y="2438400"/>
            <a:ext cx="3533000" cy="646331"/>
          </a:xfrm>
          <a:prstGeom prst="rect">
            <a:avLst/>
          </a:prstGeom>
        </p:spPr>
        <p:txBody>
          <a:bodyPr wrap="square">
            <a:spAutoFit/>
          </a:bodyPr>
          <a:lstStyle/>
          <a:p>
            <a:pPr algn="ctr"/>
            <a:r>
              <a:rPr lang="en-US" dirty="0">
                <a:solidFill>
                  <a:srgbClr val="0070C0"/>
                </a:solidFill>
                <a:latin typeface="Comic Sans MS" panose="030F0702030302020204" pitchFamily="66" charset="0"/>
              </a:rPr>
              <a:t>The optimum, </a:t>
            </a:r>
            <a:r>
              <a:rPr lang="el-GR" dirty="0">
                <a:solidFill>
                  <a:srgbClr val="0070C0"/>
                </a:solidFill>
                <a:latin typeface="Comic Sans MS" panose="030F0702030302020204" pitchFamily="66" charset="0"/>
              </a:rPr>
              <a:t>θ</a:t>
            </a:r>
            <a:r>
              <a:rPr lang="en-US" dirty="0">
                <a:solidFill>
                  <a:srgbClr val="0070C0"/>
                </a:solidFill>
                <a:latin typeface="Comic Sans MS" panose="030F0702030302020204" pitchFamily="66" charset="0"/>
              </a:rPr>
              <a:t>, undergoes </a:t>
            </a:r>
          </a:p>
          <a:p>
            <a:pPr algn="ctr"/>
            <a:r>
              <a:rPr lang="en-US" dirty="0">
                <a:solidFill>
                  <a:srgbClr val="0070C0"/>
                </a:solidFill>
                <a:latin typeface="Comic Sans MS" panose="030F0702030302020204" pitchFamily="66" charset="0"/>
              </a:rPr>
              <a:t>Brownian motion</a:t>
            </a:r>
          </a:p>
        </p:txBody>
      </p:sp>
      <p:sp>
        <p:nvSpPr>
          <p:cNvPr id="15" name="Rectangle 14"/>
          <p:cNvSpPr/>
          <p:nvPr/>
        </p:nvSpPr>
        <p:spPr>
          <a:xfrm>
            <a:off x="4724400" y="2456121"/>
            <a:ext cx="3533000" cy="646331"/>
          </a:xfrm>
          <a:prstGeom prst="rect">
            <a:avLst/>
          </a:prstGeom>
        </p:spPr>
        <p:txBody>
          <a:bodyPr wrap="square">
            <a:spAutoFit/>
          </a:bodyPr>
          <a:lstStyle/>
          <a:p>
            <a:pPr algn="ctr"/>
            <a:r>
              <a:rPr lang="en-US" dirty="0">
                <a:solidFill>
                  <a:srgbClr val="0070C0"/>
                </a:solidFill>
                <a:latin typeface="Comic Sans MS" panose="030F0702030302020204" pitchFamily="66" charset="0"/>
              </a:rPr>
              <a:t>The lineage mean chases</a:t>
            </a:r>
          </a:p>
          <a:p>
            <a:pPr algn="ctr"/>
            <a:r>
              <a:rPr lang="en-US" dirty="0">
                <a:solidFill>
                  <a:srgbClr val="0070C0"/>
                </a:solidFill>
                <a:latin typeface="Comic Sans MS" panose="030F0702030302020204" pitchFamily="66" charset="0"/>
              </a:rPr>
              <a:t>the optimum</a:t>
            </a:r>
          </a:p>
        </p:txBody>
      </p:sp>
      <p:graphicFrame>
        <p:nvGraphicFramePr>
          <p:cNvPr id="14" name="Object 13"/>
          <p:cNvGraphicFramePr>
            <a:graphicFrameLocks noChangeAspect="1"/>
          </p:cNvGraphicFramePr>
          <p:nvPr>
            <p:extLst>
              <p:ext uri="{D42A27DB-BD31-4B8C-83A1-F6EECF244321}">
                <p14:modId xmlns:p14="http://schemas.microsoft.com/office/powerpoint/2010/main" val="2541257020"/>
              </p:ext>
            </p:extLst>
          </p:nvPr>
        </p:nvGraphicFramePr>
        <p:xfrm>
          <a:off x="5029200" y="1790940"/>
          <a:ext cx="3352320" cy="647460"/>
        </p:xfrm>
        <a:graphic>
          <a:graphicData uri="http://schemas.openxmlformats.org/presentationml/2006/ole">
            <mc:AlternateContent xmlns:mc="http://schemas.openxmlformats.org/markup-compatibility/2006">
              <mc:Choice xmlns:v="urn:schemas-microsoft-com:vml" Requires="v">
                <p:oleObj name="Equation" r:id="rId4" imgW="2234880" imgH="431640" progId="Equation.3">
                  <p:embed/>
                </p:oleObj>
              </mc:Choice>
              <mc:Fallback>
                <p:oleObj name="Equation" r:id="rId4" imgW="2234880" imgH="431640" progId="Equation.3">
                  <p:embed/>
                  <p:pic>
                    <p:nvPicPr>
                      <p:cNvPr id="0" name=""/>
                      <p:cNvPicPr/>
                      <p:nvPr/>
                    </p:nvPicPr>
                    <p:blipFill>
                      <a:blip r:embed="rId5"/>
                      <a:stretch>
                        <a:fillRect/>
                      </a:stretch>
                    </p:blipFill>
                    <p:spPr>
                      <a:xfrm>
                        <a:off x="5029200" y="1790940"/>
                        <a:ext cx="3352320" cy="647460"/>
                      </a:xfrm>
                      <a:prstGeom prst="rect">
                        <a:avLst/>
                      </a:prstGeom>
                      <a:solidFill>
                        <a:schemeClr val="bg1"/>
                      </a:solid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90337657"/>
              </p:ext>
            </p:extLst>
          </p:nvPr>
        </p:nvGraphicFramePr>
        <p:xfrm>
          <a:off x="1752600" y="1905000"/>
          <a:ext cx="1574640" cy="457200"/>
        </p:xfrm>
        <a:graphic>
          <a:graphicData uri="http://schemas.openxmlformats.org/presentationml/2006/ole">
            <mc:AlternateContent xmlns:mc="http://schemas.openxmlformats.org/markup-compatibility/2006">
              <mc:Choice xmlns:v="urn:schemas-microsoft-com:vml" Requires="v">
                <p:oleObj name="Equation" r:id="rId6" imgW="787320" imgH="228600" progId="Equation.3">
                  <p:embed/>
                </p:oleObj>
              </mc:Choice>
              <mc:Fallback>
                <p:oleObj name="Equation" r:id="rId6" imgW="787320" imgH="228600" progId="Equation.3">
                  <p:embed/>
                  <p:pic>
                    <p:nvPicPr>
                      <p:cNvPr id="0" name=""/>
                      <p:cNvPicPr/>
                      <p:nvPr/>
                    </p:nvPicPr>
                    <p:blipFill>
                      <a:blip r:embed="rId7"/>
                      <a:stretch>
                        <a:fillRect/>
                      </a:stretch>
                    </p:blipFill>
                    <p:spPr>
                      <a:xfrm>
                        <a:off x="1752600" y="1905000"/>
                        <a:ext cx="1574640" cy="45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279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a:bodyPr>
          <a:lstStyle/>
          <a:p>
            <a:r>
              <a:rPr lang="en-US" sz="3600" dirty="0">
                <a:latin typeface="Comic Sans MS" panose="030F0702030302020204" pitchFamily="66" charset="0"/>
              </a:rPr>
              <a:t>4. Evolution when the peak moves</a:t>
            </a:r>
            <a:endParaRPr lang="en-US" sz="3600" dirty="0">
              <a:solidFill>
                <a:srgbClr val="0070C0"/>
              </a:solidFill>
              <a:latin typeface="Comic Sans MS" panose="030F0702030302020204" pitchFamily="66" charset="0"/>
            </a:endParaRPr>
          </a:p>
        </p:txBody>
      </p:sp>
      <p:sp>
        <p:nvSpPr>
          <p:cNvPr id="7" name="TextBox 6"/>
          <p:cNvSpPr txBox="1"/>
          <p:nvPr/>
        </p:nvSpPr>
        <p:spPr>
          <a:xfrm>
            <a:off x="871870" y="762000"/>
            <a:ext cx="689323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a. Brownian motion of a Gaussian adaptive peak</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8203"/>
          <a:stretch/>
        </p:blipFill>
        <p:spPr>
          <a:xfrm>
            <a:off x="4953000" y="3200271"/>
            <a:ext cx="3190875" cy="322743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762000" y="3256255"/>
            <a:ext cx="3190875" cy="3115469"/>
          </a:xfrm>
          <a:prstGeom prst="rect">
            <a:avLst/>
          </a:prstGeom>
        </p:spPr>
      </p:pic>
      <mc:AlternateContent xmlns:mc="http://schemas.openxmlformats.org/markup-compatibility/2006" xmlns:a14="http://schemas.microsoft.com/office/drawing/2010/main">
        <mc:Choice Requires="a14">
          <p:sp>
            <p:nvSpPr>
              <p:cNvPr id="9" name="Rectangle 8"/>
              <p:cNvSpPr>
                <a:spLocks noChangeAspect="1"/>
              </p:cNvSpPr>
              <p:nvPr/>
            </p:nvSpPr>
            <p:spPr>
              <a:xfrm>
                <a:off x="228600" y="1858719"/>
                <a:ext cx="6944833" cy="91044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𝑉𝑎𝑟</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𝑧</m:t>
                              </m:r>
                            </m:e>
                          </m:acc>
                          <m:d>
                            <m:dPr>
                              <m:ctrlPr>
                                <a:rPr lang="en-US" i="1">
                                  <a:latin typeface="Cambria Math" panose="02040503050406030204" pitchFamily="18" charset="0"/>
                                </a:rPr>
                              </m:ctrlPr>
                            </m:dPr>
                            <m:e>
                              <m:r>
                                <a:rPr lang="en-US" i="1">
                                  <a:latin typeface="Cambria Math"/>
                                </a:rPr>
                                <m:t>𝑡</m:t>
                              </m:r>
                            </m:e>
                          </m:d>
                        </m:e>
                      </m:d>
                      <m:r>
                        <a:rPr lang="en-US" i="1">
                          <a:latin typeface="Cambria Math"/>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𝜃</m:t>
                              </m:r>
                            </m:sub>
                            <m:sup>
                              <m:r>
                                <a:rPr lang="en-US" i="1">
                                  <a:latin typeface="Cambria Math"/>
                                </a:rPr>
                                <m:t>2</m:t>
                              </m:r>
                            </m:sup>
                          </m:sSubSup>
                          <m:r>
                            <a:rPr lang="en-US" i="1">
                              <a:latin typeface="Cambria Math"/>
                            </a:rPr>
                            <m:t>+</m:t>
                          </m:r>
                          <m:f>
                            <m:fPr>
                              <m:ctrlPr>
                                <a:rPr lang="en-US" i="1">
                                  <a:latin typeface="Cambria Math" panose="02040503050406030204" pitchFamily="18" charset="0"/>
                                </a:rPr>
                              </m:ctrlPr>
                            </m:fPr>
                            <m:num>
                              <m:r>
                                <a:rPr lang="en-US" i="1">
                                  <a:latin typeface="Cambria Math"/>
                                </a:rPr>
                                <m:t>𝐺</m:t>
                              </m:r>
                            </m:num>
                            <m:den>
                              <m:sSub>
                                <m:sSubPr>
                                  <m:ctrlPr>
                                    <a:rPr lang="en-US" i="1">
                                      <a:latin typeface="Cambria Math" panose="02040503050406030204" pitchFamily="18" charset="0"/>
                                    </a:rPr>
                                  </m:ctrlPr>
                                </m:sSubPr>
                                <m:e>
                                  <m:r>
                                    <a:rPr lang="en-US" i="1">
                                      <a:latin typeface="Cambria Math"/>
                                    </a:rPr>
                                    <m:t>𝑁</m:t>
                                  </m:r>
                                </m:e>
                                <m:sub>
                                  <m:r>
                                    <a:rPr lang="en-US" i="1">
                                      <a:latin typeface="Cambria Math"/>
                                    </a:rPr>
                                    <m:t>𝑒</m:t>
                                  </m:r>
                                </m:sub>
                              </m:sSub>
                            </m:den>
                          </m:f>
                        </m:num>
                        <m:den>
                          <m:r>
                            <a:rPr lang="en-US" i="1">
                              <a:latin typeface="Cambria Math"/>
                            </a:rPr>
                            <m:t>2</m:t>
                          </m:r>
                          <m:r>
                            <a:rPr lang="en-US" i="1">
                              <a:latin typeface="Cambria Math"/>
                            </a:rPr>
                            <m:t>𝑎</m:t>
                          </m:r>
                        </m:den>
                      </m:f>
                      <m:d>
                        <m:dPr>
                          <m:begChr m:val="{"/>
                          <m:endChr m:val="}"/>
                          <m:ctrlPr>
                            <a:rPr lang="en-US" i="1">
                              <a:latin typeface="Cambria Math" panose="02040503050406030204" pitchFamily="18" charset="0"/>
                            </a:rPr>
                          </m:ctrlPr>
                        </m:dPr>
                        <m:e>
                          <m:r>
                            <a:rPr lang="en-US" i="1">
                              <a:latin typeface="Cambria Math"/>
                            </a:rPr>
                            <m:t>1−</m:t>
                          </m:r>
                          <m:r>
                            <a:rPr lang="en-US" i="1">
                              <a:latin typeface="Cambria Math"/>
                            </a:rPr>
                            <m:t>𝑒𝑥𝑝</m:t>
                          </m:r>
                          <m:d>
                            <m:dPr>
                              <m:begChr m:val="["/>
                              <m:endChr m:val="]"/>
                              <m:ctrlPr>
                                <a:rPr lang="en-US" i="1">
                                  <a:latin typeface="Cambria Math" panose="02040503050406030204" pitchFamily="18" charset="0"/>
                                </a:rPr>
                              </m:ctrlPr>
                            </m:dPr>
                            <m:e>
                              <m:r>
                                <a:rPr lang="en-US" i="1">
                                  <a:latin typeface="Cambria Math"/>
                                </a:rPr>
                                <m:t>−2</m:t>
                              </m:r>
                              <m:r>
                                <a:rPr lang="en-US" i="1">
                                  <a:latin typeface="Cambria Math"/>
                                </a:rPr>
                                <m:t>𝑎𝑡</m:t>
                              </m:r>
                            </m:e>
                          </m:d>
                        </m:e>
                      </m:d>
                      <m:r>
                        <a:rPr lang="en-US" i="1">
                          <a:latin typeface="Cambria Math"/>
                        </a:rPr>
                        <m:t>+</m:t>
                      </m:r>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𝜃</m:t>
                          </m:r>
                        </m:sub>
                        <m:sup>
                          <m:r>
                            <a:rPr lang="en-US" i="1">
                              <a:latin typeface="Cambria Math"/>
                            </a:rPr>
                            <m:t>2</m:t>
                          </m:r>
                        </m:sup>
                      </m:sSubSup>
                      <m:r>
                        <a:rPr lang="en-US" i="1">
                          <a:latin typeface="Cambria Math"/>
                        </a:rPr>
                        <m:t>𝑡</m:t>
                      </m:r>
                      <m:d>
                        <m:dPr>
                          <m:begChr m:val="{"/>
                          <m:endChr m:val="}"/>
                          <m:ctrlPr>
                            <a:rPr lang="en-US" i="1">
                              <a:latin typeface="Cambria Math" panose="02040503050406030204" pitchFamily="18" charset="0"/>
                            </a:rPr>
                          </m:ctrlPr>
                        </m:dPr>
                        <m:e>
                          <m:r>
                            <a:rPr lang="en-US" i="1">
                              <a:latin typeface="Cambria Math"/>
                            </a:rPr>
                            <m:t>1−2</m:t>
                          </m:r>
                          <m:f>
                            <m:fPr>
                              <m:ctrlPr>
                                <a:rPr lang="en-US" i="1">
                                  <a:latin typeface="Cambria Math" panose="02040503050406030204" pitchFamily="18" charset="0"/>
                                </a:rPr>
                              </m:ctrlPr>
                            </m:fPr>
                            <m:num>
                              <m:r>
                                <a:rPr lang="en-US" i="1">
                                  <a:latin typeface="Cambria Math"/>
                                </a:rPr>
                                <m:t>(1−</m:t>
                              </m:r>
                              <m:func>
                                <m:funcPr>
                                  <m:ctrlPr>
                                    <a:rPr lang="en-US" i="1">
                                      <a:latin typeface="Cambria Math" panose="02040503050406030204" pitchFamily="18" charset="0"/>
                                    </a:rPr>
                                  </m:ctrlPr>
                                </m:funcPr>
                                <m:fName>
                                  <m:r>
                                    <m:rPr>
                                      <m:sty m:val="p"/>
                                    </m:rPr>
                                    <a:rPr lang="en-US">
                                      <a:latin typeface="Cambria Math"/>
                                    </a:rPr>
                                    <m:t>exp</m:t>
                                  </m:r>
                                </m:fName>
                                <m:e>
                                  <m:d>
                                    <m:dPr>
                                      <m:begChr m:val="["/>
                                      <m:endChr m:val="]"/>
                                      <m:ctrlPr>
                                        <a:rPr lang="en-US" i="1">
                                          <a:latin typeface="Cambria Math" panose="02040503050406030204" pitchFamily="18" charset="0"/>
                                        </a:rPr>
                                      </m:ctrlPr>
                                    </m:dPr>
                                    <m:e>
                                      <m:r>
                                        <a:rPr lang="en-US" i="1">
                                          <a:latin typeface="Cambria Math"/>
                                        </a:rPr>
                                        <m:t>−</m:t>
                                      </m:r>
                                      <m:r>
                                        <a:rPr lang="en-US" i="1">
                                          <a:latin typeface="Cambria Math"/>
                                        </a:rPr>
                                        <m:t>𝑎𝑡</m:t>
                                      </m:r>
                                    </m:e>
                                  </m:d>
                                </m:e>
                              </m:func>
                              <m:r>
                                <a:rPr lang="en-US" i="1">
                                  <a:latin typeface="Cambria Math"/>
                                </a:rPr>
                                <m:t>)</m:t>
                              </m:r>
                            </m:num>
                            <m:den>
                              <m:r>
                                <a:rPr lang="en-US" i="1">
                                  <a:latin typeface="Cambria Math"/>
                                </a:rPr>
                                <m:t>𝑎𝑡</m:t>
                              </m:r>
                            </m:den>
                          </m:f>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28600" y="1858719"/>
                <a:ext cx="6944833" cy="91044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358334" y="2005266"/>
                <a:ext cx="1252266" cy="61734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m:t>
                      </m:r>
                      <m:f>
                        <m:fPr>
                          <m:ctrlPr>
                            <a:rPr lang="en-US" i="1">
                              <a:latin typeface="Cambria Math" panose="02040503050406030204" pitchFamily="18" charset="0"/>
                            </a:rPr>
                          </m:ctrlPr>
                        </m:fPr>
                        <m:num>
                          <m:r>
                            <a:rPr lang="en-US" i="1">
                              <a:latin typeface="Cambria Math"/>
                            </a:rPr>
                            <m:t>𝐺</m:t>
                          </m:r>
                        </m:num>
                        <m:den>
                          <m:r>
                            <a:rPr lang="en-US" i="1">
                              <a:latin typeface="Cambria Math"/>
                            </a:rPr>
                            <m:t>𝜔</m:t>
                          </m:r>
                          <m:r>
                            <a:rPr lang="en-US" i="1">
                              <a:latin typeface="Cambria Math"/>
                            </a:rPr>
                            <m:t>+</m:t>
                          </m:r>
                          <m:r>
                            <a:rPr lang="en-US" i="1">
                              <a:latin typeface="Cambria Math"/>
                            </a:rPr>
                            <m:t>𝑃</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358334" y="2005266"/>
                <a:ext cx="1252266" cy="617348"/>
              </a:xfrm>
              <a:prstGeom prst="rect">
                <a:avLst/>
              </a:prstGeom>
              <a:blipFill rotWithShape="1">
                <a:blip r:embed="rId5"/>
                <a:stretch>
                  <a:fillRect/>
                </a:stretch>
              </a:blipFill>
            </p:spPr>
            <p:txBody>
              <a:bodyPr/>
              <a:lstStyle/>
              <a:p>
                <a:r>
                  <a:rPr lang="en-US">
                    <a:noFill/>
                  </a:rPr>
                  <a:t> </a:t>
                </a:r>
              </a:p>
            </p:txBody>
          </p:sp>
        </mc:Fallback>
      </mc:AlternateContent>
      <p:sp>
        <p:nvSpPr>
          <p:cNvPr id="11" name="TextBox 10"/>
          <p:cNvSpPr txBox="1"/>
          <p:nvPr/>
        </p:nvSpPr>
        <p:spPr>
          <a:xfrm>
            <a:off x="526250" y="1293628"/>
            <a:ext cx="8010526" cy="461665"/>
          </a:xfrm>
          <a:prstGeom prst="rect">
            <a:avLst/>
          </a:prstGeom>
          <a:noFill/>
        </p:spPr>
        <p:txBody>
          <a:bodyPr wrap="none" rtlCol="0">
            <a:spAutoFit/>
          </a:bodyPr>
          <a:lstStyle/>
          <a:p>
            <a:r>
              <a:rPr lang="en-US" sz="2400" dirty="0">
                <a:solidFill>
                  <a:srgbClr val="FF0000"/>
                </a:solidFill>
                <a:latin typeface="Comic Sans MS" panose="030F0702030302020204" pitchFamily="66" charset="0"/>
              </a:rPr>
              <a:t>Replicate lineages respond to replicate peak movement</a:t>
            </a:r>
          </a:p>
        </p:txBody>
      </p:sp>
    </p:spTree>
    <p:extLst>
      <p:ext uri="{BB962C8B-B14F-4D97-AF65-F5344CB8AC3E}">
        <p14:creationId xmlns:p14="http://schemas.microsoft.com/office/powerpoint/2010/main" val="18502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a:bodyPr>
          <a:lstStyle/>
          <a:p>
            <a:r>
              <a:rPr lang="en-US" sz="3600" dirty="0">
                <a:latin typeface="Comic Sans MS" panose="030F0702030302020204" pitchFamily="66" charset="0"/>
              </a:rPr>
              <a:t>4. Evolution when the peak moves</a:t>
            </a:r>
            <a:endParaRPr lang="en-US" sz="3600" dirty="0">
              <a:solidFill>
                <a:srgbClr val="0070C0"/>
              </a:solidFill>
              <a:latin typeface="Comic Sans MS" panose="030F0702030302020204" pitchFamily="66" charset="0"/>
            </a:endParaRPr>
          </a:p>
        </p:txBody>
      </p:sp>
      <p:sp>
        <p:nvSpPr>
          <p:cNvPr id="7" name="TextBox 6"/>
          <p:cNvSpPr txBox="1"/>
          <p:nvPr/>
        </p:nvSpPr>
        <p:spPr>
          <a:xfrm>
            <a:off x="1347863" y="875137"/>
            <a:ext cx="616226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b. Multiple burst model of </a:t>
            </a:r>
            <a:r>
              <a:rPr lang="en-US" sz="2400" b="1" dirty="0">
                <a:solidFill>
                  <a:srgbClr val="0070C0"/>
                </a:solidFill>
                <a:latin typeface="Comic Sans MS" panose="030F0702030302020204" pitchFamily="66" charset="0"/>
              </a:rPr>
              <a:t>p</a:t>
            </a:r>
            <a:r>
              <a:rPr lang="en-US" sz="2400" dirty="0">
                <a:solidFill>
                  <a:srgbClr val="0070C0"/>
                </a:solidFill>
                <a:latin typeface="Comic Sans MS" panose="030F0702030302020204" pitchFamily="66" charset="0"/>
              </a:rPr>
              <a:t>eak movement</a:t>
            </a:r>
          </a:p>
        </p:txBody>
      </p:sp>
      <p:sp>
        <p:nvSpPr>
          <p:cNvPr id="15" name="TextBox 14"/>
          <p:cNvSpPr txBox="1"/>
          <p:nvPr/>
        </p:nvSpPr>
        <p:spPr>
          <a:xfrm>
            <a:off x="1330142" y="1447800"/>
            <a:ext cx="7303602" cy="707886"/>
          </a:xfrm>
          <a:prstGeom prst="rect">
            <a:avLst/>
          </a:prstGeom>
          <a:noFill/>
        </p:spPr>
        <p:txBody>
          <a:bodyPr wrap="none" rtlCol="0">
            <a:spAutoFit/>
          </a:bodyPr>
          <a:lstStyle/>
          <a:p>
            <a:pPr algn="ctr"/>
            <a:r>
              <a:rPr lang="en-US" sz="2000" dirty="0">
                <a:solidFill>
                  <a:srgbClr val="FF0000"/>
                </a:solidFill>
                <a:latin typeface="Comic Sans MS" panose="030F0702030302020204" pitchFamily="66" charset="0"/>
              </a:rPr>
              <a:t>The optimum, </a:t>
            </a:r>
            <a:r>
              <a:rPr lang="el-GR" sz="2000" dirty="0">
                <a:solidFill>
                  <a:srgbClr val="FF0000"/>
                </a:solidFill>
                <a:latin typeface="Comic Sans MS" panose="030F0702030302020204" pitchFamily="66" charset="0"/>
              </a:rPr>
              <a:t>θ</a:t>
            </a:r>
            <a:r>
              <a:rPr lang="en-US" sz="2000" dirty="0">
                <a:latin typeface="Comic Sans MS" panose="030F0702030302020204" pitchFamily="66" charset="0"/>
              </a:rPr>
              <a:t>, moves in rare bursts, governed by a Poisson</a:t>
            </a:r>
          </a:p>
          <a:p>
            <a:pPr algn="ctr"/>
            <a:r>
              <a:rPr lang="en-US" sz="2000" dirty="0">
                <a:latin typeface="Comic Sans MS" panose="030F0702030302020204" pitchFamily="66" charset="0"/>
              </a:rPr>
              <a:t>process, but is otherwise stationary</a:t>
            </a:r>
          </a:p>
        </p:txBody>
      </p:sp>
      <p:sp>
        <p:nvSpPr>
          <p:cNvPr id="16" name="TextBox 15"/>
          <p:cNvSpPr txBox="1"/>
          <p:nvPr/>
        </p:nvSpPr>
        <p:spPr>
          <a:xfrm>
            <a:off x="711063" y="2286000"/>
            <a:ext cx="7845417" cy="1015663"/>
          </a:xfrm>
          <a:prstGeom prst="rect">
            <a:avLst/>
          </a:prstGeom>
          <a:noFill/>
        </p:spPr>
        <p:txBody>
          <a:bodyPr wrap="none" rtlCol="0">
            <a:spAutoFit/>
          </a:bodyPr>
          <a:lstStyle/>
          <a:p>
            <a:pPr algn="ctr"/>
            <a:r>
              <a:rPr lang="en-US" sz="2000" dirty="0">
                <a:solidFill>
                  <a:srgbClr val="FF0000"/>
                </a:solidFill>
                <a:latin typeface="Comic Sans MS" panose="030F0702030302020204" pitchFamily="66" charset="0"/>
              </a:rPr>
              <a:t>The lineage mean </a:t>
            </a:r>
            <a:r>
              <a:rPr lang="en-US" sz="2000" dirty="0">
                <a:latin typeface="Comic Sans MS" panose="030F0702030302020204" pitchFamily="66" charset="0"/>
              </a:rPr>
              <a:t>instantaneously tracks bursts in the optimum, </a:t>
            </a:r>
          </a:p>
          <a:p>
            <a:pPr algn="ctr"/>
            <a:r>
              <a:rPr lang="en-US" sz="2000" dirty="0">
                <a:latin typeface="Comic Sans MS" panose="030F0702030302020204" pitchFamily="66" charset="0"/>
              </a:rPr>
              <a:t>but otherwise evolves according </a:t>
            </a:r>
          </a:p>
          <a:p>
            <a:pPr algn="ctr"/>
            <a:r>
              <a:rPr lang="en-US" sz="2000" dirty="0">
                <a:latin typeface="Comic Sans MS" panose="030F0702030302020204" pitchFamily="66" charset="0"/>
              </a:rPr>
              <a:t>to a white noise process </a:t>
            </a:r>
          </a:p>
        </p:txBody>
      </p:sp>
      <p:grpSp>
        <p:nvGrpSpPr>
          <p:cNvPr id="19" name="Group 18"/>
          <p:cNvGrpSpPr/>
          <p:nvPr/>
        </p:nvGrpSpPr>
        <p:grpSpPr>
          <a:xfrm>
            <a:off x="1892678" y="3405963"/>
            <a:ext cx="5143826" cy="2731016"/>
            <a:chOff x="1892678" y="3405963"/>
            <a:chExt cx="5143826" cy="273101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04" y="3405963"/>
              <a:ext cx="4991100" cy="2546350"/>
            </a:xfrm>
            <a:prstGeom prst="rect">
              <a:avLst/>
            </a:prstGeom>
          </p:spPr>
        </p:pic>
        <p:sp>
          <p:nvSpPr>
            <p:cNvPr id="9" name="TextBox 8"/>
            <p:cNvSpPr txBox="1"/>
            <p:nvPr/>
          </p:nvSpPr>
          <p:spPr>
            <a:xfrm>
              <a:off x="3961430" y="5767647"/>
              <a:ext cx="1438769" cy="369332"/>
            </a:xfrm>
            <a:prstGeom prst="rect">
              <a:avLst/>
            </a:prstGeom>
            <a:solidFill>
              <a:schemeClr val="bg1"/>
            </a:solidFill>
          </p:spPr>
          <p:txBody>
            <a:bodyPr wrap="square" rtlCol="0">
              <a:spAutoFit/>
            </a:bodyPr>
            <a:lstStyle/>
            <a:p>
              <a:r>
                <a:rPr lang="en-US" dirty="0"/>
                <a:t>Generation</a:t>
              </a:r>
            </a:p>
          </p:txBody>
        </p:sp>
        <p:sp>
          <p:nvSpPr>
            <p:cNvPr id="10" name="TextBox 9"/>
            <p:cNvSpPr txBox="1"/>
            <p:nvPr/>
          </p:nvSpPr>
          <p:spPr>
            <a:xfrm rot="16200000">
              <a:off x="1331946" y="4599331"/>
              <a:ext cx="1490795" cy="369332"/>
            </a:xfrm>
            <a:prstGeom prst="rect">
              <a:avLst/>
            </a:prstGeom>
            <a:solidFill>
              <a:schemeClr val="bg1"/>
            </a:solidFill>
          </p:spPr>
          <p:txBody>
            <a:bodyPr wrap="square" rtlCol="0">
              <a:spAutoFit/>
            </a:bodyPr>
            <a:lstStyle/>
            <a:p>
              <a:r>
                <a:rPr lang="en-US" dirty="0"/>
                <a:t>Lineage mean</a:t>
              </a:r>
            </a:p>
          </p:txBody>
        </p:sp>
        <p:sp>
          <p:nvSpPr>
            <p:cNvPr id="4" name="TextBox 3"/>
            <p:cNvSpPr txBox="1"/>
            <p:nvPr/>
          </p:nvSpPr>
          <p:spPr>
            <a:xfrm>
              <a:off x="3613258" y="5067730"/>
              <a:ext cx="348172" cy="461665"/>
            </a:xfrm>
            <a:prstGeom prst="rect">
              <a:avLst/>
            </a:prstGeom>
            <a:noFill/>
          </p:spPr>
          <p:txBody>
            <a:bodyPr wrap="none" rtlCol="0">
              <a:spAutoFit/>
            </a:bodyPr>
            <a:lstStyle/>
            <a:p>
              <a:r>
                <a:rPr lang="el-GR" sz="2400" dirty="0">
                  <a:solidFill>
                    <a:srgbClr val="FFC000"/>
                  </a:solidFill>
                </a:rPr>
                <a:t>θ</a:t>
              </a:r>
              <a:endParaRPr lang="en-US" sz="2400" dirty="0">
                <a:solidFill>
                  <a:srgbClr val="FFC000"/>
                </a:solidFill>
              </a:endParaRPr>
            </a:p>
          </p:txBody>
        </p:sp>
        <p:sp>
          <p:nvSpPr>
            <p:cNvPr id="12" name="TextBox 11"/>
            <p:cNvSpPr txBox="1"/>
            <p:nvPr/>
          </p:nvSpPr>
          <p:spPr>
            <a:xfrm>
              <a:off x="4633771" y="5326791"/>
              <a:ext cx="348172" cy="461665"/>
            </a:xfrm>
            <a:prstGeom prst="rect">
              <a:avLst/>
            </a:prstGeom>
            <a:noFill/>
          </p:spPr>
          <p:txBody>
            <a:bodyPr wrap="none" rtlCol="0">
              <a:spAutoFit/>
            </a:bodyPr>
            <a:lstStyle/>
            <a:p>
              <a:r>
                <a:rPr lang="el-GR" sz="2400" dirty="0">
                  <a:solidFill>
                    <a:srgbClr val="FFC000"/>
                  </a:solidFill>
                </a:rPr>
                <a:t>θ</a:t>
              </a:r>
              <a:endParaRPr lang="en-US" sz="2400" dirty="0">
                <a:solidFill>
                  <a:srgbClr val="FFC000"/>
                </a:solidFill>
              </a:endParaRPr>
            </a:p>
          </p:txBody>
        </p:sp>
        <p:sp>
          <p:nvSpPr>
            <p:cNvPr id="17" name="Oval 16"/>
            <p:cNvSpPr/>
            <p:nvPr/>
          </p:nvSpPr>
          <p:spPr>
            <a:xfrm>
              <a:off x="2185810" y="4621777"/>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66608" y="5636056"/>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892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46038" cy="76200"/>
          </a:xfrm>
        </p:spPr>
        <p:txBody>
          <a:bodyPr rtlCol="0">
            <a:normAutofit fontScale="25000" lnSpcReduction="20000"/>
          </a:bodyPr>
          <a:lstStyle/>
          <a:p>
            <a:pPr marL="0" indent="0" eaLnBrk="1" fontAlgn="auto" hangingPunct="1">
              <a:spcAft>
                <a:spcPts val="0"/>
              </a:spcAft>
              <a:buNone/>
              <a:defRPr/>
            </a:pPr>
            <a:r>
              <a:rPr lang="en-US" sz="2000" dirty="0"/>
              <a:t>	</a:t>
            </a:r>
          </a:p>
          <a:p>
            <a:pPr eaLnBrk="1" fontAlgn="auto" hangingPunct="1">
              <a:spcAft>
                <a:spcPts val="0"/>
              </a:spcAft>
              <a:buFont typeface="Arial" pitchFamily="34" charset="0"/>
              <a:buNone/>
              <a:defRPr/>
            </a:pPr>
            <a:r>
              <a:rPr lang="en-US" sz="2400" dirty="0"/>
              <a:t>	</a:t>
            </a:r>
          </a:p>
        </p:txBody>
      </p:sp>
      <p:grpSp>
        <p:nvGrpSpPr>
          <p:cNvPr id="6" name="Group 5"/>
          <p:cNvGrpSpPr/>
          <p:nvPr/>
        </p:nvGrpSpPr>
        <p:grpSpPr>
          <a:xfrm>
            <a:off x="459998" y="304800"/>
            <a:ext cx="8508742" cy="6356703"/>
            <a:chOff x="459998" y="304800"/>
            <a:chExt cx="8508742" cy="6356703"/>
          </a:xfrm>
        </p:grpSpPr>
        <p:pic>
          <p:nvPicPr>
            <p:cNvPr id="51202"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723" t="19614"/>
            <a:stretch/>
          </p:blipFill>
          <p:spPr bwMode="auto">
            <a:xfrm>
              <a:off x="4042777" y="5356957"/>
              <a:ext cx="4878788" cy="12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29000" y="304800"/>
              <a:ext cx="553974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7772400" y="304800"/>
              <a:ext cx="0" cy="4191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 y="4645567"/>
              <a:ext cx="3276600" cy="1846659"/>
            </a:xfrm>
            <a:prstGeom prst="rect">
              <a:avLst/>
            </a:prstGeom>
          </p:spPr>
          <p:txBody>
            <a:bodyPr wrap="square">
              <a:spAutoFit/>
            </a:bodyPr>
            <a:lstStyle/>
            <a:p>
              <a:pPr>
                <a:defRPr/>
              </a:pPr>
              <a:endParaRPr lang="en-US" dirty="0"/>
            </a:p>
            <a:p>
              <a:pPr>
                <a:defRPr/>
              </a:pPr>
              <a:endParaRPr lang="en-US" dirty="0"/>
            </a:p>
            <a:p>
              <a:pPr algn="ctr">
                <a:defRPr/>
              </a:pPr>
              <a:r>
                <a:rPr lang="en-US" b="1" dirty="0"/>
                <a:t>Burst timing distribution</a:t>
              </a:r>
              <a:endParaRPr lang="en-US" dirty="0"/>
            </a:p>
            <a:p>
              <a:pPr algn="ctr">
                <a:defRPr/>
              </a:pPr>
              <a:r>
                <a:rPr lang="en-US" dirty="0"/>
                <a:t> (mean time between </a:t>
              </a:r>
            </a:p>
            <a:p>
              <a:pPr algn="ctr">
                <a:defRPr/>
              </a:pPr>
              <a:r>
                <a:rPr lang="en-US" dirty="0"/>
                <a:t>bursts  = 25 my)	</a:t>
              </a:r>
            </a:p>
            <a:p>
              <a:pPr>
                <a:defRPr/>
              </a:pPr>
              <a:r>
                <a:rPr lang="en-US" sz="2400" dirty="0"/>
                <a:t>	</a:t>
              </a:r>
            </a:p>
          </p:txBody>
        </p:sp>
        <p:sp>
          <p:nvSpPr>
            <p:cNvPr id="8" name="Rectangle 7"/>
            <p:cNvSpPr/>
            <p:nvPr/>
          </p:nvSpPr>
          <p:spPr>
            <a:xfrm>
              <a:off x="459998" y="1540469"/>
              <a:ext cx="1447800" cy="923330"/>
            </a:xfrm>
            <a:prstGeom prst="rect">
              <a:avLst/>
            </a:prstGeom>
          </p:spPr>
          <p:txBody>
            <a:bodyPr wrap="square">
              <a:spAutoFit/>
            </a:bodyPr>
            <a:lstStyle/>
            <a:p>
              <a:pPr algn="ctr"/>
              <a:r>
                <a:rPr lang="en-US" b="1" dirty="0"/>
                <a:t>White noise distribution</a:t>
              </a:r>
            </a:p>
            <a:p>
              <a:pPr algn="ctr"/>
              <a:r>
                <a:rPr lang="en-US" dirty="0"/>
                <a:t>(dashed) </a:t>
              </a:r>
            </a:p>
          </p:txBody>
        </p:sp>
        <p:cxnSp>
          <p:nvCxnSpPr>
            <p:cNvPr id="10" name="Straight Connector 9"/>
            <p:cNvCxnSpPr/>
            <p:nvPr/>
          </p:nvCxnSpPr>
          <p:spPr>
            <a:xfrm>
              <a:off x="4114800" y="2209800"/>
              <a:ext cx="4572000" cy="0"/>
            </a:xfrm>
            <a:prstGeom prst="line">
              <a:avLst/>
            </a:prstGeom>
            <a:ln w="19050">
              <a:solidFill>
                <a:srgbClr val="B34EB8"/>
              </a:solidFill>
              <a:prstDash val="soli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rrowheads="1"/>
            </p:cNvPicPr>
            <p:nvPr/>
          </p:nvPicPr>
          <p:blipFill>
            <a:blip r:embed="rId5" cstate="print"/>
            <a:srcRect/>
            <a:stretch>
              <a:fillRect/>
            </a:stretch>
          </p:blipFill>
          <p:spPr bwMode="auto">
            <a:xfrm rot="16200000">
              <a:off x="1760220" y="1821180"/>
              <a:ext cx="1783080" cy="1188720"/>
            </a:xfrm>
            <a:prstGeom prst="rect">
              <a:avLst/>
            </a:prstGeom>
            <a:noFill/>
            <a:ln w="9525">
              <a:noFill/>
              <a:miter lim="800000"/>
              <a:headEnd/>
              <a:tailEnd/>
            </a:ln>
          </p:spPr>
        </p:pic>
        <p:sp>
          <p:nvSpPr>
            <p:cNvPr id="13" name="TextBox 12"/>
            <p:cNvSpPr txBox="1"/>
            <p:nvPr/>
          </p:nvSpPr>
          <p:spPr>
            <a:xfrm>
              <a:off x="533400" y="2438400"/>
              <a:ext cx="1300997" cy="923330"/>
            </a:xfrm>
            <a:prstGeom prst="rect">
              <a:avLst/>
            </a:prstGeom>
            <a:noFill/>
          </p:spPr>
          <p:txBody>
            <a:bodyPr wrap="none" rtlCol="0">
              <a:spAutoFit/>
            </a:bodyPr>
            <a:lstStyle/>
            <a:p>
              <a:pPr algn="ctr"/>
              <a:r>
                <a:rPr lang="en-US" b="1" dirty="0"/>
                <a:t>Burst size</a:t>
              </a:r>
            </a:p>
            <a:p>
              <a:pPr algn="ctr"/>
              <a:r>
                <a:rPr lang="en-US" b="1" dirty="0"/>
                <a:t>distribution</a:t>
              </a:r>
            </a:p>
            <a:p>
              <a:pPr algn="ctr"/>
              <a:r>
                <a:rPr lang="en-US" dirty="0"/>
                <a:t>(solid)</a:t>
              </a:r>
            </a:p>
          </p:txBody>
        </p:sp>
        <p:cxnSp>
          <p:nvCxnSpPr>
            <p:cNvPr id="14" name="Straight Connector 13"/>
            <p:cNvCxnSpPr/>
            <p:nvPr/>
          </p:nvCxnSpPr>
          <p:spPr>
            <a:xfrm>
              <a:off x="4114800" y="2590800"/>
              <a:ext cx="4572000" cy="0"/>
            </a:xfrm>
            <a:prstGeom prst="line">
              <a:avLst/>
            </a:prstGeom>
            <a:ln w="19050">
              <a:solidFill>
                <a:srgbClr val="B34EB8"/>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3352800"/>
              <a:ext cx="1115113" cy="338554"/>
            </a:xfrm>
            <a:prstGeom prst="rect">
              <a:avLst/>
            </a:prstGeom>
            <a:noFill/>
          </p:spPr>
          <p:txBody>
            <a:bodyPr wrap="none" rtlCol="0">
              <a:spAutoFit/>
            </a:bodyPr>
            <a:lstStyle/>
            <a:p>
              <a:r>
                <a:rPr lang="en-US" sz="1600" b="1" dirty="0"/>
                <a:t>Probability</a:t>
              </a:r>
            </a:p>
          </p:txBody>
        </p:sp>
        <p:sp>
          <p:nvSpPr>
            <p:cNvPr id="16" name="TextBox 15"/>
            <p:cNvSpPr txBox="1"/>
            <p:nvPr/>
          </p:nvSpPr>
          <p:spPr>
            <a:xfrm rot="16200000">
              <a:off x="3649182" y="5765392"/>
              <a:ext cx="1115113" cy="338554"/>
            </a:xfrm>
            <a:prstGeom prst="rect">
              <a:avLst/>
            </a:prstGeom>
            <a:noFill/>
          </p:spPr>
          <p:txBody>
            <a:bodyPr wrap="none" rtlCol="0">
              <a:spAutoFit/>
            </a:bodyPr>
            <a:lstStyle/>
            <a:p>
              <a:r>
                <a:rPr lang="en-US" sz="1600" b="1" dirty="0"/>
                <a:t>Probability</a:t>
              </a:r>
            </a:p>
          </p:txBody>
        </p:sp>
        <p:sp>
          <p:nvSpPr>
            <p:cNvPr id="2" name="TextBox 1"/>
            <p:cNvSpPr txBox="1"/>
            <p:nvPr/>
          </p:nvSpPr>
          <p:spPr>
            <a:xfrm rot="16200000">
              <a:off x="2241888" y="2304532"/>
              <a:ext cx="2591156" cy="369332"/>
            </a:xfrm>
            <a:prstGeom prst="rect">
              <a:avLst/>
            </a:prstGeom>
            <a:solidFill>
              <a:schemeClr val="bg1"/>
            </a:solidFill>
          </p:spPr>
          <p:txBody>
            <a:bodyPr wrap="square" rtlCol="0">
              <a:spAutoFit/>
            </a:bodyPr>
            <a:lstStyle/>
            <a:p>
              <a:pPr algn="ctr"/>
              <a:r>
                <a:rPr lang="en-US" b="1" dirty="0"/>
                <a:t>Divergence</a:t>
              </a:r>
            </a:p>
          </p:txBody>
        </p:sp>
        <p:sp>
          <p:nvSpPr>
            <p:cNvPr id="7" name="TextBox 6"/>
            <p:cNvSpPr txBox="1"/>
            <p:nvPr/>
          </p:nvSpPr>
          <p:spPr>
            <a:xfrm>
              <a:off x="2075790" y="1540469"/>
              <a:ext cx="351378" cy="461665"/>
            </a:xfrm>
            <a:prstGeom prst="rect">
              <a:avLst/>
            </a:prstGeom>
            <a:noFill/>
          </p:spPr>
          <p:txBody>
            <a:bodyPr wrap="none" rtlCol="0">
              <a:spAutoFit/>
            </a:bodyPr>
            <a:lstStyle/>
            <a:p>
              <a:r>
                <a:rPr lang="en-US" sz="2400" dirty="0"/>
                <a:t>B</a:t>
              </a:r>
            </a:p>
          </p:txBody>
        </p:sp>
        <p:sp>
          <p:nvSpPr>
            <p:cNvPr id="9" name="TextBox 8"/>
            <p:cNvSpPr txBox="1"/>
            <p:nvPr/>
          </p:nvSpPr>
          <p:spPr>
            <a:xfrm>
              <a:off x="4419600" y="5338063"/>
              <a:ext cx="348172" cy="461665"/>
            </a:xfrm>
            <a:prstGeom prst="rect">
              <a:avLst/>
            </a:prstGeom>
            <a:noFill/>
          </p:spPr>
          <p:txBody>
            <a:bodyPr wrap="none" rtlCol="0">
              <a:spAutoFit/>
            </a:bodyPr>
            <a:lstStyle/>
            <a:p>
              <a:r>
                <a:rPr lang="en-US" sz="2400" dirty="0"/>
                <a:t>C</a:t>
              </a:r>
            </a:p>
          </p:txBody>
        </p:sp>
        <p:sp>
          <p:nvSpPr>
            <p:cNvPr id="11" name="TextBox 10"/>
            <p:cNvSpPr txBox="1"/>
            <p:nvPr/>
          </p:nvSpPr>
          <p:spPr>
            <a:xfrm>
              <a:off x="4267231" y="457200"/>
              <a:ext cx="362600" cy="461665"/>
            </a:xfrm>
            <a:prstGeom prst="rect">
              <a:avLst/>
            </a:prstGeom>
            <a:noFill/>
          </p:spPr>
          <p:txBody>
            <a:bodyPr wrap="none" rtlCol="0">
              <a:spAutoFit/>
            </a:bodyPr>
            <a:lstStyle/>
            <a:p>
              <a:r>
                <a:rPr lang="en-US" sz="2400" dirty="0"/>
                <a:t>A</a:t>
              </a:r>
            </a:p>
          </p:txBody>
        </p:sp>
        <p:sp>
          <p:nvSpPr>
            <p:cNvPr id="12" name="TextBox 11"/>
            <p:cNvSpPr txBox="1"/>
            <p:nvPr/>
          </p:nvSpPr>
          <p:spPr>
            <a:xfrm>
              <a:off x="5791200" y="6322949"/>
              <a:ext cx="1466235" cy="338554"/>
            </a:xfrm>
            <a:prstGeom prst="rect">
              <a:avLst/>
            </a:prstGeom>
            <a:solidFill>
              <a:schemeClr val="bg1"/>
            </a:solidFill>
          </p:spPr>
          <p:txBody>
            <a:bodyPr wrap="none" rtlCol="0">
              <a:spAutoFit/>
            </a:bodyPr>
            <a:lstStyle/>
            <a:p>
              <a:r>
                <a:rPr lang="en-US" sz="1600" b="1" dirty="0"/>
                <a:t>Interval (years)</a:t>
              </a:r>
            </a:p>
          </p:txBody>
        </p:sp>
      </p:grpSp>
      <p:sp>
        <p:nvSpPr>
          <p:cNvPr id="20" name="Title 1"/>
          <p:cNvSpPr txBox="1">
            <a:spLocks/>
          </p:cNvSpPr>
          <p:nvPr/>
        </p:nvSpPr>
        <p:spPr>
          <a:xfrm>
            <a:off x="76200" y="457200"/>
            <a:ext cx="7848600" cy="842666"/>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omic Sans MS" panose="030F0702030302020204" pitchFamily="66" charset="0"/>
              </a:rPr>
              <a:t>5. Challenging the models with data</a:t>
            </a:r>
            <a:endParaRPr lang="en-US" sz="3600" dirty="0">
              <a:solidFill>
                <a:srgbClr val="0070C0"/>
              </a:solidFill>
              <a:latin typeface="Comic Sans MS" panose="030F0702030302020204" pitchFamily="66" charset="0"/>
            </a:endParaRPr>
          </a:p>
        </p:txBody>
      </p:sp>
      <p:sp>
        <p:nvSpPr>
          <p:cNvPr id="17" name="TextBox 16"/>
          <p:cNvSpPr txBox="1"/>
          <p:nvPr/>
        </p:nvSpPr>
        <p:spPr>
          <a:xfrm>
            <a:off x="524540" y="3600110"/>
            <a:ext cx="1381597" cy="369332"/>
          </a:xfrm>
          <a:prstGeom prst="rect">
            <a:avLst/>
          </a:prstGeom>
          <a:noFill/>
        </p:spPr>
        <p:txBody>
          <a:bodyPr wrap="none" rtlCol="0">
            <a:spAutoFit/>
          </a:bodyPr>
          <a:lstStyle/>
          <a:p>
            <a:r>
              <a:rPr lang="en-US" dirty="0">
                <a:hlinkClick r:id="rId6" action="ppaction://hlinkfile"/>
              </a:rPr>
              <a:t>Animation 7</a:t>
            </a:r>
            <a:r>
              <a:rPr lang="en-US" dirty="0"/>
              <a:t> </a:t>
            </a:r>
          </a:p>
        </p:txBody>
      </p:sp>
    </p:spTree>
    <p:extLst>
      <p:ext uri="{BB962C8B-B14F-4D97-AF65-F5344CB8AC3E}">
        <p14:creationId xmlns:p14="http://schemas.microsoft.com/office/powerpoint/2010/main" val="4208584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have we learned?</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latin typeface="Comic Sans MS" panose="030F0702030302020204" pitchFamily="66" charset="0"/>
              </a:rPr>
              <a:t>Quantitative genetic models can be used to model adaptive radiations.</a:t>
            </a: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Models in which an adaptive peak is stationary can not account for the scope of actual adaptive radiations.</a:t>
            </a: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Bounded evolution is a prevalent mode of evolution on all timescales. </a:t>
            </a: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r>
              <a:rPr lang="en-US" dirty="0">
                <a:latin typeface="Comic Sans MS" panose="030F0702030302020204" pitchFamily="66" charset="0"/>
              </a:rPr>
              <a:t>Sudden departures from bounded evolution are rare but may account for the invasion of new adaptive zones.</a:t>
            </a: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6962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References</a:t>
            </a:r>
          </a:p>
        </p:txBody>
      </p:sp>
      <p:sp>
        <p:nvSpPr>
          <p:cNvPr id="3" name="Content Placeholder 2"/>
          <p:cNvSpPr>
            <a:spLocks noGrp="1"/>
          </p:cNvSpPr>
          <p:nvPr>
            <p:ph idx="1"/>
          </p:nvPr>
        </p:nvSpPr>
        <p:spPr>
          <a:xfrm>
            <a:off x="304800" y="1295400"/>
            <a:ext cx="8534400" cy="5410200"/>
          </a:xfrm>
        </p:spPr>
        <p:txBody>
          <a:bodyPr>
            <a:normAutofit fontScale="25000" lnSpcReduction="20000"/>
          </a:bodyPr>
          <a:lstStyle/>
          <a:p>
            <a:pPr marL="0" indent="0">
              <a:buNone/>
            </a:pPr>
            <a:endParaRPr lang="en-US" dirty="0"/>
          </a:p>
          <a:p>
            <a:r>
              <a:rPr lang="en-US" sz="7200" dirty="0" err="1"/>
              <a:t>Lande</a:t>
            </a:r>
            <a:r>
              <a:rPr lang="en-US" sz="7200" dirty="0"/>
              <a:t>, R. 1976.  Natural selection and random genetic drift in phenotypic evolution. Evolution 30:314-334.</a:t>
            </a:r>
          </a:p>
          <a:p>
            <a:r>
              <a:rPr lang="en-US" sz="7200" dirty="0" err="1"/>
              <a:t>Lande</a:t>
            </a:r>
            <a:r>
              <a:rPr lang="en-US" sz="7200" dirty="0"/>
              <a:t>, R.  1979. Quantitative genetic analysis of multivariate evolution, applied to brain: body size </a:t>
            </a:r>
            <a:r>
              <a:rPr lang="en-US" sz="7200" dirty="0" err="1"/>
              <a:t>allometry</a:t>
            </a:r>
            <a:r>
              <a:rPr lang="en-US" sz="7200" dirty="0"/>
              <a:t>.  Evolution 33: 402-416.</a:t>
            </a:r>
          </a:p>
          <a:p>
            <a:r>
              <a:rPr lang="en-US" sz="7200" dirty="0" err="1"/>
              <a:t>Lande</a:t>
            </a:r>
            <a:r>
              <a:rPr lang="en-US" sz="7200" dirty="0"/>
              <a:t>, R. 1980.  Sexual dimorphism, sexual selection, and adaptation in polygenic characters.  Evolution 34: 292-305.</a:t>
            </a:r>
          </a:p>
          <a:p>
            <a:r>
              <a:rPr lang="en-US" sz="7200" dirty="0"/>
              <a:t> Hansen, T. F., and E. P. Martins. 1996. Translating between </a:t>
            </a:r>
            <a:r>
              <a:rPr lang="en-US" sz="7200" dirty="0" err="1"/>
              <a:t>microevolutionary</a:t>
            </a:r>
            <a:r>
              <a:rPr lang="en-US" sz="7200" dirty="0"/>
              <a:t> process and </a:t>
            </a:r>
            <a:r>
              <a:rPr lang="en-US" sz="7200" dirty="0" err="1"/>
              <a:t>macroevolutionary</a:t>
            </a:r>
            <a:r>
              <a:rPr lang="en-US" sz="7200" dirty="0"/>
              <a:t> patterns: the correlation structure of interspecific data. Evolution 50: 1404-1417.</a:t>
            </a:r>
          </a:p>
          <a:p>
            <a:r>
              <a:rPr lang="en-US" sz="7200" dirty="0"/>
              <a:t>Hansen, T. F., J. </a:t>
            </a:r>
            <a:r>
              <a:rPr lang="en-US" sz="7200" dirty="0" err="1"/>
              <a:t>Pienaar</a:t>
            </a:r>
            <a:r>
              <a:rPr lang="en-US" sz="7200" dirty="0"/>
              <a:t>, and S. H. </a:t>
            </a:r>
            <a:r>
              <a:rPr lang="en-US" sz="7200" dirty="0" err="1"/>
              <a:t>Orzack</a:t>
            </a:r>
            <a:r>
              <a:rPr lang="en-US" sz="7200" dirty="0"/>
              <a:t>.  2008. A comparative method for studying adaptation to a randomly evolving environment. Evolution</a:t>
            </a:r>
            <a:r>
              <a:rPr lang="en-US" sz="7200" i="1" dirty="0"/>
              <a:t> </a:t>
            </a:r>
            <a:r>
              <a:rPr lang="en-US" sz="7200" dirty="0"/>
              <a:t>62:1965-1977.</a:t>
            </a:r>
          </a:p>
          <a:p>
            <a:r>
              <a:rPr lang="en-US" sz="7200" dirty="0"/>
              <a:t>Estes, E. &amp; S. J. Arnold.  2007.  Resolving the paradox of stasis: models with stabilizing selection explain evolutionary divergence on all timescales.  American Naturalist 169: 227-244.</a:t>
            </a:r>
          </a:p>
          <a:p>
            <a:r>
              <a:rPr lang="en-US" sz="7200" dirty="0"/>
              <a:t>Uyeda, J. C., T. F. Hansen, S. J. Arnold, and J. </a:t>
            </a:r>
            <a:r>
              <a:rPr lang="en-US" sz="7200" dirty="0" err="1"/>
              <a:t>Pienaar</a:t>
            </a:r>
            <a:r>
              <a:rPr lang="en-US" sz="7200" dirty="0"/>
              <a:t>.  2011.  The million-year wait for </a:t>
            </a:r>
            <a:r>
              <a:rPr lang="en-US" sz="7200" dirty="0" err="1"/>
              <a:t>macroevolutionary</a:t>
            </a:r>
            <a:r>
              <a:rPr lang="en-US" sz="7200" dirty="0"/>
              <a:t> bursts.  Proceedings of the National Academy of Sciences U.S.A. 108:15908-15913.</a:t>
            </a:r>
          </a:p>
          <a:p>
            <a:r>
              <a:rPr lang="en-US" sz="7200" dirty="0"/>
              <a:t>Arnold, S. J. 2014.  Phenotypic evolution, the ongoing synthesis.  American Naturalist 183: 729-746.</a:t>
            </a:r>
          </a:p>
          <a:p>
            <a:endParaRPr lang="en-US" sz="3500" dirty="0"/>
          </a:p>
          <a:p>
            <a:pPr marL="0" indent="0">
              <a:buNone/>
            </a:pPr>
            <a:endParaRPr lang="en-US" dirty="0"/>
          </a:p>
          <a:p>
            <a:endParaRPr lang="en-US" dirty="0"/>
          </a:p>
          <a:p>
            <a:endParaRPr lang="en-US" dirty="0">
              <a:latin typeface="Comic Sans MS" panose="030F0702030302020204" pitchFamily="66" charset="0"/>
            </a:endParaRPr>
          </a:p>
          <a:p>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spTree>
    <p:extLst>
      <p:ext uri="{BB962C8B-B14F-4D97-AF65-F5344CB8AC3E}">
        <p14:creationId xmlns:p14="http://schemas.microsoft.com/office/powerpoint/2010/main" val="315771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6487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solidFill>
                  <a:srgbClr val="0070C0"/>
                </a:solidFill>
                <a:latin typeface="Comic Sans MS" panose="030F0702030302020204" pitchFamily="66" charset="0"/>
              </a:rPr>
              <a:t>Evolution of the trait mean on an adaptive landscape: more than a metaphor</a:t>
            </a:r>
          </a:p>
        </p:txBody>
      </p:sp>
    </p:spTree>
    <p:extLst>
      <p:ext uri="{BB962C8B-B14F-4D97-AF65-F5344CB8AC3E}">
        <p14:creationId xmlns:p14="http://schemas.microsoft.com/office/powerpoint/2010/main" val="116592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Thesis</a:t>
            </a:r>
          </a:p>
        </p:txBody>
      </p:sp>
      <p:sp>
        <p:nvSpPr>
          <p:cNvPr id="3" name="Content Placeholder 2"/>
          <p:cNvSpPr>
            <a:spLocks noGrp="1"/>
          </p:cNvSpPr>
          <p:nvPr>
            <p:ph idx="1"/>
          </p:nvPr>
        </p:nvSpPr>
        <p:spPr/>
        <p:txBody>
          <a:bodyPr>
            <a:normAutofit fontScale="77500" lnSpcReduction="20000"/>
          </a:bodyPr>
          <a:lstStyle/>
          <a:p>
            <a:r>
              <a:rPr lang="en-US" dirty="0">
                <a:latin typeface="Comic Sans MS" panose="030F0702030302020204" pitchFamily="66" charset="0"/>
              </a:rPr>
              <a:t>Models for adaptive radiation can be constructed with quantitative genetic parameters.</a:t>
            </a:r>
          </a:p>
          <a:p>
            <a:pPr marL="0" indent="0">
              <a:buNone/>
            </a:pPr>
            <a:endParaRPr lang="en-US" dirty="0">
              <a:latin typeface="Comic Sans MS" panose="030F0702030302020204" pitchFamily="66" charset="0"/>
            </a:endParaRPr>
          </a:p>
          <a:p>
            <a:r>
              <a:rPr lang="en-US" dirty="0">
                <a:latin typeface="Comic Sans MS" panose="030F0702030302020204" pitchFamily="66" charset="0"/>
              </a:rPr>
              <a:t>The use of quantitative genetic parameters allows us to cross-check with the empirical literature on inheritance, selection, and population size.</a:t>
            </a:r>
          </a:p>
          <a:p>
            <a:endParaRPr lang="en-US" dirty="0">
              <a:solidFill>
                <a:srgbClr val="0070C0"/>
              </a:solidFill>
              <a:latin typeface="Comic Sans MS" panose="030F0702030302020204" pitchFamily="66" charset="0"/>
            </a:endParaRPr>
          </a:p>
          <a:p>
            <a:r>
              <a:rPr lang="en-US" dirty="0">
                <a:latin typeface="Comic Sans MS" panose="030F0702030302020204" pitchFamily="66" charset="0"/>
              </a:rPr>
              <a:t>Stabilizing selection and peak movement appear to be necessary but may not be sufficient to account for evolution in deep time.</a:t>
            </a:r>
          </a:p>
          <a:p>
            <a:pPr marL="0" indent="0">
              <a:buNone/>
            </a:pPr>
            <a:r>
              <a:rPr lang="en-US" dirty="0">
                <a:solidFill>
                  <a:srgbClr val="0070C0"/>
                </a:solidFill>
                <a:latin typeface="Comic Sans MS" panose="030F0702030302020204" pitchFamily="66" charset="0"/>
              </a:rPr>
              <a:t> </a:t>
            </a:r>
          </a:p>
          <a:p>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38478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1. Evolution without selection, genetic drift</a:t>
            </a:r>
            <a:endParaRPr lang="en-US" sz="3600" dirty="0">
              <a:solidFill>
                <a:srgbClr val="0070C0"/>
              </a:solidFill>
              <a:latin typeface="Comic Sans MS" panose="030F0702030302020204" pitchFamily="66" charset="0"/>
            </a:endParaRPr>
          </a:p>
        </p:txBody>
      </p:sp>
      <p:sp>
        <p:nvSpPr>
          <p:cNvPr id="4" name="TextBox 3"/>
          <p:cNvSpPr txBox="1"/>
          <p:nvPr/>
        </p:nvSpPr>
        <p:spPr>
          <a:xfrm>
            <a:off x="457200" y="1138535"/>
            <a:ext cx="7814960" cy="830997"/>
          </a:xfrm>
          <a:prstGeom prst="rect">
            <a:avLst/>
          </a:prstGeom>
          <a:noFill/>
        </p:spPr>
        <p:txBody>
          <a:bodyPr wrap="none" rtlCol="0">
            <a:spAutoFit/>
          </a:bodyPr>
          <a:lstStyle/>
          <a:p>
            <a:pPr marL="457200" indent="-457200" algn="ctr">
              <a:buAutoNum type="alphaLcPeriod"/>
            </a:pPr>
            <a:r>
              <a:rPr lang="en-US" sz="2400" dirty="0">
                <a:solidFill>
                  <a:srgbClr val="0070C0"/>
                </a:solidFill>
                <a:latin typeface="Comic Sans MS" panose="030F0702030302020204" pitchFamily="66" charset="0"/>
              </a:rPr>
              <a:t>Sampling N</a:t>
            </a:r>
            <a:r>
              <a:rPr lang="en-US" sz="2400" baseline="-25000" dirty="0">
                <a:solidFill>
                  <a:srgbClr val="0070C0"/>
                </a:solidFill>
                <a:latin typeface="Comic Sans MS" panose="030F0702030302020204" pitchFamily="66" charset="0"/>
              </a:rPr>
              <a:t>e</a:t>
            </a:r>
            <a:r>
              <a:rPr lang="en-US" sz="2400" dirty="0">
                <a:solidFill>
                  <a:srgbClr val="0070C0"/>
                </a:solidFill>
                <a:latin typeface="Comic Sans MS" panose="030F0702030302020204" pitchFamily="66" charset="0"/>
              </a:rPr>
              <a:t> individuals from a normal distribution</a:t>
            </a:r>
          </a:p>
          <a:p>
            <a:pPr algn="ctr"/>
            <a:r>
              <a:rPr lang="en-US" sz="2400" dirty="0">
                <a:solidFill>
                  <a:srgbClr val="0070C0"/>
                </a:solidFill>
                <a:latin typeface="Comic Sans MS" panose="030F0702030302020204" pitchFamily="66" charset="0"/>
              </a:rPr>
              <a:t> of breeding values</a:t>
            </a:r>
          </a:p>
        </p:txBody>
      </p:sp>
      <mc:AlternateContent xmlns:mc="http://schemas.openxmlformats.org/markup-compatibility/2006" xmlns:a14="http://schemas.microsoft.com/office/drawing/2010/main">
        <mc:Choice Requires="a14">
          <p:sp>
            <p:nvSpPr>
              <p:cNvPr id="5" name="TextBox 4"/>
              <p:cNvSpPr txBox="1">
                <a:spLocks noChangeAspect="1"/>
              </p:cNvSpPr>
              <p:nvPr/>
            </p:nvSpPr>
            <p:spPr>
              <a:xfrm>
                <a:off x="2802580" y="2133600"/>
                <a:ext cx="3124200" cy="84863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𝑉𝑎𝑟</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a:rPr>
                                <m:t>𝑧</m:t>
                              </m:r>
                            </m:e>
                          </m:acc>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sSub>
                            <m:sSubPr>
                              <m:ctrlPr>
                                <a:rPr lang="en-US" sz="2400" b="0" i="1" smtClean="0">
                                  <a:latin typeface="Cambria Math" panose="02040503050406030204" pitchFamily="18" charset="0"/>
                                </a:rPr>
                              </m:ctrlPr>
                            </m:sSubPr>
                            <m:e>
                              <m:r>
                                <a:rPr lang="en-US" sz="2400" b="0" i="1" smtClean="0">
                                  <a:latin typeface="Cambria Math"/>
                                </a:rPr>
                                <m:t>𝑁</m:t>
                              </m:r>
                            </m:e>
                            <m:sub>
                              <m:r>
                                <a:rPr lang="en-US" sz="2400" b="0" i="1" smtClean="0">
                                  <a:latin typeface="Cambria Math"/>
                                </a:rPr>
                                <m:t>𝑒</m:t>
                              </m:r>
                            </m:sub>
                          </m:sSub>
                        </m:den>
                      </m:f>
                      <m:r>
                        <a:rPr lang="en-US" sz="2400" b="0" i="1" smtClean="0">
                          <a:latin typeface="Cambria Math"/>
                        </a:rPr>
                        <m:t>𝐺</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802580" y="2133600"/>
                <a:ext cx="3124200" cy="848630"/>
              </a:xfrm>
              <a:prstGeom prst="rect">
                <a:avLst/>
              </a:prstGeom>
              <a:blipFill rotWithShape="1">
                <a:blip r:embed="rId3"/>
                <a:stretch>
                  <a:fillRect/>
                </a:stretch>
              </a:blipFill>
            </p:spPr>
            <p:txBody>
              <a:bodyPr/>
              <a:lstStyle/>
              <a:p>
                <a:r>
                  <a:rPr lang="en-US">
                    <a:noFill/>
                  </a:rPr>
                  <a:t> </a:t>
                </a:r>
              </a:p>
            </p:txBody>
          </p:sp>
        </mc:Fallback>
      </mc:AlternateContent>
      <p:sp>
        <p:nvSpPr>
          <p:cNvPr id="11" name="TextBox 10"/>
          <p:cNvSpPr txBox="1"/>
          <p:nvPr/>
        </p:nvSpPr>
        <p:spPr>
          <a:xfrm>
            <a:off x="228600" y="3341096"/>
            <a:ext cx="4724400" cy="1200329"/>
          </a:xfrm>
          <a:prstGeom prst="rect">
            <a:avLst/>
          </a:prstGeom>
          <a:noFill/>
        </p:spPr>
        <p:txBody>
          <a:bodyPr wrap="square" rtlCol="0">
            <a:spAutoFit/>
          </a:bodyPr>
          <a:lstStyle/>
          <a:p>
            <a:pPr marL="457200" indent="-457200" algn="ctr">
              <a:buAutoNum type="alphaLcPeriod" startAt="2"/>
            </a:pPr>
            <a:r>
              <a:rPr lang="en-US" sz="2400" dirty="0">
                <a:solidFill>
                  <a:srgbClr val="0070C0"/>
                </a:solidFill>
                <a:latin typeface="Comic Sans MS" panose="030F0702030302020204" pitchFamily="66" charset="0"/>
              </a:rPr>
              <a:t>Projecting the distribution of breeding values </a:t>
            </a:r>
          </a:p>
          <a:p>
            <a:pPr algn="ctr"/>
            <a:r>
              <a:rPr lang="en-US" sz="2400" dirty="0">
                <a:solidFill>
                  <a:srgbClr val="0070C0"/>
                </a:solidFill>
                <a:latin typeface="Comic Sans MS" panose="030F0702030302020204" pitchFamily="66" charset="0"/>
              </a:rPr>
              <a:t>into the future</a:t>
            </a:r>
          </a:p>
        </p:txBody>
      </p:sp>
      <mc:AlternateContent xmlns:mc="http://schemas.openxmlformats.org/markup-compatibility/2006" xmlns:a14="http://schemas.microsoft.com/office/drawing/2010/main">
        <mc:Choice Requires="a14">
          <p:sp>
            <p:nvSpPr>
              <p:cNvPr id="13" name="TextBox 12"/>
              <p:cNvSpPr txBox="1"/>
              <p:nvPr/>
            </p:nvSpPr>
            <p:spPr>
              <a:xfrm>
                <a:off x="1600200" y="4774604"/>
                <a:ext cx="2191947" cy="661591"/>
              </a:xfrm>
              <a:prstGeom prst="rect">
                <a:avLst/>
              </a:prstGeom>
              <a:solidFill>
                <a:schemeClr val="bg1"/>
              </a:solidFill>
            </p:spPr>
            <p:txBody>
              <a:bodyPr wrap="none" rtlCol="0">
                <a:spAutoFit/>
              </a:bodyPr>
              <a:lstStyle/>
              <a:p>
                <a:r>
                  <a:rPr lang="en-US" sz="2400" i="1" dirty="0">
                    <a:latin typeface="Cambria" panose="02040503050406030204" pitchFamily="18" charset="0"/>
                  </a:rPr>
                  <a:t>Var</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a:rPr>
                                  <m:t>𝑧</m:t>
                                </m:r>
                              </m:e>
                            </m:acc>
                          </m:e>
                          <m:sub>
                            <m:r>
                              <a:rPr lang="en-US" sz="2400" b="0" i="1" smtClean="0">
                                <a:latin typeface="Cambria Math"/>
                              </a:rPr>
                              <m:t>𝑡</m:t>
                            </m:r>
                          </m:sub>
                        </m:sSub>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sSub>
                          <m:sSubPr>
                            <m:ctrlPr>
                              <a:rPr lang="en-US" sz="2400" b="0" i="1" smtClean="0">
                                <a:latin typeface="Cambria Math" panose="02040503050406030204" pitchFamily="18" charset="0"/>
                              </a:rPr>
                            </m:ctrlPr>
                          </m:sSubPr>
                          <m:e>
                            <m:r>
                              <a:rPr lang="en-US" sz="2400" b="0" i="1" smtClean="0">
                                <a:latin typeface="Cambria Math"/>
                              </a:rPr>
                              <m:t>𝑁</m:t>
                            </m:r>
                          </m:e>
                          <m:sub>
                            <m:r>
                              <a:rPr lang="en-US" sz="2400" b="0" i="1" smtClean="0">
                                <a:latin typeface="Cambria Math"/>
                              </a:rPr>
                              <m:t>𝑒</m:t>
                            </m:r>
                          </m:sub>
                        </m:sSub>
                      </m:den>
                    </m:f>
                    <m:r>
                      <a:rPr lang="en-US" sz="2400" b="0" i="1" smtClean="0">
                        <a:latin typeface="Cambria Math"/>
                      </a:rPr>
                      <m:t>𝐺𝑡</m:t>
                    </m:r>
                  </m:oMath>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00200" y="4774604"/>
                <a:ext cx="2191947" cy="661591"/>
              </a:xfrm>
              <a:prstGeom prst="rect">
                <a:avLst/>
              </a:prstGeom>
              <a:blipFill rotWithShape="1">
                <a:blip r:embed="rId4"/>
                <a:stretch>
                  <a:fillRect l="-4457"/>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341096"/>
            <a:ext cx="3285606" cy="3279371"/>
          </a:xfrm>
          <a:prstGeom prst="rect">
            <a:avLst/>
          </a:prstGeom>
        </p:spPr>
      </p:pic>
      <p:sp>
        <p:nvSpPr>
          <p:cNvPr id="8" name="TextBox 7"/>
          <p:cNvSpPr txBox="1"/>
          <p:nvPr/>
        </p:nvSpPr>
        <p:spPr>
          <a:xfrm>
            <a:off x="6477000" y="6435801"/>
            <a:ext cx="1240596" cy="369332"/>
          </a:xfrm>
          <a:prstGeom prst="rect">
            <a:avLst/>
          </a:prstGeom>
          <a:solidFill>
            <a:schemeClr val="bg1"/>
          </a:solidFill>
        </p:spPr>
        <p:txBody>
          <a:bodyPr wrap="none" rtlCol="0">
            <a:spAutoFit/>
          </a:bodyPr>
          <a:lstStyle/>
          <a:p>
            <a:r>
              <a:rPr lang="en-US" dirty="0"/>
              <a:t>Generation</a:t>
            </a:r>
          </a:p>
        </p:txBody>
      </p:sp>
      <p:sp>
        <p:nvSpPr>
          <p:cNvPr id="9" name="TextBox 8"/>
          <p:cNvSpPr txBox="1"/>
          <p:nvPr/>
        </p:nvSpPr>
        <p:spPr>
          <a:xfrm rot="16200000">
            <a:off x="4588603" y="4675530"/>
            <a:ext cx="1490793" cy="369332"/>
          </a:xfrm>
          <a:prstGeom prst="rect">
            <a:avLst/>
          </a:prstGeom>
          <a:solidFill>
            <a:schemeClr val="bg1"/>
          </a:solidFill>
        </p:spPr>
        <p:txBody>
          <a:bodyPr wrap="none" rtlCol="0">
            <a:spAutoFit/>
          </a:bodyPr>
          <a:lstStyle/>
          <a:p>
            <a:r>
              <a:rPr lang="en-US" dirty="0"/>
              <a:t>Lineage mean</a:t>
            </a:r>
          </a:p>
        </p:txBody>
      </p:sp>
    </p:spTree>
    <p:extLst>
      <p:ext uri="{BB962C8B-B14F-4D97-AF65-F5344CB8AC3E}">
        <p14:creationId xmlns:p14="http://schemas.microsoft.com/office/powerpoint/2010/main" val="227317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1. Evolution without selection, genetic drift</a:t>
            </a:r>
            <a:endParaRPr lang="en-US" sz="3600" dirty="0">
              <a:solidFill>
                <a:srgbClr val="0070C0"/>
              </a:solidFill>
              <a:latin typeface="Comic Sans MS" panose="030F0702030302020204" pitchFamily="66" charset="0"/>
            </a:endParaRPr>
          </a:p>
        </p:txBody>
      </p:sp>
      <p:sp>
        <p:nvSpPr>
          <p:cNvPr id="4" name="TextBox 3"/>
          <p:cNvSpPr txBox="1"/>
          <p:nvPr/>
        </p:nvSpPr>
        <p:spPr>
          <a:xfrm>
            <a:off x="1416959" y="1219200"/>
            <a:ext cx="6784230"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c. Many replicate populations evolving by drift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2137102"/>
            <a:ext cx="4381500" cy="43751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62400" y="2667000"/>
                <a:ext cx="1693349" cy="519181"/>
              </a:xfrm>
              <a:prstGeom prst="rect">
                <a:avLst/>
              </a:prstGeom>
              <a:noFill/>
            </p:spPr>
            <p:txBody>
              <a:bodyPr wrap="none" rtlCol="0">
                <a:spAutoFit/>
              </a:bodyPr>
              <a:lstStyle/>
              <a:p>
                <a:r>
                  <a:rPr lang="en-US" i="1" dirty="0">
                    <a:latin typeface="Cambria" panose="02040503050406030204" pitchFamily="18" charset="0"/>
                  </a:rPr>
                  <a:t>Var</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𝑧</m:t>
                                </m:r>
                              </m:e>
                            </m:acc>
                          </m:e>
                          <m:sub>
                            <m:r>
                              <a:rPr lang="en-US" b="0" i="1" smtClean="0">
                                <a:latin typeface="Cambria Math"/>
                              </a:rPr>
                              <m:t>𝑡</m:t>
                            </m:r>
                          </m:sub>
                        </m:sSub>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𝑒</m:t>
                            </m:r>
                          </m:sub>
                        </m:sSub>
                      </m:den>
                    </m:f>
                    <m:r>
                      <a:rPr lang="en-US" b="0" i="1" smtClean="0">
                        <a:latin typeface="Cambria Math"/>
                      </a:rPr>
                      <m:t>𝐺𝑡</m:t>
                    </m:r>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962400" y="2667000"/>
                <a:ext cx="1693349" cy="519181"/>
              </a:xfrm>
              <a:prstGeom prst="rect">
                <a:avLst/>
              </a:prstGeom>
              <a:blipFill rotWithShape="1">
                <a:blip r:embed="rId4"/>
                <a:stretch>
                  <a:fillRect l="-2878"/>
                </a:stretch>
              </a:blipFill>
            </p:spPr>
            <p:txBody>
              <a:bodyPr/>
              <a:lstStyle/>
              <a:p>
                <a:r>
                  <a:rPr lang="en-US">
                    <a:noFill/>
                  </a:rPr>
                  <a:t> </a:t>
                </a:r>
              </a:p>
            </p:txBody>
          </p:sp>
        </mc:Fallback>
      </mc:AlternateContent>
      <p:sp>
        <p:nvSpPr>
          <p:cNvPr id="6" name="TextBox 5"/>
          <p:cNvSpPr txBox="1"/>
          <p:nvPr/>
        </p:nvSpPr>
        <p:spPr>
          <a:xfrm>
            <a:off x="4019107" y="6183119"/>
            <a:ext cx="1240596" cy="369332"/>
          </a:xfrm>
          <a:prstGeom prst="rect">
            <a:avLst/>
          </a:prstGeom>
          <a:solidFill>
            <a:schemeClr val="bg1"/>
          </a:solidFill>
        </p:spPr>
        <p:txBody>
          <a:bodyPr wrap="none" rtlCol="0">
            <a:spAutoFit/>
          </a:bodyPr>
          <a:lstStyle/>
          <a:p>
            <a:r>
              <a:rPr lang="en-US" dirty="0"/>
              <a:t>Generation</a:t>
            </a:r>
          </a:p>
        </p:txBody>
      </p:sp>
      <p:sp>
        <p:nvSpPr>
          <p:cNvPr id="8" name="TextBox 7"/>
          <p:cNvSpPr txBox="1"/>
          <p:nvPr/>
        </p:nvSpPr>
        <p:spPr>
          <a:xfrm rot="16200000">
            <a:off x="1635853" y="4140010"/>
            <a:ext cx="1490793" cy="369332"/>
          </a:xfrm>
          <a:prstGeom prst="rect">
            <a:avLst/>
          </a:prstGeom>
          <a:solidFill>
            <a:schemeClr val="bg1"/>
          </a:solidFill>
        </p:spPr>
        <p:txBody>
          <a:bodyPr wrap="none" rtlCol="0">
            <a:spAutoFit/>
          </a:bodyPr>
          <a:lstStyle/>
          <a:p>
            <a:r>
              <a:rPr lang="en-US" dirty="0"/>
              <a:t>Lineage mean</a:t>
            </a:r>
          </a:p>
        </p:txBody>
      </p:sp>
      <p:sp>
        <p:nvSpPr>
          <p:cNvPr id="10" name="TextBox 9"/>
          <p:cNvSpPr txBox="1"/>
          <p:nvPr/>
        </p:nvSpPr>
        <p:spPr>
          <a:xfrm>
            <a:off x="7543800" y="3579279"/>
            <a:ext cx="1328697" cy="369332"/>
          </a:xfrm>
          <a:prstGeom prst="rect">
            <a:avLst/>
          </a:prstGeom>
          <a:noFill/>
        </p:spPr>
        <p:txBody>
          <a:bodyPr wrap="none" rtlCol="0">
            <a:spAutoFit/>
          </a:bodyPr>
          <a:lstStyle/>
          <a:p>
            <a:r>
              <a:rPr lang="en-US" dirty="0">
                <a:solidFill>
                  <a:srgbClr val="FF0000"/>
                </a:solidFill>
                <a:hlinkClick r:id="rId5"/>
              </a:rPr>
              <a:t>Animation 1</a:t>
            </a:r>
            <a:endParaRPr lang="en-US" dirty="0">
              <a:solidFill>
                <a:srgbClr val="FF0000"/>
              </a:solidFill>
            </a:endParaRPr>
          </a:p>
        </p:txBody>
      </p:sp>
    </p:spTree>
    <p:extLst>
      <p:ext uri="{BB962C8B-B14F-4D97-AF65-F5344CB8AC3E}">
        <p14:creationId xmlns:p14="http://schemas.microsoft.com/office/powerpoint/2010/main" val="107414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2. </a:t>
            </a:r>
            <a:r>
              <a:rPr lang="en-US" sz="3600" dirty="0" err="1">
                <a:latin typeface="Comic Sans MS" panose="030F0702030302020204" pitchFamily="66" charset="0"/>
              </a:rPr>
              <a:t>Univariate</a:t>
            </a:r>
            <a:r>
              <a:rPr lang="en-US" sz="3600" dirty="0">
                <a:latin typeface="Comic Sans MS" panose="030F0702030302020204" pitchFamily="66" charset="0"/>
              </a:rPr>
              <a:t> evolution about a stationary peak</a:t>
            </a:r>
            <a:endParaRPr lang="en-US" sz="3600" dirty="0">
              <a:solidFill>
                <a:srgbClr val="0070C0"/>
              </a:solidFill>
              <a:latin typeface="Comic Sans MS" panose="030F0702030302020204" pitchFamily="66" charset="0"/>
            </a:endParaRPr>
          </a:p>
        </p:txBody>
      </p:sp>
      <p:sp>
        <p:nvSpPr>
          <p:cNvPr id="4" name="TextBox 3"/>
          <p:cNvSpPr txBox="1"/>
          <p:nvPr/>
        </p:nvSpPr>
        <p:spPr>
          <a:xfrm>
            <a:off x="457200" y="1138535"/>
            <a:ext cx="787587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a. Tendency to evolve uphill on the adaptive landscape</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8" y="1752599"/>
            <a:ext cx="2933700"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602" y="2643963"/>
            <a:ext cx="9054082"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b. Stochastic dynamics with a single Gaussian, stationary peak</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849426"/>
            <a:ext cx="516890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826" y="5066634"/>
            <a:ext cx="50419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99953" y="3182218"/>
            <a:ext cx="5644494" cy="461665"/>
          </a:xfrm>
          <a:prstGeom prst="rect">
            <a:avLst/>
          </a:prstGeom>
          <a:noFill/>
        </p:spPr>
        <p:txBody>
          <a:bodyPr wrap="none" rtlCol="0">
            <a:spAutoFit/>
          </a:bodyPr>
          <a:lstStyle/>
          <a:p>
            <a:r>
              <a:rPr lang="en-US" sz="2400" dirty="0">
                <a:solidFill>
                  <a:srgbClr val="FF0000"/>
                </a:solidFill>
                <a:latin typeface="Comic Sans MS" panose="030F0702030302020204" pitchFamily="66" charset="0"/>
              </a:rPr>
              <a:t>The Ornstein-</a:t>
            </a:r>
            <a:r>
              <a:rPr lang="en-US" sz="2400" dirty="0" err="1">
                <a:solidFill>
                  <a:srgbClr val="FF0000"/>
                </a:solidFill>
                <a:latin typeface="Comic Sans MS" panose="030F0702030302020204" pitchFamily="66" charset="0"/>
              </a:rPr>
              <a:t>Uhlenbeck</a:t>
            </a:r>
            <a:r>
              <a:rPr lang="en-US" sz="2400" dirty="0">
                <a:solidFill>
                  <a:srgbClr val="FF0000"/>
                </a:solidFill>
                <a:latin typeface="Comic Sans MS" panose="030F0702030302020204" pitchFamily="66" charset="0"/>
              </a:rPr>
              <a:t>, OU, process</a:t>
            </a:r>
          </a:p>
        </p:txBody>
      </p:sp>
      <p:sp>
        <p:nvSpPr>
          <p:cNvPr id="5" name="TextBox 4"/>
          <p:cNvSpPr txBox="1"/>
          <p:nvPr/>
        </p:nvSpPr>
        <p:spPr>
          <a:xfrm>
            <a:off x="457200" y="4090210"/>
            <a:ext cx="3104440" cy="369332"/>
          </a:xfrm>
          <a:prstGeom prst="rect">
            <a:avLst/>
          </a:prstGeom>
          <a:noFill/>
        </p:spPr>
        <p:txBody>
          <a:bodyPr wrap="none" rtlCol="0">
            <a:spAutoFit/>
          </a:bodyPr>
          <a:lstStyle/>
          <a:p>
            <a:r>
              <a:rPr lang="en-US" dirty="0"/>
              <a:t>Per generation change in mean</a:t>
            </a:r>
          </a:p>
        </p:txBody>
      </p:sp>
      <p:sp>
        <p:nvSpPr>
          <p:cNvPr id="6" name="TextBox 5"/>
          <p:cNvSpPr txBox="1"/>
          <p:nvPr/>
        </p:nvSpPr>
        <p:spPr>
          <a:xfrm>
            <a:off x="725685" y="5257818"/>
            <a:ext cx="2560381" cy="646331"/>
          </a:xfrm>
          <a:prstGeom prst="rect">
            <a:avLst/>
          </a:prstGeom>
          <a:noFill/>
        </p:spPr>
        <p:txBody>
          <a:bodyPr wrap="none" rtlCol="0">
            <a:spAutoFit/>
          </a:bodyPr>
          <a:lstStyle/>
          <a:p>
            <a:pPr algn="ctr"/>
            <a:r>
              <a:rPr lang="en-US" dirty="0"/>
              <a:t>Variance among replicate</a:t>
            </a:r>
          </a:p>
          <a:p>
            <a:pPr algn="ctr"/>
            <a:r>
              <a:rPr lang="en-US" dirty="0"/>
              <a:t>lineages in trait mean</a:t>
            </a:r>
          </a:p>
        </p:txBody>
      </p:sp>
      <mc:AlternateContent xmlns:mc="http://schemas.openxmlformats.org/markup-compatibility/2006" xmlns:a14="http://schemas.microsoft.com/office/drawing/2010/main">
        <mc:Choice Requires="a14">
          <p:sp>
            <p:nvSpPr>
              <p:cNvPr id="8" name="TextBox 7"/>
              <p:cNvSpPr txBox="1"/>
              <p:nvPr/>
            </p:nvSpPr>
            <p:spPr>
              <a:xfrm>
                <a:off x="4395996" y="1909116"/>
                <a:ext cx="349698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func>
                        <m:funcPr>
                          <m:ctrlPr>
                            <a:rPr lang="en-US" sz="2400" b="0" i="1" smtClean="0">
                              <a:latin typeface="Cambria Math" panose="02040503050406030204" pitchFamily="18" charset="0"/>
                              <a:ea typeface="Cambria Math"/>
                            </a:rPr>
                          </m:ctrlPr>
                        </m:funcPr>
                        <m:fName>
                          <m:r>
                            <m:rPr>
                              <m:sty m:val="p"/>
                            </m:rPr>
                            <a:rPr lang="en-US" sz="2400" b="0" i="0" smtClean="0">
                              <a:latin typeface="Cambria Math"/>
                              <a:ea typeface="Cambria Math"/>
                            </a:rPr>
                            <m:t>ln</m:t>
                          </m:r>
                        </m:fName>
                        <m:e>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𝑊</m:t>
                              </m:r>
                            </m:e>
                          </m:acc>
                          <m:r>
                            <a:rPr lang="en-US" sz="2400" i="1">
                              <a:latin typeface="Cambria Math"/>
                              <a:ea typeface="Cambria Math"/>
                            </a:rPr>
                            <m:t>≅</m:t>
                          </m:r>
                          <m:r>
                            <a:rPr lang="en-US" sz="2400" b="0" i="1" smtClean="0">
                              <a:latin typeface="Cambria Math"/>
                              <a:ea typeface="Cambria Math"/>
                            </a:rPr>
                            <m:t> ∆</m:t>
                          </m:r>
                          <m:sSup>
                            <m:sSupPr>
                              <m:ctrlPr>
                                <a:rPr lang="en-US" sz="2400" b="0" i="1" smtClean="0">
                                  <a:latin typeface="Cambria Math" panose="02040503050406030204" pitchFamily="18" charset="0"/>
                                  <a:ea typeface="Cambria Math"/>
                                </a:rPr>
                              </m:ctrlPr>
                            </m:sSupPr>
                            <m:e>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𝑧</m:t>
                                  </m:r>
                                </m:e>
                              </m:acc>
                            </m:e>
                            <m:sup>
                              <m:r>
                                <a:rPr lang="en-US" sz="2400" b="0" i="1" smtClean="0">
                                  <a:latin typeface="Cambria Math"/>
                                  <a:ea typeface="Cambria Math"/>
                                </a:rPr>
                                <m:t>𝑇</m:t>
                              </m:r>
                            </m:sup>
                          </m:sSup>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𝐺</m:t>
                              </m:r>
                            </m:e>
                            <m:sup>
                              <m:r>
                                <a:rPr lang="en-US" sz="2400" b="0" i="1" smtClean="0">
                                  <a:latin typeface="Cambria Math"/>
                                  <a:ea typeface="Cambria Math"/>
                                </a:rPr>
                                <m:t>−1</m:t>
                              </m:r>
                            </m:sup>
                          </m:sSup>
                          <m:r>
                            <a:rPr lang="en-US" sz="2400" b="0" i="1" smtClean="0">
                              <a:latin typeface="Cambria Math"/>
                              <a:ea typeface="Cambria Math"/>
                            </a:rPr>
                            <m:t>∆</m:t>
                          </m:r>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𝑧</m:t>
                              </m:r>
                            </m:e>
                          </m:acc>
                        </m:e>
                      </m:func>
                      <m:r>
                        <a:rPr lang="en-US" sz="2400" b="0" i="1" smtClean="0">
                          <a:latin typeface="Cambria Math"/>
                          <a:ea typeface="Cambria Math"/>
                        </a:rPr>
                        <m:t>≥0</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395996" y="1909116"/>
                <a:ext cx="3496983" cy="46166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70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fontScale="90000"/>
          </a:bodyPr>
          <a:lstStyle/>
          <a:p>
            <a:r>
              <a:rPr lang="en-US" sz="3600" dirty="0">
                <a:latin typeface="Comic Sans MS" panose="030F0702030302020204" pitchFamily="66" charset="0"/>
              </a:rPr>
              <a:t>2. </a:t>
            </a:r>
            <a:r>
              <a:rPr lang="en-US" sz="3600" dirty="0" err="1">
                <a:latin typeface="Comic Sans MS" panose="030F0702030302020204" pitchFamily="66" charset="0"/>
              </a:rPr>
              <a:t>Univariate</a:t>
            </a:r>
            <a:r>
              <a:rPr lang="en-US" sz="3600" dirty="0">
                <a:latin typeface="Comic Sans MS" panose="030F0702030302020204" pitchFamily="66" charset="0"/>
              </a:rPr>
              <a:t> evolution about a stationary peak</a:t>
            </a:r>
            <a:endParaRPr lang="en-US" sz="3600" dirty="0">
              <a:solidFill>
                <a:srgbClr val="0070C0"/>
              </a:solidFill>
              <a:latin typeface="Comic Sans MS" panose="030F0702030302020204" pitchFamily="66" charset="0"/>
            </a:endParaRPr>
          </a:p>
        </p:txBody>
      </p:sp>
      <p:sp>
        <p:nvSpPr>
          <p:cNvPr id="7" name="TextBox 6"/>
          <p:cNvSpPr txBox="1"/>
          <p:nvPr/>
        </p:nvSpPr>
        <p:spPr>
          <a:xfrm>
            <a:off x="838200" y="833735"/>
            <a:ext cx="7730001"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b. Stochastic dynamics with a single, stationary peak</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751" y="1403498"/>
            <a:ext cx="30099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951052" y="1591990"/>
            <a:ext cx="2306748" cy="5101942"/>
            <a:chOff x="2951052" y="1591990"/>
            <a:chExt cx="2306748" cy="5101942"/>
          </a:xfrm>
        </p:grpSpPr>
        <p:sp>
          <p:nvSpPr>
            <p:cNvPr id="3" name="TextBox 2"/>
            <p:cNvSpPr txBox="1"/>
            <p:nvPr/>
          </p:nvSpPr>
          <p:spPr>
            <a:xfrm>
              <a:off x="3962403" y="6324600"/>
              <a:ext cx="1295397" cy="369332"/>
            </a:xfrm>
            <a:prstGeom prst="rect">
              <a:avLst/>
            </a:prstGeom>
            <a:solidFill>
              <a:schemeClr val="bg1"/>
            </a:solidFill>
          </p:spPr>
          <p:txBody>
            <a:bodyPr wrap="square" rtlCol="0">
              <a:spAutoFit/>
            </a:bodyPr>
            <a:lstStyle/>
            <a:p>
              <a:r>
                <a:rPr lang="en-US" dirty="0"/>
                <a:t>Generation</a:t>
              </a:r>
            </a:p>
          </p:txBody>
        </p:sp>
        <p:sp>
          <p:nvSpPr>
            <p:cNvPr id="5" name="TextBox 4"/>
            <p:cNvSpPr txBox="1"/>
            <p:nvPr/>
          </p:nvSpPr>
          <p:spPr>
            <a:xfrm rot="16200000">
              <a:off x="2390320" y="4904130"/>
              <a:ext cx="1490795" cy="369332"/>
            </a:xfrm>
            <a:prstGeom prst="rect">
              <a:avLst/>
            </a:prstGeom>
            <a:solidFill>
              <a:schemeClr val="bg1"/>
            </a:solidFill>
          </p:spPr>
          <p:txBody>
            <a:bodyPr wrap="square" rtlCol="0">
              <a:spAutoFit/>
            </a:bodyPr>
            <a:lstStyle/>
            <a:p>
              <a:r>
                <a:rPr lang="en-US" dirty="0"/>
                <a:t>Lineage mean</a:t>
              </a:r>
            </a:p>
          </p:txBody>
        </p:sp>
        <p:sp>
          <p:nvSpPr>
            <p:cNvPr id="11" name="TextBox 10"/>
            <p:cNvSpPr txBox="1"/>
            <p:nvPr/>
          </p:nvSpPr>
          <p:spPr>
            <a:xfrm rot="16200000">
              <a:off x="2414465" y="2152722"/>
              <a:ext cx="1490796" cy="369332"/>
            </a:xfrm>
            <a:prstGeom prst="rect">
              <a:avLst/>
            </a:prstGeom>
            <a:solidFill>
              <a:schemeClr val="bg1"/>
            </a:solidFill>
          </p:spPr>
          <p:txBody>
            <a:bodyPr wrap="square" rtlCol="0">
              <a:spAutoFit/>
            </a:bodyPr>
            <a:lstStyle/>
            <a:p>
              <a:r>
                <a:rPr lang="en-US" dirty="0"/>
                <a:t>Lineage mean</a:t>
              </a:r>
            </a:p>
          </p:txBody>
        </p:sp>
      </p:grpSp>
      <p:sp>
        <p:nvSpPr>
          <p:cNvPr id="4" name="TextBox 3"/>
          <p:cNvSpPr txBox="1"/>
          <p:nvPr/>
        </p:nvSpPr>
        <p:spPr>
          <a:xfrm>
            <a:off x="6705600" y="3733800"/>
            <a:ext cx="1328697" cy="369332"/>
          </a:xfrm>
          <a:prstGeom prst="rect">
            <a:avLst/>
          </a:prstGeom>
          <a:noFill/>
        </p:spPr>
        <p:txBody>
          <a:bodyPr wrap="none" rtlCol="0">
            <a:spAutoFit/>
          </a:bodyPr>
          <a:lstStyle/>
          <a:p>
            <a:r>
              <a:rPr lang="en-US" dirty="0">
                <a:solidFill>
                  <a:srgbClr val="FF0000"/>
                </a:solidFill>
                <a:hlinkClick r:id="rId4"/>
              </a:rPr>
              <a:t>Animation 2</a:t>
            </a:r>
            <a:endParaRPr lang="en-US" dirty="0">
              <a:solidFill>
                <a:srgbClr val="FF0000"/>
              </a:solidFill>
            </a:endParaRPr>
          </a:p>
        </p:txBody>
      </p:sp>
    </p:spTree>
    <p:extLst>
      <p:ext uri="{BB962C8B-B14F-4D97-AF65-F5344CB8AC3E}">
        <p14:creationId xmlns:p14="http://schemas.microsoft.com/office/powerpoint/2010/main" val="276269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fontScale="90000"/>
          </a:bodyPr>
          <a:lstStyle/>
          <a:p>
            <a:r>
              <a:rPr lang="en-US" sz="3600" dirty="0">
                <a:latin typeface="Comic Sans MS" panose="030F0702030302020204" pitchFamily="66" charset="0"/>
              </a:rPr>
              <a:t>3. Bivariate evolution about a stationary peak</a:t>
            </a:r>
            <a:endParaRPr lang="en-US" sz="3600" dirty="0">
              <a:solidFill>
                <a:srgbClr val="0070C0"/>
              </a:solidFill>
              <a:latin typeface="Comic Sans MS" panose="030F0702030302020204" pitchFamily="66" charset="0"/>
            </a:endParaRPr>
          </a:p>
        </p:txBody>
      </p:sp>
      <p:sp>
        <p:nvSpPr>
          <p:cNvPr id="7" name="TextBox 6"/>
          <p:cNvSpPr txBox="1"/>
          <p:nvPr/>
        </p:nvSpPr>
        <p:spPr>
          <a:xfrm>
            <a:off x="230396" y="833734"/>
            <a:ext cx="8643713"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 </a:t>
            </a:r>
            <a:r>
              <a:rPr lang="en-US" sz="2400" dirty="0">
                <a:solidFill>
                  <a:srgbClr val="FF0000"/>
                </a:solidFill>
                <a:latin typeface="Comic Sans MS" panose="030F0702030302020204" pitchFamily="66" charset="0"/>
              </a:rPr>
              <a:t>Replicate responses </a:t>
            </a:r>
            <a:r>
              <a:rPr lang="en-US" sz="2400" dirty="0">
                <a:solidFill>
                  <a:srgbClr val="0070C0"/>
                </a:solidFill>
                <a:latin typeface="Comic Sans MS" panose="030F0702030302020204" pitchFamily="66" charset="0"/>
              </a:rPr>
              <a:t>to a single Gaussian, stationary peak</a:t>
            </a:r>
          </a:p>
        </p:txBody>
      </p:sp>
      <p:sp>
        <p:nvSpPr>
          <p:cNvPr id="5" name="TextBox 4"/>
          <p:cNvSpPr txBox="1"/>
          <p:nvPr/>
        </p:nvSpPr>
        <p:spPr>
          <a:xfrm>
            <a:off x="1752600" y="1325062"/>
            <a:ext cx="6579045" cy="461665"/>
          </a:xfrm>
          <a:prstGeom prst="rect">
            <a:avLst/>
          </a:prstGeom>
          <a:noFill/>
        </p:spPr>
        <p:txBody>
          <a:bodyPr wrap="none" rtlCol="0">
            <a:spAutoFit/>
          </a:bodyPr>
          <a:lstStyle/>
          <a:p>
            <a:r>
              <a:rPr lang="en-US" sz="2400" dirty="0">
                <a:solidFill>
                  <a:srgbClr val="FF0000"/>
                </a:solidFill>
                <a:latin typeface="Comic Sans MS" panose="030F0702030302020204" pitchFamily="66" charset="0"/>
              </a:rPr>
              <a:t>The adaptive landscape trumps the G-matrix</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765" y="1894010"/>
            <a:ext cx="54991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Fi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3429000" cy="3429000"/>
          </a:xfrm>
          <a:prstGeom prst="rect">
            <a:avLst/>
          </a:prstGeom>
          <a:noFill/>
          <a:ln>
            <a:noFill/>
          </a:ln>
        </p:spPr>
      </p:pic>
      <p:pic>
        <p:nvPicPr>
          <p:cNvPr id="10" name="Picture 9" descr="Fi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2122" y="2895600"/>
            <a:ext cx="3429000" cy="3429000"/>
          </a:xfrm>
          <a:prstGeom prst="rect">
            <a:avLst/>
          </a:prstGeom>
          <a:noFill/>
          <a:ln>
            <a:noFill/>
          </a:ln>
        </p:spPr>
      </p:pic>
      <p:sp>
        <p:nvSpPr>
          <p:cNvPr id="12" name="TextBox 11"/>
          <p:cNvSpPr txBox="1"/>
          <p:nvPr/>
        </p:nvSpPr>
        <p:spPr>
          <a:xfrm>
            <a:off x="1600200" y="6139934"/>
            <a:ext cx="2426946" cy="369332"/>
          </a:xfrm>
          <a:prstGeom prst="rect">
            <a:avLst/>
          </a:prstGeom>
          <a:solidFill>
            <a:schemeClr val="bg1"/>
          </a:solidFill>
        </p:spPr>
        <p:txBody>
          <a:bodyPr wrap="none" rtlCol="0">
            <a:spAutoFit/>
          </a:bodyPr>
          <a:lstStyle/>
          <a:p>
            <a:r>
              <a:rPr lang="en-US" dirty="0"/>
              <a:t>Lineage mean for trait 1</a:t>
            </a:r>
          </a:p>
        </p:txBody>
      </p:sp>
      <p:sp>
        <p:nvSpPr>
          <p:cNvPr id="13" name="TextBox 12"/>
          <p:cNvSpPr txBox="1"/>
          <p:nvPr/>
        </p:nvSpPr>
        <p:spPr>
          <a:xfrm>
            <a:off x="5543149" y="6159427"/>
            <a:ext cx="2426946" cy="369332"/>
          </a:xfrm>
          <a:prstGeom prst="rect">
            <a:avLst/>
          </a:prstGeom>
          <a:solidFill>
            <a:schemeClr val="bg1"/>
          </a:solidFill>
        </p:spPr>
        <p:txBody>
          <a:bodyPr wrap="none" rtlCol="0">
            <a:spAutoFit/>
          </a:bodyPr>
          <a:lstStyle/>
          <a:p>
            <a:r>
              <a:rPr lang="en-US" dirty="0"/>
              <a:t>Lineage mean for trait 1</a:t>
            </a:r>
          </a:p>
        </p:txBody>
      </p:sp>
      <p:sp>
        <p:nvSpPr>
          <p:cNvPr id="14" name="TextBox 13"/>
          <p:cNvSpPr txBox="1"/>
          <p:nvPr/>
        </p:nvSpPr>
        <p:spPr>
          <a:xfrm rot="16200000">
            <a:off x="-299073" y="4425434"/>
            <a:ext cx="2426946" cy="369332"/>
          </a:xfrm>
          <a:prstGeom prst="rect">
            <a:avLst/>
          </a:prstGeom>
          <a:solidFill>
            <a:schemeClr val="bg1"/>
          </a:solidFill>
        </p:spPr>
        <p:txBody>
          <a:bodyPr wrap="none" rtlCol="0">
            <a:spAutoFit/>
          </a:bodyPr>
          <a:lstStyle/>
          <a:p>
            <a:r>
              <a:rPr lang="en-US" dirty="0"/>
              <a:t>Lineage mean for trait 2</a:t>
            </a:r>
          </a:p>
        </p:txBody>
      </p:sp>
      <p:sp>
        <p:nvSpPr>
          <p:cNvPr id="3" name="TextBox 2"/>
          <p:cNvSpPr txBox="1"/>
          <p:nvPr/>
        </p:nvSpPr>
        <p:spPr>
          <a:xfrm>
            <a:off x="1964551" y="2895600"/>
            <a:ext cx="1328697" cy="369332"/>
          </a:xfrm>
          <a:prstGeom prst="rect">
            <a:avLst/>
          </a:prstGeom>
          <a:solidFill>
            <a:schemeClr val="bg1"/>
          </a:solidFill>
        </p:spPr>
        <p:txBody>
          <a:bodyPr wrap="none" rtlCol="0">
            <a:spAutoFit/>
          </a:bodyPr>
          <a:lstStyle/>
          <a:p>
            <a:r>
              <a:rPr lang="en-US" dirty="0">
                <a:hlinkClick r:id="rId6" action="ppaction://hlinkfile"/>
              </a:rPr>
              <a:t>Animation 5</a:t>
            </a:r>
            <a:endParaRPr lang="en-US" dirty="0"/>
          </a:p>
        </p:txBody>
      </p:sp>
      <p:sp>
        <p:nvSpPr>
          <p:cNvPr id="4" name="TextBox 3"/>
          <p:cNvSpPr txBox="1"/>
          <p:nvPr/>
        </p:nvSpPr>
        <p:spPr>
          <a:xfrm>
            <a:off x="6092273" y="2895600"/>
            <a:ext cx="1328697" cy="369332"/>
          </a:xfrm>
          <a:prstGeom prst="rect">
            <a:avLst/>
          </a:prstGeom>
          <a:solidFill>
            <a:schemeClr val="bg1"/>
          </a:solidFill>
        </p:spPr>
        <p:txBody>
          <a:bodyPr wrap="none" rtlCol="0">
            <a:spAutoFit/>
          </a:bodyPr>
          <a:lstStyle/>
          <a:p>
            <a:r>
              <a:rPr lang="en-US" dirty="0">
                <a:hlinkClick r:id="rId7" action="ppaction://hlinkfile"/>
              </a:rPr>
              <a:t>Animation 6</a:t>
            </a:r>
            <a:endParaRPr lang="en-US" dirty="0"/>
          </a:p>
        </p:txBody>
      </p:sp>
    </p:spTree>
    <p:extLst>
      <p:ext uri="{BB962C8B-B14F-4D97-AF65-F5344CB8AC3E}">
        <p14:creationId xmlns:p14="http://schemas.microsoft.com/office/powerpoint/2010/main" val="950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rmAutofit fontScale="90000"/>
          </a:bodyPr>
          <a:lstStyle/>
          <a:p>
            <a:r>
              <a:rPr lang="en-US" sz="3600" dirty="0">
                <a:latin typeface="Comic Sans MS" panose="030F0702030302020204" pitchFamily="66" charset="0"/>
              </a:rPr>
              <a:t>3. Bivariate evolution about a stationary peak</a:t>
            </a:r>
            <a:endParaRPr lang="en-US" sz="3600" dirty="0">
              <a:solidFill>
                <a:srgbClr val="0070C0"/>
              </a:solidFill>
              <a:latin typeface="Comic Sans MS" panose="030F0702030302020204" pitchFamily="66" charset="0"/>
            </a:endParaRPr>
          </a:p>
        </p:txBody>
      </p:sp>
      <p:sp>
        <p:nvSpPr>
          <p:cNvPr id="7" name="TextBox 6"/>
          <p:cNvSpPr txBox="1"/>
          <p:nvPr/>
        </p:nvSpPr>
        <p:spPr>
          <a:xfrm>
            <a:off x="230396" y="833734"/>
            <a:ext cx="871905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 Stochastic response to a single Gaussian, stationary peak</a:t>
            </a:r>
          </a:p>
        </p:txBody>
      </p:sp>
      <p:sp>
        <p:nvSpPr>
          <p:cNvPr id="5" name="TextBox 4"/>
          <p:cNvSpPr txBox="1"/>
          <p:nvPr/>
        </p:nvSpPr>
        <p:spPr>
          <a:xfrm>
            <a:off x="1752600" y="1325062"/>
            <a:ext cx="6579045" cy="461665"/>
          </a:xfrm>
          <a:prstGeom prst="rect">
            <a:avLst/>
          </a:prstGeom>
          <a:noFill/>
        </p:spPr>
        <p:txBody>
          <a:bodyPr wrap="none" rtlCol="0">
            <a:spAutoFit/>
          </a:bodyPr>
          <a:lstStyle/>
          <a:p>
            <a:r>
              <a:rPr lang="en-US" sz="2400" dirty="0">
                <a:solidFill>
                  <a:srgbClr val="FF0000"/>
                </a:solidFill>
                <a:latin typeface="Comic Sans MS" panose="030F0702030302020204" pitchFamily="66" charset="0"/>
              </a:rPr>
              <a:t>The adaptive landscape trumps the G-matrix</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765" y="1894010"/>
            <a:ext cx="54991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Fi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3429000" cy="3429000"/>
          </a:xfrm>
          <a:prstGeom prst="rect">
            <a:avLst/>
          </a:prstGeom>
          <a:noFill/>
          <a:ln>
            <a:noFill/>
          </a:ln>
        </p:spPr>
      </p:pic>
      <p:pic>
        <p:nvPicPr>
          <p:cNvPr id="10" name="Picture 9" descr="Fi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2122" y="2895600"/>
            <a:ext cx="3429000" cy="3429000"/>
          </a:xfrm>
          <a:prstGeom prst="rect">
            <a:avLst/>
          </a:prstGeom>
          <a:noFill/>
          <a:ln>
            <a:noFill/>
          </a:ln>
        </p:spPr>
      </p:pic>
      <p:sp>
        <p:nvSpPr>
          <p:cNvPr id="12" name="TextBox 11"/>
          <p:cNvSpPr txBox="1"/>
          <p:nvPr/>
        </p:nvSpPr>
        <p:spPr>
          <a:xfrm>
            <a:off x="1600200" y="6139934"/>
            <a:ext cx="2426946" cy="369332"/>
          </a:xfrm>
          <a:prstGeom prst="rect">
            <a:avLst/>
          </a:prstGeom>
          <a:solidFill>
            <a:schemeClr val="bg1"/>
          </a:solidFill>
        </p:spPr>
        <p:txBody>
          <a:bodyPr wrap="none" rtlCol="0">
            <a:spAutoFit/>
          </a:bodyPr>
          <a:lstStyle/>
          <a:p>
            <a:r>
              <a:rPr lang="en-US" dirty="0"/>
              <a:t>Lineage mean for trait 1</a:t>
            </a:r>
          </a:p>
        </p:txBody>
      </p:sp>
      <p:sp>
        <p:nvSpPr>
          <p:cNvPr id="13" name="TextBox 12"/>
          <p:cNvSpPr txBox="1"/>
          <p:nvPr/>
        </p:nvSpPr>
        <p:spPr>
          <a:xfrm>
            <a:off x="5543149" y="6159427"/>
            <a:ext cx="2426946" cy="369332"/>
          </a:xfrm>
          <a:prstGeom prst="rect">
            <a:avLst/>
          </a:prstGeom>
          <a:solidFill>
            <a:schemeClr val="bg1"/>
          </a:solidFill>
        </p:spPr>
        <p:txBody>
          <a:bodyPr wrap="none" rtlCol="0">
            <a:spAutoFit/>
          </a:bodyPr>
          <a:lstStyle/>
          <a:p>
            <a:r>
              <a:rPr lang="en-US" dirty="0"/>
              <a:t>Lineage mean for trait 1</a:t>
            </a:r>
          </a:p>
        </p:txBody>
      </p:sp>
      <p:sp>
        <p:nvSpPr>
          <p:cNvPr id="14" name="TextBox 13"/>
          <p:cNvSpPr txBox="1"/>
          <p:nvPr/>
        </p:nvSpPr>
        <p:spPr>
          <a:xfrm rot="16200000">
            <a:off x="-299073" y="4425434"/>
            <a:ext cx="2426946" cy="369332"/>
          </a:xfrm>
          <a:prstGeom prst="rect">
            <a:avLst/>
          </a:prstGeom>
          <a:solidFill>
            <a:schemeClr val="bg1"/>
          </a:solidFill>
        </p:spPr>
        <p:txBody>
          <a:bodyPr wrap="none" rtlCol="0">
            <a:spAutoFit/>
          </a:bodyPr>
          <a:lstStyle/>
          <a:p>
            <a:r>
              <a:rPr lang="en-US" dirty="0"/>
              <a:t>Lineage mean for trait 2</a:t>
            </a:r>
          </a:p>
        </p:txBody>
      </p:sp>
      <p:sp>
        <p:nvSpPr>
          <p:cNvPr id="11" name="TextBox 10"/>
          <p:cNvSpPr txBox="1"/>
          <p:nvPr/>
        </p:nvSpPr>
        <p:spPr>
          <a:xfrm>
            <a:off x="572791" y="4876800"/>
            <a:ext cx="7758854" cy="1200329"/>
          </a:xfrm>
          <a:prstGeom prst="rect">
            <a:avLst/>
          </a:prstGeom>
          <a:solidFill>
            <a:schemeClr val="bg1"/>
          </a:solidFill>
        </p:spPr>
        <p:txBody>
          <a:bodyPr wrap="none" rtlCol="0">
            <a:spAutoFit/>
          </a:bodyPr>
          <a:lstStyle/>
          <a:p>
            <a:pPr algn="ctr"/>
            <a:r>
              <a:rPr lang="en-US" sz="2400" dirty="0">
                <a:solidFill>
                  <a:srgbClr val="7030A0"/>
                </a:solidFill>
                <a:latin typeface="Comic Sans MS" panose="030F0702030302020204" pitchFamily="66" charset="0"/>
              </a:rPr>
              <a:t>The heartbreak of OU: to account for data, requires</a:t>
            </a:r>
          </a:p>
          <a:p>
            <a:pPr algn="ctr"/>
            <a:r>
              <a:rPr lang="en-US" sz="2400" dirty="0">
                <a:solidFill>
                  <a:srgbClr val="7030A0"/>
                </a:solidFill>
                <a:latin typeface="Comic Sans MS" panose="030F0702030302020204" pitchFamily="66" charset="0"/>
              </a:rPr>
              <a:t> small N</a:t>
            </a:r>
            <a:r>
              <a:rPr lang="en-US" sz="2400" baseline="-25000" dirty="0">
                <a:solidFill>
                  <a:srgbClr val="7030A0"/>
                </a:solidFill>
                <a:latin typeface="Comic Sans MS" panose="030F0702030302020204" pitchFamily="66" charset="0"/>
              </a:rPr>
              <a:t>e</a:t>
            </a:r>
            <a:r>
              <a:rPr lang="en-US" sz="2400" dirty="0">
                <a:solidFill>
                  <a:srgbClr val="7030A0"/>
                </a:solidFill>
                <a:latin typeface="Comic Sans MS" panose="030F0702030302020204" pitchFamily="66" charset="0"/>
              </a:rPr>
              <a:t> or </a:t>
            </a:r>
          </a:p>
          <a:p>
            <a:pPr algn="ctr"/>
            <a:r>
              <a:rPr lang="en-US" sz="2400" dirty="0">
                <a:solidFill>
                  <a:srgbClr val="7030A0"/>
                </a:solidFill>
                <a:latin typeface="Comic Sans MS" panose="030F0702030302020204" pitchFamily="66" charset="0"/>
              </a:rPr>
              <a:t>very weak stabilizing selection (large </a:t>
            </a:r>
            <a:r>
              <a:rPr lang="el-GR" sz="2400" dirty="0">
                <a:solidFill>
                  <a:srgbClr val="7030A0"/>
                </a:solidFill>
                <a:latin typeface="Comic Sans MS" panose="030F0702030302020204" pitchFamily="66" charset="0"/>
              </a:rPr>
              <a:t>ω</a:t>
            </a:r>
            <a:r>
              <a:rPr lang="en-US" sz="2400" dirty="0">
                <a:solidFill>
                  <a:srgbClr val="7030A0"/>
                </a:solidFill>
                <a:latin typeface="Comic Sans MS" panose="030F0702030302020204" pitchFamily="66" charset="0"/>
              </a:rPr>
              <a:t>)</a:t>
            </a:r>
          </a:p>
        </p:txBody>
      </p:sp>
    </p:spTree>
    <p:extLst>
      <p:ext uri="{BB962C8B-B14F-4D97-AF65-F5344CB8AC3E}">
        <p14:creationId xmlns:p14="http://schemas.microsoft.com/office/powerpoint/2010/main" val="48058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1929</Words>
  <Application>Microsoft Office PowerPoint</Application>
  <PresentationFormat>On-screen Show (4:3)</PresentationFormat>
  <Paragraphs>155</Paragraphs>
  <Slides>15</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Cambria</vt:lpstr>
      <vt:lpstr>Cambria Math</vt:lpstr>
      <vt:lpstr>Comic Sans MS</vt:lpstr>
      <vt:lpstr>Office Theme</vt:lpstr>
      <vt:lpstr>Equation</vt:lpstr>
      <vt:lpstr>2.3 Evolution on a Surface </vt:lpstr>
      <vt:lpstr>Evolution of the trait mean on an adaptive landscape: more than a metaphor</vt:lpstr>
      <vt:lpstr>Thesis</vt:lpstr>
      <vt:lpstr>1. Evolution without selection, genetic drift</vt:lpstr>
      <vt:lpstr>1. Evolution without selection, genetic drift</vt:lpstr>
      <vt:lpstr>2. Univariate evolution about a stationary peak</vt:lpstr>
      <vt:lpstr>2. Univariate evolution about a stationary peak</vt:lpstr>
      <vt:lpstr>3. Bivariate evolution about a stationary peak</vt:lpstr>
      <vt:lpstr>3. Bivariate evolution about a stationary peak</vt:lpstr>
      <vt:lpstr>4. Evolution when the peak moves</vt:lpstr>
      <vt:lpstr>4. Evolution when the peak moves</vt:lpstr>
      <vt:lpstr>4. Evolution when the peak moves</vt:lpstr>
      <vt:lpstr>PowerPoint Presentation</vt:lpstr>
      <vt:lpstr>What have we learned?</vt:lpstr>
      <vt:lpstr>References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 Single Trait &amp; Response to Selection</dc:title>
  <dc:creator>arnolds</dc:creator>
  <cp:lastModifiedBy>Stevan J Arnold</cp:lastModifiedBy>
  <cp:revision>104</cp:revision>
  <dcterms:created xsi:type="dcterms:W3CDTF">2014-07-28T13:39:23Z</dcterms:created>
  <dcterms:modified xsi:type="dcterms:W3CDTF">2026-05-18T15:56:00Z</dcterms:modified>
</cp:coreProperties>
</file>